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85" r:id="rId9"/>
    <p:sldId id="274" r:id="rId10"/>
    <p:sldId id="286" r:id="rId11"/>
    <p:sldId id="287" r:id="rId12"/>
    <p:sldId id="278" r:id="rId13"/>
    <p:sldId id="279" r:id="rId14"/>
    <p:sldId id="266" r:id="rId15"/>
    <p:sldId id="288" r:id="rId16"/>
    <p:sldId id="283" r:id="rId17"/>
    <p:sldId id="284" r:id="rId18"/>
    <p:sldId id="264" r:id="rId19"/>
    <p:sldId id="281" r:id="rId20"/>
    <p:sldId id="271" r:id="rId21"/>
    <p:sldId id="282" r:id="rId22"/>
    <p:sldId id="269" r:id="rId23"/>
    <p:sldId id="270" r:id="rId24"/>
    <p:sldId id="280" r:id="rId25"/>
    <p:sldId id="290" r:id="rId26"/>
    <p:sldId id="267" r:id="rId27"/>
    <p:sldId id="291" r:id="rId28"/>
    <p:sldId id="265" r:id="rId29"/>
    <p:sldId id="268" r:id="rId30"/>
    <p:sldId id="289" r:id="rId31"/>
    <p:sldId id="262" r:id="rId32"/>
    <p:sldId id="263" r:id="rId33"/>
    <p:sldId id="277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450"/>
    <a:srgbClr val="94CB31"/>
    <a:srgbClr val="25C48B"/>
    <a:srgbClr val="5CB5C1"/>
    <a:srgbClr val="FCB332"/>
    <a:srgbClr val="00CCFF"/>
    <a:srgbClr val="6E19BD"/>
    <a:srgbClr val="F9F9F9"/>
    <a:srgbClr val="DA4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20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8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08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97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77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35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33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41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C7E8-C12B-452A-9DD3-055D3BF69CAF}" type="datetimeFigureOut">
              <a:rPr lang="pl-PL" smtClean="0"/>
              <a:t>2017-01-27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D1E5-230C-43C4-B52C-B848F15D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5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3" b="14438"/>
          <a:stretch/>
        </p:blipFill>
        <p:spPr>
          <a:xfrm>
            <a:off x="0" y="-48126"/>
            <a:ext cx="12191999" cy="6914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620252"/>
            <a:ext cx="12191999" cy="1203158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Business Cards Manager </a:t>
            </a:r>
            <a:r>
              <a:rPr lang="pl-PL" sz="2800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</a:t>
            </a:r>
            <a:endParaRPr lang="pl-PL" sz="28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4310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DATABASEMANAGER.</a:t>
            </a:r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CLASS</a:t>
            </a:r>
            <a:endParaRPr lang="pl-PL" sz="12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766" y="1410355"/>
            <a:ext cx="1148575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DatabaseManager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 SQLite database details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static final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DB_VERSION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static final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DB_NAME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BusinessCards.db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SQLite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SQLiteDatabase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DatabaseHelper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dbHelper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constructor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DatabaseManager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(Context context){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context;}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open connection to database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DatabaseManager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open(){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dbHelper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DatabaseHelper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DB_NAME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DB_VERSION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dbHelper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.getWritableDatabase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catch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e){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dbHelper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.getReadableDatabase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close connection to database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close(){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dbHelper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endParaRPr lang="pl-PL" sz="1200" dirty="0"/>
          </a:p>
        </p:txBody>
      </p:sp>
      <p:sp>
        <p:nvSpPr>
          <p:cNvPr id="11" name="Rectangle 1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4592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DATABASEMANAGER.</a:t>
            </a:r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CLASS</a:t>
            </a:r>
            <a:r>
              <a:rPr lang="pl-PL" sz="12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(2)</a:t>
            </a:r>
            <a:endParaRPr lang="pl-PL" sz="1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7208" y="1559982"/>
            <a:ext cx="5347541" cy="4901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insert new Card into database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insertNewCard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table, Card card){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newCardValues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newCardValues.put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logoPath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card.getLogoImgPath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//...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,newCardValues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update Card element in database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updateCard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table, Card card){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updateCardValues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updateCardValues.put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logoPath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card.getLogoImgPath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//...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.update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(table,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updateCardValues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"id="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card.getId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1510" y="1675057"/>
            <a:ext cx="48700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delete Card element from database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deleteCard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table,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table,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all cards from database (from specific table)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getAllCardsFromDB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table){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Cursor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cardsCursor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[] columns = {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"logoPath"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"mobile"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"fax"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"web"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"company"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"job"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"facebook"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"tweeter"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"skype"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"other"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cardsCursor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.query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table,columns,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cardsCursor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pl-PL" sz="1200" dirty="0"/>
          </a:p>
        </p:txBody>
      </p:sp>
      <p:sp>
        <p:nvSpPr>
          <p:cNvPr id="11" name="Right Arrow 10"/>
          <p:cNvSpPr/>
          <p:nvPr/>
        </p:nvSpPr>
        <p:spPr>
          <a:xfrm>
            <a:off x="6169109" y="3219072"/>
            <a:ext cx="778041" cy="512956"/>
          </a:xfrm>
          <a:prstGeom prst="rightArrow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00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7845" y="3224466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101908" y="2993633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WSPÓŁPRACA: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09" y="3651159"/>
            <a:ext cx="4470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 projekcie został wykorzystany GitHub </a:t>
            </a:r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–  hostingowy serwis internetowy przeznaczony dla projektów programistycznych wykorzystujących system kontroli wersji Git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80681" y="3049388"/>
            <a:ext cx="4852017" cy="1931915"/>
            <a:chOff x="6477070" y="2870969"/>
            <a:chExt cx="4852017" cy="1931915"/>
          </a:xfrm>
        </p:grpSpPr>
        <p:pic>
          <p:nvPicPr>
            <p:cNvPr id="1026" name="Picture 2" descr="Znalezione obrazy dla zapytania github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70" y="2870969"/>
              <a:ext cx="1931915" cy="193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Znalezione obrazy dla zapytani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985" y="3455487"/>
              <a:ext cx="2920102" cy="76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78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android studio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b="10799"/>
          <a:stretch/>
        </p:blipFill>
        <p:spPr bwMode="auto">
          <a:xfrm>
            <a:off x="6473075" y="2993633"/>
            <a:ext cx="4895577" cy="195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7845" y="3224466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101908" y="2993633"/>
            <a:ext cx="3142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PROGRAMOWANIE: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09" y="3651159"/>
            <a:ext cx="4470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 projekcie został wykorzystany Android Studio </a:t>
            </a:r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–  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zintegrowane środowisko </a:t>
            </a:r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projektowe 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bazujące </a:t>
            </a:r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na </a:t>
            </a:r>
            <a:r>
              <a:rPr lang="pl-PL" sz="2400" b="1" dirty="0" err="1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IntelliJ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IDEA przeznaczone dla deweloperów systemu Android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0" y="1483112"/>
            <a:ext cx="9964440" cy="5231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4346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ANDROID STUDIO </a:t>
            </a:r>
            <a:r>
              <a:rPr lang="pl-PL" sz="16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(WORKFLOW)</a:t>
            </a:r>
            <a:endParaRPr lang="pl-PL" sz="16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0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7" y="1564531"/>
            <a:ext cx="11608274" cy="502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3828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DIAGRAM (NAWIGACJA)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50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99" y="1331525"/>
            <a:ext cx="4294721" cy="552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3373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ACTIVITY LIFECYCLE</a:t>
            </a:r>
            <a:endParaRPr lang="pl-PL" sz="24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28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PLIK MANIFEST </a:t>
            </a:r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(ZEZWOLENIA)</a:t>
            </a:r>
            <a:endParaRPr lang="pl-PL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82" y="2695845"/>
            <a:ext cx="9528236" cy="19542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6009548"/>
            <a:ext cx="2322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IKONA START: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8261" y="1420778"/>
            <a:ext cx="2532995" cy="5156995"/>
            <a:chOff x="2701143" y="1298115"/>
            <a:chExt cx="2532995" cy="51569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563" y="1842633"/>
              <a:ext cx="2338157" cy="4156723"/>
            </a:xfrm>
            <a:prstGeom prst="rect">
              <a:avLst/>
            </a:prstGeom>
          </p:spPr>
        </p:pic>
        <p:pic>
          <p:nvPicPr>
            <p:cNvPr id="3074" name="Picture 2" descr="Znalezione obrazy dla zapytania phone android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143" y="1298115"/>
              <a:ext cx="2532995" cy="51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>
          <a:xfrm flipH="1">
            <a:off x="3464845" y="2698594"/>
            <a:ext cx="3593877" cy="1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47432" y="2283096"/>
            <a:ext cx="4470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następuje uruchomienie aplikacji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89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45" y="1962615"/>
            <a:ext cx="2331104" cy="4144186"/>
          </a:xfrm>
          <a:prstGeom prst="rect">
            <a:avLst/>
          </a:prstGeom>
        </p:spPr>
      </p:pic>
      <p:pic>
        <p:nvPicPr>
          <p:cNvPr id="3074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61" y="1420778"/>
            <a:ext cx="2532995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6009548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MENU GŁÓWNE: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4021617" y="2442118"/>
            <a:ext cx="4675802" cy="0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97419" y="2026619"/>
            <a:ext cx="337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następuje wyłączenie aplikacji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19451" y="2529557"/>
            <a:ext cx="0" cy="481272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7149" y="3010829"/>
            <a:ext cx="1632051" cy="0"/>
          </a:xfrm>
          <a:prstGeom prst="line">
            <a:avLst/>
          </a:prstGeom>
          <a:ln w="57150">
            <a:solidFill>
              <a:srgbClr val="DE4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2074" y="2599102"/>
            <a:ext cx="3468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następuje przejście do wyboru ustawień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0692" y="4484101"/>
            <a:ext cx="0" cy="1053988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1"/>
          </p:cNvCxnSpPr>
          <p:nvPr/>
        </p:nvCxnSpPr>
        <p:spPr>
          <a:xfrm flipV="1">
            <a:off x="3579541" y="4484101"/>
            <a:ext cx="5117878" cy="11151"/>
          </a:xfrm>
          <a:prstGeom prst="line">
            <a:avLst/>
          </a:prstGeom>
          <a:ln w="57150">
            <a:solidFill>
              <a:srgbClr val="DE4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97419" y="3883936"/>
            <a:ext cx="3373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następuje przejście do własnej wizytówki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64058" y="5107259"/>
            <a:ext cx="0" cy="441981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52907" y="5107259"/>
            <a:ext cx="2575932" cy="0"/>
          </a:xfrm>
          <a:prstGeom prst="line">
            <a:avLst/>
          </a:prstGeom>
          <a:ln w="57150">
            <a:solidFill>
              <a:srgbClr val="DE4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76399" y="4594681"/>
            <a:ext cx="3373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następuje przejście do wszystkich wizytówek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44758" y="4873083"/>
            <a:ext cx="0" cy="542752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66651" y="4850781"/>
            <a:ext cx="1499576" cy="0"/>
          </a:xfrm>
          <a:prstGeom prst="line">
            <a:avLst/>
          </a:prstGeom>
          <a:ln w="57150">
            <a:solidFill>
              <a:srgbClr val="DE4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7515" y="3193392"/>
            <a:ext cx="16137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następuje przejście do ekranu dodawania nowej wizytówki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76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53578" y="0"/>
            <a:ext cx="5938421" cy="6847306"/>
          </a:xfrm>
          <a:prstGeom prst="rect">
            <a:avLst/>
          </a:prstGeom>
          <a:solidFill>
            <a:srgbClr val="6E1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6510252" cy="6858000"/>
            <a:chOff x="0" y="0"/>
            <a:chExt cx="6510252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6253581" cy="6858000"/>
            </a:xfrm>
            <a:prstGeom prst="rect">
              <a:avLst/>
            </a:prstGeom>
            <a:solidFill>
              <a:srgbClr val="DA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6198153" y="3295316"/>
              <a:ext cx="367524" cy="256674"/>
            </a:xfrm>
            <a:prstGeom prst="triangle">
              <a:avLst/>
            </a:prstGeom>
            <a:solidFill>
              <a:srgbClr val="DA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97597"/>
            <a:ext cx="5034381" cy="1862805"/>
          </a:xfrm>
        </p:spPr>
        <p:txBody>
          <a:bodyPr>
            <a:noAutofit/>
          </a:bodyPr>
          <a:lstStyle/>
          <a:p>
            <a:pPr algn="ctr"/>
            <a:r>
              <a:rPr lang="pl-PL" sz="6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AGENDA </a:t>
            </a:r>
            <a:br>
              <a:rPr lang="pl-PL" sz="6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pl-PL" sz="6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PREZENTACJI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9607" y="1823673"/>
            <a:ext cx="563884" cy="576826"/>
          </a:xfrm>
          <a:prstGeom prst="rect">
            <a:avLst/>
          </a:prstGeom>
          <a:solidFill>
            <a:srgbClr val="FC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pl-PL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2790" y="2519166"/>
            <a:ext cx="563884" cy="576826"/>
          </a:xfrm>
          <a:prstGeom prst="rect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pl-PL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2790" y="3217643"/>
            <a:ext cx="563884" cy="576826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2790" y="3915751"/>
            <a:ext cx="563884" cy="576826"/>
          </a:xfrm>
          <a:prstGeom prst="rect">
            <a:avLst/>
          </a:prstGeom>
          <a:solidFill>
            <a:srgbClr val="25C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pl-PL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9607" y="4608629"/>
            <a:ext cx="563884" cy="576826"/>
          </a:xfrm>
          <a:prstGeom prst="rect">
            <a:avLst/>
          </a:prstGeom>
          <a:solidFill>
            <a:srgbClr val="94C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pl-PL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92040" y="1831678"/>
            <a:ext cx="2142823" cy="576826"/>
          </a:xfrm>
          <a:prstGeom prst="rect">
            <a:avLst/>
          </a:prstGeom>
          <a:solidFill>
            <a:srgbClr val="FC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O aplikacji</a:t>
            </a:r>
            <a:endParaRPr lang="pl-PL" sz="28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92039" y="2519166"/>
            <a:ext cx="3426193" cy="576826"/>
          </a:xfrm>
          <a:prstGeom prst="rect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Założenia projektu</a:t>
            </a:r>
            <a:endParaRPr lang="pl-PL" sz="28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04029" y="3206654"/>
            <a:ext cx="3205655" cy="576826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pl-PL" sz="28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Funkcjonalności</a:t>
            </a:r>
            <a:endParaRPr lang="pl-PL" sz="28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4029" y="3915751"/>
            <a:ext cx="3029192" cy="576826"/>
          </a:xfrm>
          <a:prstGeom prst="rect">
            <a:avLst/>
          </a:prstGeom>
          <a:solidFill>
            <a:srgbClr val="25C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 Dalszy rozwój</a:t>
            </a:r>
            <a:endParaRPr lang="pl-PL" sz="28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92038" y="4608629"/>
            <a:ext cx="3217645" cy="576826"/>
          </a:xfrm>
          <a:prstGeom prst="rect">
            <a:avLst/>
          </a:prstGeom>
          <a:solidFill>
            <a:srgbClr val="94C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 Podsumowanie</a:t>
            </a:r>
            <a:endParaRPr lang="pl-PL" sz="28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1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23" y="1479391"/>
            <a:ext cx="2569977" cy="51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08" y="2019781"/>
            <a:ext cx="2353346" cy="4183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4" y="2019781"/>
            <a:ext cx="2320054" cy="4124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857462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263496"/>
            <a:ext cx="4033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PRZEGLĄDANIE/EDYCJA/</a:t>
            </a:r>
          </a:p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USUWANIE (SCHEMAT):</a:t>
            </a:r>
          </a:p>
        </p:txBody>
      </p:sp>
      <p:pic>
        <p:nvPicPr>
          <p:cNvPr id="11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2" y="1479392"/>
            <a:ext cx="2532995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64" y="1479392"/>
            <a:ext cx="2532995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57" y="2019781"/>
            <a:ext cx="2353347" cy="4183727"/>
          </a:xfrm>
          <a:prstGeom prst="rect">
            <a:avLst/>
          </a:prstGeom>
        </p:spPr>
      </p:pic>
      <p:pic>
        <p:nvPicPr>
          <p:cNvPr id="14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45" y="1479391"/>
            <a:ext cx="2532995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8183139" y="5464098"/>
            <a:ext cx="1518421" cy="0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84733" y="4728117"/>
            <a:ext cx="1393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600" b="1" dirty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 naciśnięciu </a:t>
            </a:r>
          </a:p>
          <a:p>
            <a:pPr algn="ctr"/>
            <a:r>
              <a:rPr lang="pl-PL" sz="1600" b="1" dirty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następuje </a:t>
            </a:r>
          </a:p>
          <a:p>
            <a:pPr algn="ctr"/>
            <a:r>
              <a:rPr lang="pl-PL" sz="1600" b="1" dirty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usunięcie </a:t>
            </a:r>
          </a:p>
          <a:p>
            <a:pPr algn="ctr"/>
            <a:r>
              <a:rPr lang="pl-PL" sz="1600" b="1" dirty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wizytówki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64098" y="2724908"/>
            <a:ext cx="4801579" cy="0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308507" y="2294021"/>
            <a:ext cx="11931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Dostęp do </a:t>
            </a:r>
          </a:p>
          <a:p>
            <a:r>
              <a:rPr lang="pl-PL" sz="1600" b="1" dirty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</a:t>
            </a:r>
            <a:r>
              <a:rPr lang="pl-PL" sz="1600" b="1" dirty="0" smtClean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szystkich </a:t>
            </a:r>
          </a:p>
          <a:p>
            <a:r>
              <a:rPr lang="pl-PL" sz="1600" b="1" dirty="0" smtClean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wizytówek</a:t>
            </a:r>
            <a:endParaRPr lang="pl-PL" sz="1600" b="1" dirty="0">
              <a:solidFill>
                <a:srgbClr val="FF0000"/>
              </a:solidFill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894243" y="3755961"/>
            <a:ext cx="1761689" cy="972156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20803" y="4337375"/>
            <a:ext cx="22005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600" b="1" dirty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Przy wpisywaniu numerów klawiatura zmienia się na numeryczną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1865" y="2532332"/>
            <a:ext cx="1143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600" b="1" dirty="0" smtClean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Możliwość</a:t>
            </a:r>
          </a:p>
          <a:p>
            <a:pPr algn="ctr"/>
            <a:r>
              <a:rPr lang="pl-PL" sz="1600" b="1" dirty="0" smtClean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zrobienia</a:t>
            </a:r>
          </a:p>
          <a:p>
            <a:pPr algn="ctr"/>
            <a:r>
              <a:rPr lang="pl-PL" sz="1600" b="1" dirty="0" smtClean="0">
                <a:solidFill>
                  <a:srgbClr val="FF0000"/>
                </a:solidFill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zdjęcia</a:t>
            </a:r>
            <a:endParaRPr lang="pl-PL" sz="1600" b="1" dirty="0">
              <a:solidFill>
                <a:srgbClr val="FF0000"/>
              </a:solidFill>
              <a:latin typeface="Tekton Pro" panose="020F0603020208020904" pitchFamily="34" charset="-1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636122" y="2724908"/>
            <a:ext cx="213965" cy="222923"/>
          </a:xfrm>
          <a:prstGeom prst="straightConnector1">
            <a:avLst/>
          </a:prstGeom>
          <a:ln w="57150">
            <a:solidFill>
              <a:srgbClr val="DE4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" y="1449306"/>
            <a:ext cx="8279384" cy="51926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39613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TWORZENIE PLIKU JSON</a:t>
            </a: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(KOD):</a:t>
            </a:r>
            <a:endParaRPr lang="pl-PL" sz="24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11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80" y="803931"/>
            <a:ext cx="2303387" cy="40949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34635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WYBÓR WYGLĄDU </a:t>
            </a:r>
            <a:endParaRPr lang="pl-PL" sz="2400" b="1" dirty="0" smtClean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APLIKACJI SCHEMAT</a:t>
            </a:r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01188" y="1963974"/>
            <a:ext cx="3144644" cy="3838115"/>
            <a:chOff x="2274849" y="1851102"/>
            <a:chExt cx="3144644" cy="3838115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274849" y="2819783"/>
              <a:ext cx="3144644" cy="903249"/>
            </a:xfrm>
            <a:prstGeom prst="snip1Rect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Wybierz interesujący motyw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2274849" y="1851102"/>
              <a:ext cx="3144644" cy="903249"/>
            </a:xfrm>
            <a:prstGeom prst="snip1Rect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Naciśnij przycisk ustawienia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2274849" y="3814766"/>
              <a:ext cx="3144644" cy="903249"/>
            </a:xfrm>
            <a:prstGeom prst="snip1Rect">
              <a:avLst/>
            </a:prstGeom>
            <a:solidFill>
              <a:srgbClr val="5CB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Kliknij przycisk zapisz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2274849" y="4785968"/>
              <a:ext cx="3144644" cy="903249"/>
            </a:xfrm>
            <a:prstGeom prst="snip1Rect">
              <a:avLst/>
            </a:prstGeom>
            <a:solidFill>
              <a:srgbClr val="25C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Twój wybór zostanie domyślnie wyświetlony również przy kolejnej wizycie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895385" y="2519166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397512" y="3523068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895385" y="4405277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4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95" y="252389"/>
            <a:ext cx="2527422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11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4256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WYBÓR WYGLĄDU </a:t>
            </a:r>
            <a:endParaRPr lang="pl-PL" sz="2400" b="1" dirty="0" smtClean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APLIKACJI (KOD - </a:t>
            </a:r>
            <a:r>
              <a:rPr lang="pl-PL" sz="2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fragment</a:t>
            </a:r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):</a:t>
            </a:r>
            <a:endParaRPr lang="pl-PL" sz="24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3" y="1671002"/>
            <a:ext cx="11133876" cy="37383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33" y="802888"/>
            <a:ext cx="2303918" cy="40958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3743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PRZESYŁANIE DANYCH</a:t>
            </a:r>
          </a:p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SCHEMAT (Bluetooth):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97939" y="1808300"/>
            <a:ext cx="3144644" cy="3838115"/>
            <a:chOff x="2274849" y="1851102"/>
            <a:chExt cx="3144644" cy="3838115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274849" y="2819783"/>
              <a:ext cx="3144644" cy="903249"/>
            </a:xfrm>
            <a:prstGeom prst="snip1Rect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Włącz widoczność </a:t>
              </a:r>
              <a:r>
                <a:rPr lang="pl-PL" dirty="0" err="1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bluetooth</a:t>
              </a:r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 na </a:t>
              </a:r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urządzeniu, które ma odebrać plik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2274849" y="1851102"/>
              <a:ext cx="3144644" cy="903249"/>
            </a:xfrm>
            <a:prstGeom prst="snip1Rect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Włącz </a:t>
              </a:r>
              <a:r>
                <a:rPr lang="pl-PL" dirty="0" err="1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bluetooth</a:t>
              </a:r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 i aplikację na obu urządzeniach 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274849" y="3814766"/>
              <a:ext cx="3144644" cy="903249"/>
            </a:xfrm>
            <a:prstGeom prst="snip1Rect">
              <a:avLst/>
            </a:prstGeom>
            <a:solidFill>
              <a:srgbClr val="5CB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Naciśnij przycisk służący do przesyłania </a:t>
              </a:r>
              <a:r>
                <a:rPr lang="pl-PL" dirty="0" err="1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bluetooth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2274849" y="4785968"/>
              <a:ext cx="3144644" cy="903249"/>
            </a:xfrm>
            <a:prstGeom prst="snip1Rect">
              <a:avLst/>
            </a:prstGeom>
            <a:solidFill>
              <a:srgbClr val="25C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Potwierdź widoczność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895385" y="2448252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397512" y="3523068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895385" y="4472183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39819" y="1808300"/>
            <a:ext cx="3144644" cy="3838115"/>
            <a:chOff x="2274849" y="1851102"/>
            <a:chExt cx="3144644" cy="3838115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2274849" y="2819783"/>
              <a:ext cx="3144644" cy="903249"/>
            </a:xfrm>
            <a:prstGeom prst="snip1Rect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Potwierdź odbiór pliku na drugim urządzeniu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2274849" y="1851102"/>
              <a:ext cx="3144644" cy="903249"/>
            </a:xfrm>
            <a:prstGeom prst="snip1Rect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Wybierz urządzenie do przesłania pliku z listy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274849" y="3814766"/>
              <a:ext cx="3144644" cy="903249"/>
            </a:xfrm>
            <a:prstGeom prst="snip1Rect">
              <a:avLst/>
            </a:prstGeom>
            <a:solidFill>
              <a:srgbClr val="5CB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Naciśnij przycisk „Read” na drugim urządzeniu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2274849" y="4785968"/>
              <a:ext cx="3144644" cy="903249"/>
            </a:xfrm>
            <a:prstGeom prst="snip1Rect">
              <a:avLst/>
            </a:prstGeom>
            <a:solidFill>
              <a:srgbClr val="25C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Wizytówka zostanie zapisana na drugim </a:t>
              </a:r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urządzeniu, plik zostanie usunięty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895385" y="2519166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397512" y="3523068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4895385" y="4472183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7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95" y="252389"/>
            <a:ext cx="2527422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1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4286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PRZESYŁANIE DANYCH</a:t>
            </a: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KOD - fragment </a:t>
            </a:r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(Bluetooth):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41396" y="1977508"/>
            <a:ext cx="651231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l-PL" altLang="pl-PL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DISCOVER_DURATION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l-PL" altLang="pl-PL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REQUEST_BLU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kumimoji="0" lang="pl-PL" altLang="pl-PL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file to be </a:t>
            </a:r>
            <a:r>
              <a:rPr kumimoji="0" lang="pl-PL" altLang="pl-PL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via Bluetooth</a:t>
            </a:r>
            <a:b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intent.setAction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pl-PL" altLang="pl-PL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intent.setType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l-PL" altLang="pl-P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41396" y="3798168"/>
            <a:ext cx="720853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= 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emulated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/0/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bluetoothCard.json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to string</a:t>
            </a:r>
            <a:b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cardJSON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kumimoji="0" lang="pl-PL" altLang="pl-PL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debugging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"Udało się skopiować obiekt 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pliku ..."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Object: "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cardJSON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l-PL" altLang="pl-PL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9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4286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PRZESYŁANIE DANYCH</a:t>
            </a: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KOD - fragment </a:t>
            </a:r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(Bluetooth):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" y="1435512"/>
            <a:ext cx="8944440" cy="409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71" y="2909665"/>
            <a:ext cx="5631129" cy="2364862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748720" y="3736453"/>
            <a:ext cx="379142" cy="491663"/>
          </a:xfrm>
          <a:prstGeom prst="downArrow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44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73255" y="3512213"/>
            <a:ext cx="6981474" cy="2662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  String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cardIntent.getAction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pulled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.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and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dbManager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.insertNewCard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cards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getCardFromJSON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bytesArray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was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"Card SAVED"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pl-PL" altLang="pl-PL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by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(no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longer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"Bluetooth file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pl-PL" altLang="pl-PL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4286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CZYTANIE DANYCH</a:t>
            </a:r>
            <a:endParaRPr lang="pl-PL" sz="24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KOD - fragment </a:t>
            </a:r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(Bluetooth):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6128" y="1491931"/>
            <a:ext cx="9874009" cy="1954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readFromBluetoothFile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in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was not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communicate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 =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jsonLocation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getExternalStoragePublicDirectory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DIRECTORY_DOWNLOADS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 =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jsonLocation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bluetoothCard.json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in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re-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pl-PL" altLang="pl-PL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6128" y="3541657"/>
            <a:ext cx="3323064" cy="3162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bytesArray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f.length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fis =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fis =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pl-PL" altLang="pl-PL" sz="105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pl-PL" altLang="pl-PL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kumimoji="0" lang="pl-PL" altLang="pl-PL" sz="105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pl-PL" altLang="pl-PL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pl-PL" altLang="pl-PL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pl-PL" altLang="pl-PL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fis.read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bytesArray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l-PL" altLang="pl-PL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l-PL" altLang="pl-PL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70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30" y="779511"/>
            <a:ext cx="2321777" cy="4127603"/>
          </a:xfrm>
          <a:prstGeom prst="rect">
            <a:avLst/>
          </a:prstGeom>
        </p:spPr>
      </p:pic>
      <p:pic>
        <p:nvPicPr>
          <p:cNvPr id="25" name="Picture 2" descr="Znalezione obrazy dla zapytania phone androi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95" y="252389"/>
            <a:ext cx="2527422" cy="5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3743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PRZESYŁANIE DANYCH</a:t>
            </a:r>
          </a:p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SCHEMAT (NFC):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01188" y="1963974"/>
            <a:ext cx="3144644" cy="3838115"/>
            <a:chOff x="2274849" y="1851102"/>
            <a:chExt cx="3144644" cy="3838115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2274849" y="2819783"/>
              <a:ext cx="3144644" cy="903249"/>
            </a:xfrm>
            <a:prstGeom prst="snip1Rect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Zbliż urządzenia do siebie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2" name="Snip Single Corner Rectangle 1"/>
            <p:cNvSpPr/>
            <p:nvPr/>
          </p:nvSpPr>
          <p:spPr>
            <a:xfrm>
              <a:off x="2274849" y="1851102"/>
              <a:ext cx="3144644" cy="903249"/>
            </a:xfrm>
            <a:prstGeom prst="snip1Rect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Włącz NFC na obu urządzeniach 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2274849" y="3814766"/>
              <a:ext cx="3144644" cy="903249"/>
            </a:xfrm>
            <a:prstGeom prst="snip1Rect">
              <a:avLst/>
            </a:prstGeom>
            <a:solidFill>
              <a:srgbClr val="5CB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Puknij w ekran w celu potwierdzenia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2274849" y="4785968"/>
              <a:ext cx="3144644" cy="903249"/>
            </a:xfrm>
            <a:prstGeom prst="snip1Rect">
              <a:avLst/>
            </a:prstGeom>
            <a:solidFill>
              <a:srgbClr val="25C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Tekton Pro" panose="020F0603020208020904" pitchFamily="34" charset="-18"/>
                </a:rPr>
                <a:t>Wizytówka zostanie zapisana na drugim urządzeniu</a:t>
              </a:r>
              <a:endParaRPr lang="pl-PL" dirty="0">
                <a:solidFill>
                  <a:schemeClr val="tx1"/>
                </a:solidFill>
                <a:latin typeface="Tekton Pro" panose="020F0603020208020904" pitchFamily="34" charset="-18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4895385" y="2519166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397512" y="3523068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895385" y="4472183"/>
              <a:ext cx="379142" cy="491663"/>
            </a:xfrm>
            <a:prstGeom prst="downArrow">
              <a:avLst/>
            </a:prstGeom>
            <a:solidFill>
              <a:srgbClr val="DE4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4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" y="2741103"/>
            <a:ext cx="11330164" cy="37363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34179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PRZESY</a:t>
            </a:r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Ł</a:t>
            </a:r>
            <a:r>
              <a:rPr lang="pl-PL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ANIE DANYCH</a:t>
            </a:r>
          </a:p>
          <a:p>
            <a:r>
              <a:rPr lang="pl-PL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KOD - fragment (NFC):</a:t>
            </a:r>
            <a:endParaRPr lang="pl-PL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59" y="1541300"/>
            <a:ext cx="5710529" cy="141997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3459789">
            <a:off x="5445383" y="2409970"/>
            <a:ext cx="379142" cy="720700"/>
          </a:xfrm>
          <a:prstGeom prst="downArrow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08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FC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0" y="227498"/>
            <a:ext cx="3089308" cy="1104027"/>
          </a:xfrm>
          <a:prstGeom prst="rect">
            <a:avLst/>
          </a:prstGeom>
          <a:solidFill>
            <a:srgbClr val="FC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O aplikacji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7845" y="2326105"/>
            <a:ext cx="4944568" cy="474063"/>
            <a:chOff x="531592" y="2326104"/>
            <a:chExt cx="4944568" cy="474063"/>
          </a:xfrm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FCB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101908" y="2095272"/>
            <a:ext cx="1746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AUTORZY: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08" y="2752798"/>
            <a:ext cx="2593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MAREK BODZIONY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JACEK KUŁAK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5971" y="4539913"/>
            <a:ext cx="4944568" cy="474063"/>
            <a:chOff x="531592" y="2326104"/>
            <a:chExt cx="4944568" cy="474063"/>
          </a:xfrm>
        </p:grpSpPr>
        <p:sp>
          <p:nvSpPr>
            <p:cNvPr id="13" name="Oval 12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FCB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150034" y="4310266"/>
            <a:ext cx="2196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PLATFORMA: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0034" y="4908041"/>
            <a:ext cx="3290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TELEFONY I TABLETY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Z SYSTEMEM ANDROID 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86961" y="2319905"/>
            <a:ext cx="4944568" cy="474063"/>
            <a:chOff x="531592" y="2326104"/>
            <a:chExt cx="4944568" cy="474063"/>
          </a:xfrm>
        </p:grpSpPr>
        <p:sp>
          <p:nvSpPr>
            <p:cNvPr id="18" name="Oval 17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FCB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861024" y="20890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IDE: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61024" y="2746598"/>
            <a:ext cx="2436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ANDROID STUDIO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35087" y="4533713"/>
            <a:ext cx="4944568" cy="474063"/>
            <a:chOff x="531592" y="2326104"/>
            <a:chExt cx="4944568" cy="474063"/>
          </a:xfrm>
        </p:grpSpPr>
        <p:sp>
          <p:nvSpPr>
            <p:cNvPr id="23" name="Oval 22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FCB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FCB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909150" y="4304066"/>
            <a:ext cx="1707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PROJEKT: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09150" y="4901841"/>
            <a:ext cx="42405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APLIKACJA MOBILNA SŁUŻĄCA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DO WYMIANY CYFROWYCH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WIZYTÓWEK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45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4" y="3116788"/>
            <a:ext cx="8556029" cy="3492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646415"/>
            <a:ext cx="3995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ODBIERANIE WIZYTÓWKI</a:t>
            </a:r>
          </a:p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- fragment (NFC):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3710089">
            <a:off x="5407509" y="2659047"/>
            <a:ext cx="379142" cy="705068"/>
          </a:xfrm>
          <a:prstGeom prst="downArrow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47" y="1478227"/>
            <a:ext cx="5837071" cy="16794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23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25C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3907454" cy="1104027"/>
          </a:xfrm>
          <a:prstGeom prst="rect">
            <a:avLst/>
          </a:prstGeom>
          <a:solidFill>
            <a:srgbClr val="25C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Dalszy rozwój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9545" y="1873286"/>
            <a:ext cx="4944568" cy="474063"/>
            <a:chOff x="531592" y="2326104"/>
            <a:chExt cx="4944568" cy="474063"/>
          </a:xfrm>
        </p:grpSpPr>
        <p:sp>
          <p:nvSpPr>
            <p:cNvPr id="13" name="Oval 12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25C48B"/>
            </a:solidFill>
            <a:ln>
              <a:solidFill>
                <a:srgbClr val="25C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25C4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93608" y="1642453"/>
            <a:ext cx="3780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CELE NA PRZYSZŁOŚĆ: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3609" y="2206676"/>
            <a:ext cx="4674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 celu skutecznego konkurowania z aplikacjami dostępnymi obecnie na rynku w przyszłości planowane jest dopracowanie warstwy wizualnej projektu, optymalizacja pod kątem większej ilości urządzeń, a także dodanie dalszych funkcjonalności – grupowanie/sortowanie wizytówek, zapisywanie wizytówek w chmurze i przesyłanie przez SMS, zapisywanie ze zdjęcia, przesyłanie logo, większe możliwości personalizacji 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35087" y="1092086"/>
            <a:ext cx="5373162" cy="5514905"/>
            <a:chOff x="6491025" y="768701"/>
            <a:chExt cx="5373162" cy="5514905"/>
          </a:xfrm>
        </p:grpSpPr>
        <p:grpSp>
          <p:nvGrpSpPr>
            <p:cNvPr id="18" name="Group 17"/>
            <p:cNvGrpSpPr/>
            <p:nvPr/>
          </p:nvGrpSpPr>
          <p:grpSpPr>
            <a:xfrm>
              <a:off x="8158829" y="768701"/>
              <a:ext cx="2008628" cy="1747506"/>
              <a:chOff x="7111232" y="1326356"/>
              <a:chExt cx="2008628" cy="1747506"/>
            </a:xfrm>
          </p:grpSpPr>
          <p:grpSp>
            <p:nvGrpSpPr>
              <p:cNvPr id="49" name="Group 48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51" name="Hexagon 50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6E19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52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7263014" y="1800285"/>
                <a:ext cx="178420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Zapisywanie </a:t>
                </a:r>
              </a:p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w chmurze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149068" y="2659495"/>
              <a:ext cx="2008628" cy="1747506"/>
              <a:chOff x="7111232" y="1326356"/>
              <a:chExt cx="2008628" cy="1747506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47" name="Hexagon 46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DE44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8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7272775" y="1813272"/>
                <a:ext cx="175714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Grupowanie/</a:t>
                </a:r>
              </a:p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sortowanie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159771" y="4536100"/>
              <a:ext cx="2030031" cy="1747506"/>
              <a:chOff x="7111232" y="1326356"/>
              <a:chExt cx="2030031" cy="1747506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43" name="Hexagon 42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25C48B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4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7127506" y="1683025"/>
                <a:ext cx="201375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Poprawa</a:t>
                </a:r>
              </a:p>
              <a:p>
                <a:pPr algn="ctr"/>
                <a:r>
                  <a:rPr lang="pl-PL" sz="2000" b="1" dirty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k</a:t>
                </a:r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ompatybilności/ </a:t>
                </a:r>
              </a:p>
              <a:p>
                <a:pPr algn="ctr"/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wyglądu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31945" y="1729773"/>
              <a:ext cx="2008628" cy="1747506"/>
              <a:chOff x="7111232" y="1326356"/>
              <a:chExt cx="2008628" cy="1747506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39" name="Hexagon 38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94CB3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0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7266397" y="1813679"/>
                <a:ext cx="172810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Zapisywanie</a:t>
                </a:r>
              </a:p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 ze zdjęcia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855559" y="3603197"/>
              <a:ext cx="2008628" cy="1747506"/>
              <a:chOff x="7111232" y="1326356"/>
              <a:chExt cx="2008628" cy="1747506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35" name="Hexagon 34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00CC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6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7334347" y="1752911"/>
                <a:ext cx="163653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Przesyłanie</a:t>
                </a:r>
              </a:p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przez </a:t>
                </a:r>
                <a:r>
                  <a:rPr lang="pl-PL" sz="2400" b="1" dirty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SMS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491025" y="3571498"/>
              <a:ext cx="2008628" cy="1747506"/>
              <a:chOff x="7111232" y="1326356"/>
              <a:chExt cx="2008628" cy="1747506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31" name="Hexagon 30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CB332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2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7182390" y="1815387"/>
                <a:ext cx="177709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    Większa</a:t>
                </a:r>
              </a:p>
              <a:p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personalizacja</a:t>
                </a:r>
                <a:endParaRPr lang="pl-PL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01405" y="1680705"/>
              <a:ext cx="2008628" cy="1747506"/>
              <a:chOff x="7111232" y="1326356"/>
              <a:chExt cx="2008628" cy="1747506"/>
            </a:xfrm>
          </p:grpSpPr>
          <p:grpSp>
            <p:nvGrpSpPr>
              <p:cNvPr id="25" name="Group 24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27" name="Hexagon 26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CB5C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28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7220951" y="1817777"/>
                <a:ext cx="18048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Przesyłanie </a:t>
                </a:r>
              </a:p>
              <a:p>
                <a:r>
                  <a:rPr lang="pl-PL" sz="2400" b="1" dirty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</a:t>
                </a:r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       logo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89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94C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0" y="227498"/>
            <a:ext cx="4276423" cy="1104027"/>
          </a:xfrm>
          <a:prstGeom prst="rect">
            <a:avLst/>
          </a:prstGeom>
          <a:solidFill>
            <a:srgbClr val="94C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Podsumowanie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7845" y="2326105"/>
            <a:ext cx="4944568" cy="474063"/>
            <a:chOff x="531592" y="2326104"/>
            <a:chExt cx="4944568" cy="474063"/>
          </a:xfrm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94CB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101908" y="2095272"/>
            <a:ext cx="199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WYZWANIA: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08" y="2752798"/>
            <a:ext cx="476002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NOWE NARZĘDZIA I TECHNOLOGIE: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ANDROID STUDIO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GIT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SQL LITE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JSON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OGRANICZENIA API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RÓŻNE URZĄDZENIA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TWORZENIE PROJEKTU W ZESPOLE</a:t>
            </a:r>
          </a:p>
          <a:p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86961" y="2319905"/>
            <a:ext cx="4944568" cy="474063"/>
            <a:chOff x="531592" y="2326104"/>
            <a:chExt cx="4944568" cy="474063"/>
          </a:xfrm>
        </p:grpSpPr>
        <p:sp>
          <p:nvSpPr>
            <p:cNvPr id="18" name="Oval 17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94CB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861024" y="2089072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CO SIĘ UDAŁO: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61024" y="2746598"/>
            <a:ext cx="49836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STWORZENIE W PEŁNI DZIAŁAJĄCEJ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APLIKACJI REALIZUJĄCEJ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ZAŁOŻONE FUNKCJONALNOŚCI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35087" y="4533713"/>
            <a:ext cx="4944568" cy="474063"/>
            <a:chOff x="531592" y="2326104"/>
            <a:chExt cx="4944568" cy="474063"/>
          </a:xfrm>
        </p:grpSpPr>
        <p:sp>
          <p:nvSpPr>
            <p:cNvPr id="23" name="Oval 22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94C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94CB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909150" y="4304066"/>
            <a:ext cx="3404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 CO NIE DO KOŃCA: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09150" y="4901841"/>
            <a:ext cx="45293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PRZESYŁANIE LOGO BT/NFC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OPTYMALIZACJA NA RÓŻNE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URZĄDZENIA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ELIMINACJA DROBNYCH BŁĘDÓW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289189" y="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JK/MB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3" b="14438"/>
          <a:stretch/>
        </p:blipFill>
        <p:spPr>
          <a:xfrm>
            <a:off x="0" y="-48126"/>
            <a:ext cx="12191999" cy="6914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620252"/>
            <a:ext cx="12191999" cy="1203158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Dzi</a:t>
            </a:r>
            <a:r>
              <a:rPr lang="pl-PL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ę</a:t>
            </a:r>
            <a:r>
              <a:rPr lang="pl-PL" sz="28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kujemy!</a:t>
            </a:r>
            <a:endParaRPr lang="pl-PL" sz="28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9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business cards cha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290387"/>
            <a:ext cx="12540343" cy="427722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Problem: </a:t>
            </a:r>
          </a:p>
          <a:p>
            <a:pPr algn="ctr"/>
            <a:r>
              <a:rPr lang="pl-PL" sz="3200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Setki papierowych wizytówek, które: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l-PL" sz="3200" b="1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Zajmują dużo miejsca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l-PL" sz="3200" b="1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Łatwo zgubić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l-PL" sz="3200" b="1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Ciężko przeszukiwać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l-PL" sz="3200" b="1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Nie można aktualizować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l-PL" sz="3200" b="1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Są kosztowne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l-PL" sz="3200" b="1" dirty="0" smtClean="0">
                <a:solidFill>
                  <a:schemeClr val="tx1"/>
                </a:solidFill>
                <a:latin typeface="Tekton Pro" panose="020F0603020208020904" pitchFamily="34" charset="-18"/>
                <a:ea typeface="Adobe Gothic Std B" panose="020B0800000000000000" pitchFamily="34" charset="-128"/>
              </a:rPr>
              <a:t>Rzadko kiedy są  „pod ręką”</a:t>
            </a:r>
            <a:endParaRPr lang="pl-PL" sz="3200" b="1" dirty="0">
              <a:solidFill>
                <a:schemeClr val="tx1"/>
              </a:solidFill>
              <a:latin typeface="Tekton Pro" panose="020F0603020208020904" pitchFamily="34" charset="-18"/>
              <a:ea typeface="Adobe Gothic Std B" panose="020B08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46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0" y="227498"/>
            <a:ext cx="4968437" cy="1104027"/>
          </a:xfrm>
          <a:prstGeom prst="rect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Założenia projektu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9545" y="1873286"/>
            <a:ext cx="4944568" cy="474063"/>
            <a:chOff x="531592" y="2326104"/>
            <a:chExt cx="4944568" cy="474063"/>
          </a:xfrm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solidFill>
              <a:srgbClr val="5CB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ln w="66675">
              <a:solidFill>
                <a:srgbClr val="5CB5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093608" y="164245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CEL: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3609" y="2206676"/>
            <a:ext cx="4674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Stworzenie aplikacji przeznaczonej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n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 telefony komórkowe i tablety </a:t>
            </a:r>
          </a:p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mającej zastąpić tradycyjne,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apierowe wizytówki poprzez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r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ealizację funkcji przeglądania,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z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apisywania, usuwania i edycji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izytówek (baza danych), a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t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akże przesyłania wizytówek za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omocą </a:t>
            </a:r>
            <a:r>
              <a:rPr lang="pl-PL" sz="2400" b="1" dirty="0" err="1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bluetooth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i NFC. Aplikacja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owinna też oferować możliwość </a:t>
            </a:r>
          </a:p>
          <a:p>
            <a:r>
              <a:rPr lang="pl-PL" sz="2400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d</a:t>
            </a:r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ostosowania wyglądu do preferencji użytkownika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35087" y="1092086"/>
            <a:ext cx="5373162" cy="5514905"/>
            <a:chOff x="6491025" y="768701"/>
            <a:chExt cx="5373162" cy="5514905"/>
          </a:xfrm>
        </p:grpSpPr>
        <p:grpSp>
          <p:nvGrpSpPr>
            <p:cNvPr id="3" name="Group 2"/>
            <p:cNvGrpSpPr/>
            <p:nvPr/>
          </p:nvGrpSpPr>
          <p:grpSpPr>
            <a:xfrm>
              <a:off x="8158829" y="768701"/>
              <a:ext cx="2008628" cy="1747506"/>
              <a:chOff x="7111232" y="1326356"/>
              <a:chExt cx="2008628" cy="174750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14" name="Hexagon 13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6E19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15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251495" y="1969276"/>
                <a:ext cx="1728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Zapisywanie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149068" y="2659495"/>
              <a:ext cx="2008628" cy="1747506"/>
              <a:chOff x="7111232" y="1326356"/>
              <a:chExt cx="2008628" cy="1747506"/>
            </a:xfrm>
          </p:grpSpPr>
          <p:grpSp>
            <p:nvGrpSpPr>
              <p:cNvPr id="21" name="Group 20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23" name="Hexagon 22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DE44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24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7251495" y="1969276"/>
                <a:ext cx="17792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Przeglądanie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59771" y="4536100"/>
              <a:ext cx="2008628" cy="1747506"/>
              <a:chOff x="7111232" y="1326356"/>
              <a:chExt cx="2008628" cy="1747506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28" name="Hexagon 27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25C48B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29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7634310" y="1969276"/>
                <a:ext cx="101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Edycja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31945" y="1729773"/>
              <a:ext cx="2008628" cy="1747506"/>
              <a:chOff x="7111232" y="1326356"/>
              <a:chExt cx="2008628" cy="1747506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33" name="Hexagon 32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94CB3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4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456505" y="1969277"/>
                <a:ext cx="13653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Usuwanie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855559" y="3603197"/>
              <a:ext cx="2008628" cy="1747506"/>
              <a:chOff x="7111232" y="1326356"/>
              <a:chExt cx="2008628" cy="1747506"/>
            </a:xfrm>
          </p:grpSpPr>
          <p:grpSp>
            <p:nvGrpSpPr>
              <p:cNvPr id="36" name="Group 35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38" name="Hexagon 37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00CC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9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7299138" y="1856875"/>
                <a:ext cx="163653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Przesyłanie</a:t>
                </a:r>
              </a:p>
              <a:p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 (</a:t>
                </a:r>
                <a:r>
                  <a:rPr lang="pl-PL" sz="2000" b="1" dirty="0" err="1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bluetooth</a:t>
                </a:r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)</a:t>
                </a:r>
                <a:endParaRPr lang="pl-PL" sz="20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91025" y="3571498"/>
              <a:ext cx="2008628" cy="1747506"/>
              <a:chOff x="7111232" y="1326356"/>
              <a:chExt cx="2008628" cy="1747506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43" name="Hexagon 42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CB332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4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7299138" y="1856875"/>
                <a:ext cx="163653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Przesyłanie</a:t>
                </a:r>
              </a:p>
              <a:p>
                <a:r>
                  <a:rPr lang="pl-PL" sz="20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        (NFC)</a:t>
                </a:r>
                <a:endParaRPr lang="pl-PL" sz="20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501405" y="1680705"/>
              <a:ext cx="2008628" cy="1747506"/>
              <a:chOff x="7111232" y="1326356"/>
              <a:chExt cx="2008628" cy="1747506"/>
            </a:xfrm>
          </p:grpSpPr>
          <p:grpSp>
            <p:nvGrpSpPr>
              <p:cNvPr id="46" name="Group 45"/>
              <p:cNvGrpSpPr/>
              <p:nvPr/>
            </p:nvGrpSpPr>
            <p:grpSpPr>
              <a:xfrm rot="5400000">
                <a:off x="7241793" y="1195795"/>
                <a:ext cx="1747506" cy="2008628"/>
                <a:chOff x="1750060" y="95"/>
                <a:chExt cx="1747506" cy="2008628"/>
              </a:xfrm>
            </p:grpSpPr>
            <p:sp>
              <p:nvSpPr>
                <p:cNvPr id="48" name="Hexagon 47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CB5C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9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pl-PL" sz="3600" kern="120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7510837" y="1784609"/>
                <a:ext cx="118865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  Wybór </a:t>
                </a:r>
              </a:p>
              <a:p>
                <a:r>
                  <a:rPr lang="pl-PL" sz="2400" b="1" dirty="0" smtClean="0">
                    <a:latin typeface="Tekton Pro" panose="020F0603020208020904" pitchFamily="34" charset="-18"/>
                    <a:ea typeface="Adobe Gothic Std B" panose="020B0800000000000000" pitchFamily="34" charset="-128"/>
                    <a:cs typeface="Arial" panose="020B0604020202020204" pitchFamily="34" charset="0"/>
                  </a:rPr>
                  <a:t>wyglądu</a:t>
                </a:r>
                <a:endParaRPr lang="pl-PL" sz="2400" b="1" dirty="0">
                  <a:latin typeface="Tekton Pro" panose="020F0603020208020904" pitchFamily="34" charset="-1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0" name="Rectangle 49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3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220523" y="2672079"/>
            <a:ext cx="0" cy="1311117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1033" y="2893425"/>
            <a:ext cx="92525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(9.10) 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0" y="227498"/>
            <a:ext cx="4968437" cy="1104027"/>
          </a:xfrm>
          <a:prstGeom prst="rect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Założenia projektu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716" y="3798389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1548" y="3983196"/>
            <a:ext cx="9709740" cy="0"/>
          </a:xfrm>
          <a:prstGeom prst="line">
            <a:avLst/>
          </a:prstGeom>
          <a:ln w="66675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2540" y="5426896"/>
            <a:ext cx="203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Przesłanie projektu </a:t>
            </a:r>
          </a:p>
          <a:p>
            <a:pPr algn="ctr"/>
            <a:r>
              <a:rPr lang="pl-PL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d</a:t>
            </a:r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 akceptacji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323" y="1548031"/>
            <a:ext cx="20764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Poznanie założeń</a:t>
            </a:r>
          </a:p>
          <a:p>
            <a:pPr algn="ctr"/>
            <a:r>
              <a:rPr lang="pl-PL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</a:t>
            </a:r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rojektu końcowego,</a:t>
            </a:r>
          </a:p>
          <a:p>
            <a:pPr algn="ctr"/>
            <a:r>
              <a:rPr lang="pl-PL" b="1" dirty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</a:t>
            </a:r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ybór grupy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793278" y="3983196"/>
            <a:ext cx="0" cy="1255864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676481" y="3798388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/>
        </p:nvSpPr>
        <p:spPr>
          <a:xfrm>
            <a:off x="9660598" y="2025748"/>
            <a:ext cx="222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Prezentacja projektu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861287" y="2395080"/>
            <a:ext cx="0" cy="1588114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26166" y="1973032"/>
            <a:ext cx="215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Spotkanie kontrolne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11837" y="5239060"/>
            <a:ext cx="17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Oddanie aplikacji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44158" y="2948791"/>
            <a:ext cx="10342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(27.01)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74533" y="2535822"/>
            <a:ext cx="291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Testowanie i poprawa błędów 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86951" y="5608392"/>
            <a:ext cx="1610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Programowanie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74545" y="3809539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Straight Connector 32"/>
          <p:cNvCxnSpPr>
            <a:stCxn id="27" idx="0"/>
          </p:cNvCxnSpPr>
          <p:nvPr/>
        </p:nvCxnSpPr>
        <p:spPr>
          <a:xfrm flipV="1">
            <a:off x="10178966" y="3983194"/>
            <a:ext cx="0" cy="1255866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42222" y="4335714"/>
            <a:ext cx="10342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(22.01)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37" name="Left Brace 36"/>
          <p:cNvSpPr/>
          <p:nvPr/>
        </p:nvSpPr>
        <p:spPr>
          <a:xfrm rot="5400000">
            <a:off x="9059761" y="2811196"/>
            <a:ext cx="469854" cy="1706431"/>
          </a:xfrm>
          <a:prstGeom prst="leftBrace">
            <a:avLst>
              <a:gd name="adj1" fmla="val 8333"/>
              <a:gd name="adj2" fmla="val 49048"/>
            </a:avLst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9307686" y="2948791"/>
            <a:ext cx="0" cy="627933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267520" y="3817242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Rectangle 40"/>
          <p:cNvSpPr/>
          <p:nvPr/>
        </p:nvSpPr>
        <p:spPr>
          <a:xfrm>
            <a:off x="8475768" y="310488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(9.01-22.01)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42" name="Left Brace 41"/>
          <p:cNvSpPr/>
          <p:nvPr/>
        </p:nvSpPr>
        <p:spPr>
          <a:xfrm rot="16200000">
            <a:off x="5553653" y="355116"/>
            <a:ext cx="469854" cy="7785745"/>
          </a:xfrm>
          <a:prstGeom prst="leftBrace">
            <a:avLst>
              <a:gd name="adj1" fmla="val 8333"/>
              <a:gd name="adj2" fmla="val 49048"/>
            </a:avLst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val 42"/>
          <p:cNvSpPr/>
          <p:nvPr/>
        </p:nvSpPr>
        <p:spPr>
          <a:xfrm>
            <a:off x="9472823" y="3807827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07410" y="4352526"/>
            <a:ext cx="0" cy="1255866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20888" y="3782414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205694" y="2395080"/>
            <a:ext cx="0" cy="1522402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88564" y="2971615"/>
            <a:ext cx="10342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(18.12)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46064" y="4763054"/>
            <a:ext cx="18850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(16.10 – 20.01)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92442" y="3828253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val 50"/>
          <p:cNvSpPr/>
          <p:nvPr/>
        </p:nvSpPr>
        <p:spPr>
          <a:xfrm>
            <a:off x="1757268" y="3828392"/>
            <a:ext cx="369613" cy="369613"/>
          </a:xfrm>
          <a:prstGeom prst="ellipse">
            <a:avLst/>
          </a:prstGeom>
          <a:solidFill>
            <a:srgbClr val="5C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Rectangle 51"/>
          <p:cNvSpPr/>
          <p:nvPr/>
        </p:nvSpPr>
        <p:spPr>
          <a:xfrm>
            <a:off x="1260476" y="4557837"/>
            <a:ext cx="10759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(15.10) 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949068" y="2831193"/>
            <a:ext cx="12987" cy="1181868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61121" y="2522756"/>
            <a:ext cx="1291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Akceptacja </a:t>
            </a:r>
          </a:p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projektu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403505" y="3315589"/>
            <a:ext cx="10759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l-PL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 (16.10) </a:t>
            </a:r>
            <a:endParaRPr lang="pl-PL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>
            <a:endCxn id="15" idx="1"/>
          </p:cNvCxnSpPr>
          <p:nvPr/>
        </p:nvCxnSpPr>
        <p:spPr>
          <a:xfrm>
            <a:off x="1949068" y="2845782"/>
            <a:ext cx="712053" cy="140"/>
          </a:xfrm>
          <a:prstGeom prst="line">
            <a:avLst/>
          </a:prstGeom>
          <a:ln w="19050">
            <a:solidFill>
              <a:srgbClr val="5C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712382" y="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39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7845" y="3224466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101908" y="2993633"/>
            <a:ext cx="3845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PRZESYŁANIE DANYCH: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09" y="3651159"/>
            <a:ext cx="4470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 projekcie został wykorzystany JSON - lekki format służący do wymiany danych komputerowych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pic>
        <p:nvPicPr>
          <p:cNvPr id="7174" name="Picture 6" descr="Znalezione obrazy dla zapytania 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93" y="2667797"/>
            <a:ext cx="5218770" cy="24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47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7432" y="6240381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7721495" y="5999339"/>
            <a:ext cx="171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JSON </a:t>
            </a:r>
            <a:r>
              <a:rPr lang="pl-PL" sz="16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(PLIK)</a:t>
            </a:r>
            <a:endParaRPr lang="pl-PL" sz="16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50322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{</a:t>
            </a:r>
          </a:p>
          <a:p>
            <a:r>
              <a:rPr lang="pl-PL" dirty="0"/>
              <a:t>	"</a:t>
            </a:r>
            <a:r>
              <a:rPr lang="pl-PL" dirty="0" err="1"/>
              <a:t>logoPath</a:t>
            </a:r>
            <a:r>
              <a:rPr lang="pl-PL" dirty="0"/>
              <a:t>":"</a:t>
            </a:r>
            <a:r>
              <a:rPr lang="pl-PL" dirty="0" err="1"/>
              <a:t>null</a:t>
            </a:r>
            <a:r>
              <a:rPr lang="pl-PL" dirty="0"/>
              <a:t>",</a:t>
            </a:r>
          </a:p>
          <a:p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":"John </a:t>
            </a:r>
            <a:r>
              <a:rPr lang="pl-PL" dirty="0" err="1"/>
              <a:t>Smith</a:t>
            </a:r>
            <a:r>
              <a:rPr lang="pl-PL" dirty="0"/>
              <a:t>",</a:t>
            </a:r>
          </a:p>
          <a:p>
            <a:r>
              <a:rPr lang="pl-PL" dirty="0"/>
              <a:t>	"mobile":"56642584",</a:t>
            </a:r>
          </a:p>
          <a:p>
            <a:r>
              <a:rPr lang="pl-PL" dirty="0"/>
              <a:t>	"phone":"5552144466",</a:t>
            </a:r>
          </a:p>
          <a:p>
            <a:r>
              <a:rPr lang="pl-PL" dirty="0"/>
              <a:t>	"fax":"",</a:t>
            </a:r>
          </a:p>
          <a:p>
            <a:r>
              <a:rPr lang="pl-PL" dirty="0"/>
              <a:t>	"</a:t>
            </a:r>
            <a:r>
              <a:rPr lang="pl-PL" dirty="0" err="1"/>
              <a:t>email":"jogn@gmail.com</a:t>
            </a:r>
            <a:r>
              <a:rPr lang="pl-PL" dirty="0"/>
              <a:t>",</a:t>
            </a:r>
          </a:p>
          <a:p>
            <a:r>
              <a:rPr lang="pl-PL" dirty="0"/>
              <a:t>	"</a:t>
            </a:r>
            <a:r>
              <a:rPr lang="pl-PL" dirty="0" err="1"/>
              <a:t>web":"http</a:t>
            </a:r>
            <a:r>
              <a:rPr lang="pl-PL" dirty="0"/>
              <a:t>:\/\/www.google.com",</a:t>
            </a:r>
          </a:p>
          <a:p>
            <a:r>
              <a:rPr lang="pl-PL" dirty="0"/>
              <a:t>	"</a:t>
            </a:r>
            <a:r>
              <a:rPr lang="pl-PL" dirty="0" err="1"/>
              <a:t>company</a:t>
            </a:r>
            <a:r>
              <a:rPr lang="pl-PL" dirty="0"/>
              <a:t>":"Google Inc.",</a:t>
            </a:r>
          </a:p>
          <a:p>
            <a:r>
              <a:rPr lang="pl-PL" dirty="0"/>
              <a:t>	"</a:t>
            </a:r>
            <a:r>
              <a:rPr lang="pl-PL" dirty="0" err="1"/>
              <a:t>address</a:t>
            </a:r>
            <a:r>
              <a:rPr lang="pl-PL" dirty="0"/>
              <a:t>":"",</a:t>
            </a:r>
          </a:p>
          <a:p>
            <a:r>
              <a:rPr lang="pl-PL" dirty="0"/>
              <a:t>	"</a:t>
            </a:r>
            <a:r>
              <a:rPr lang="pl-PL" dirty="0" err="1"/>
              <a:t>job</a:t>
            </a:r>
            <a:r>
              <a:rPr lang="pl-PL" dirty="0"/>
              <a:t>":"</a:t>
            </a:r>
            <a:r>
              <a:rPr lang="pl-PL" dirty="0" err="1"/>
              <a:t>it</a:t>
            </a:r>
            <a:r>
              <a:rPr lang="pl-PL" dirty="0"/>
              <a:t> developer ",</a:t>
            </a:r>
          </a:p>
          <a:p>
            <a:r>
              <a:rPr lang="pl-PL" dirty="0"/>
              <a:t>	"</a:t>
            </a:r>
            <a:r>
              <a:rPr lang="pl-PL" dirty="0" err="1"/>
              <a:t>facebook</a:t>
            </a:r>
            <a:r>
              <a:rPr lang="pl-PL" dirty="0"/>
              <a:t>":"</a:t>
            </a:r>
            <a:r>
              <a:rPr lang="pl-PL" dirty="0" err="1"/>
              <a:t>johnsmiths</a:t>
            </a:r>
            <a:r>
              <a:rPr lang="pl-PL" dirty="0"/>
              <a:t>",</a:t>
            </a:r>
          </a:p>
          <a:p>
            <a:r>
              <a:rPr lang="pl-PL" dirty="0"/>
              <a:t>	"</a:t>
            </a:r>
            <a:r>
              <a:rPr lang="pl-PL" dirty="0" err="1"/>
              <a:t>tweeter</a:t>
            </a:r>
            <a:r>
              <a:rPr lang="pl-PL" dirty="0"/>
              <a:t>":"",</a:t>
            </a:r>
          </a:p>
          <a:p>
            <a:r>
              <a:rPr lang="pl-PL" dirty="0"/>
              <a:t>	"</a:t>
            </a:r>
            <a:r>
              <a:rPr lang="pl-PL" dirty="0" err="1"/>
              <a:t>skype</a:t>
            </a:r>
            <a:r>
              <a:rPr lang="pl-PL" dirty="0"/>
              <a:t>":"",</a:t>
            </a:r>
          </a:p>
          <a:p>
            <a:r>
              <a:rPr lang="pl-PL" dirty="0"/>
              <a:t>	"</a:t>
            </a:r>
            <a:r>
              <a:rPr lang="pl-PL" dirty="0" err="1"/>
              <a:t>other</a:t>
            </a:r>
            <a:r>
              <a:rPr lang="pl-PL" dirty="0"/>
              <a:t>":""</a:t>
            </a:r>
          </a:p>
          <a:p>
            <a:r>
              <a:rPr lang="pl-PL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2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996" y="219462"/>
            <a:ext cx="1079256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pl-PL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6651" y="227498"/>
            <a:ext cx="4613308" cy="1104027"/>
          </a:xfrm>
          <a:prstGeom prst="rect">
            <a:avLst/>
          </a:prstGeom>
          <a:solidFill>
            <a:srgbClr val="DE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0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Funkcjonalności</a:t>
            </a:r>
            <a:endParaRPr lang="pl-PL" sz="4000" b="1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7845" y="3224466"/>
            <a:ext cx="4944568" cy="474063"/>
            <a:chOff x="531592" y="2326104"/>
            <a:chExt cx="4944568" cy="474063"/>
          </a:xfrm>
          <a:solidFill>
            <a:srgbClr val="DE4450"/>
          </a:solidFill>
        </p:grpSpPr>
        <p:sp>
          <p:nvSpPr>
            <p:cNvPr id="6" name="Oval 5"/>
            <p:cNvSpPr/>
            <p:nvPr/>
          </p:nvSpPr>
          <p:spPr>
            <a:xfrm>
              <a:off x="531592" y="2326104"/>
              <a:ext cx="474063" cy="4740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8623" y="2563135"/>
              <a:ext cx="4707537" cy="0"/>
            </a:xfrm>
            <a:prstGeom prst="line">
              <a:avLst/>
            </a:prstGeom>
            <a:grpFill/>
            <a:ln w="66675">
              <a:solidFill>
                <a:srgbClr val="DE44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101908" y="2993633"/>
            <a:ext cx="25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BAZA DANYCH: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909" y="3651159"/>
            <a:ext cx="4470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ekton Pro" panose="020F0603020208020904" pitchFamily="34" charset="-18"/>
                <a:ea typeface="Adobe Gothic Std B" panose="020B0800000000000000" pitchFamily="34" charset="-128"/>
                <a:cs typeface="Arial" panose="020B0604020202020204" pitchFamily="34" charset="0"/>
              </a:rPr>
              <a:t>W projekcie został wykorzystany SQL Lite – system zarządzania bazą danych obsługujący język SQL</a:t>
            </a:r>
            <a:endParaRPr lang="pl-PL" sz="2400" b="1" dirty="0">
              <a:latin typeface="Tekton Pro" panose="020F0603020208020904" pitchFamily="34" charset="-18"/>
              <a:cs typeface="Arial" panose="020B0604020202020204" pitchFamily="34" charset="0"/>
            </a:endParaRPr>
          </a:p>
        </p:txBody>
      </p:sp>
      <p:pic>
        <p:nvPicPr>
          <p:cNvPr id="9218" name="Picture 2" descr="Znalezione obrazy dla zapytania SQL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54" y="2808738"/>
            <a:ext cx="4902717" cy="23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712382" y="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3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856</Words>
  <Application>Microsoft Office PowerPoint</Application>
  <PresentationFormat>Widescreen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Adobe Gothic Std B</vt:lpstr>
      <vt:lpstr>Arial</vt:lpstr>
      <vt:lpstr>Calibri</vt:lpstr>
      <vt:lpstr>Calibri Light</vt:lpstr>
      <vt:lpstr>Courier New</vt:lpstr>
      <vt:lpstr>Tekton Pro</vt:lpstr>
      <vt:lpstr>Times New Roman</vt:lpstr>
      <vt:lpstr>Office Theme</vt:lpstr>
      <vt:lpstr>PowerPoint Presentation</vt:lpstr>
      <vt:lpstr>AGENDA  PREZENTACJI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Programowanie</dc:creator>
  <cp:lastModifiedBy>Programowanie</cp:lastModifiedBy>
  <cp:revision>60</cp:revision>
  <dcterms:created xsi:type="dcterms:W3CDTF">2017-01-21T21:57:02Z</dcterms:created>
  <dcterms:modified xsi:type="dcterms:W3CDTF">2017-01-27T19:06:02Z</dcterms:modified>
</cp:coreProperties>
</file>