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4"/>
  </p:sldMasterIdLst>
  <p:notesMasterIdLst>
    <p:notesMasterId r:id="rId19"/>
  </p:notesMasterIdLst>
  <p:sldIdLst>
    <p:sldId id="258" r:id="rId5"/>
    <p:sldId id="288" r:id="rId6"/>
    <p:sldId id="272" r:id="rId7"/>
    <p:sldId id="291" r:id="rId8"/>
    <p:sldId id="292" r:id="rId9"/>
    <p:sldId id="293" r:id="rId10"/>
    <p:sldId id="294" r:id="rId11"/>
    <p:sldId id="295" r:id="rId12"/>
    <p:sldId id="278" r:id="rId13"/>
    <p:sldId id="300" r:id="rId14"/>
    <p:sldId id="282" r:id="rId15"/>
    <p:sldId id="283" r:id="rId16"/>
    <p:sldId id="267" r:id="rId17"/>
    <p:sldId id="274" r:id="rId18"/>
  </p:sldIdLst>
  <p:sldSz cx="12192000" cy="6858000"/>
  <p:notesSz cx="6858000" cy="11144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ek Brzozowski" initials="MB" lastIdx="1" clrIdx="0">
    <p:extLst>
      <p:ext uri="{19B8F6BF-5375-455C-9EA6-DF929625EA0E}">
        <p15:presenceInfo xmlns:p15="http://schemas.microsoft.com/office/powerpoint/2012/main" userId="Marek Brzozowski" providerId="None"/>
      </p:ext>
    </p:extLst>
  </p:cmAuthor>
  <p:cmAuthor id="2" name="O. Khudoyarova" initials="OK" lastIdx="5" clrIdx="1">
    <p:extLst>
      <p:ext uri="{19B8F6BF-5375-455C-9EA6-DF929625EA0E}">
        <p15:presenceInfo xmlns:p15="http://schemas.microsoft.com/office/powerpoint/2012/main" userId="S::khudoyos@mcmaster.ca::64c13aee-d0d4-46d0-a8f6-73dc6286015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07FA2E-A0EE-4ED7-BAAC-D7A8ECF65C05}" v="3812" dt="2020-07-31T02:01:21.276"/>
    <p1510:client id="{210C317B-8FAB-4CA2-8BEA-DBAD82556BE2}" v="558" dt="2020-07-30T19:39:32.646"/>
    <p1510:client id="{4C572A44-C71E-990B-757B-A09150F4F548}" v="2608" dt="2020-07-30T22:43:07.046"/>
    <p1510:client id="{914E7CC2-F587-4E20-8936-FADD6420123C}" v="131" dt="2020-07-31T01:58:42.332"/>
    <p1510:client id="{EB95270C-080C-8860-4632-48BF817470D3}" v="21" dt="2020-07-30T22:14:27.9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7-29T17:45:38.358" idx="3">
    <p:pos x="10" y="10"/>
    <p:text>0.39 not 0.9
</p:text>
    <p:extLst>
      <p:ext uri="{C676402C-5697-4E1C-873F-D02D1690AC5C}">
        <p15:threadingInfo xmlns:p15="http://schemas.microsoft.com/office/powerpoint/2012/main" timeZoneBias="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02B939-DE1D-456C-B203-D77BA0B312FD}" type="datetimeFigureOut">
              <a:rPr lang="en-CA" smtClean="0"/>
              <a:t>2020-07-30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F7066-7F90-4216-A336-88D65A3AE6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262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CA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MAREK: (0:30)</a:t>
            </a:r>
          </a:p>
          <a:p>
            <a:pPr rtl="0"/>
            <a:r>
              <a:rPr lang="en-CA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project is based on the proposal submission, where the idea is then developed into a data mining solution with final recommendations.</a:t>
            </a:r>
            <a:endParaRPr lang="en-CA" b="0">
              <a:effectLst/>
            </a:endParaRPr>
          </a:p>
          <a:p>
            <a:br>
              <a:rPr lang="en-CA"/>
            </a:br>
            <a:endParaRPr lang="en-CA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CA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CA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Cover: Informative title, team number and member names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F7066-7F90-4216-A336-88D65A3AE629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73849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>
                <a:cs typeface="Calibri" panose="020F0502020204030204"/>
              </a:rPr>
              <a:t>Olga (2:00)</a:t>
            </a:r>
          </a:p>
          <a:p>
            <a:endParaRPr lang="en-CA"/>
          </a:p>
          <a:p>
            <a:endParaRPr lang="en-CA"/>
          </a:p>
          <a:p>
            <a:pPr marL="171450" indent="-171450">
              <a:buFont typeface="Arial,Sans-Serif"/>
              <a:buChar char="•"/>
            </a:pPr>
            <a:r>
              <a:rPr lang="en-CA"/>
              <a:t>Implications – so what can business/org do with findings/actions</a:t>
            </a:r>
            <a:endParaRPr lang="en-US">
              <a:cs typeface="Calibri"/>
            </a:endParaRPr>
          </a:p>
          <a:p>
            <a:pPr marL="171450" indent="-171450">
              <a:buFont typeface="Arial,Sans-Serif"/>
              <a:buChar char="•"/>
            </a:pPr>
            <a:r>
              <a:rPr lang="en-CA" b="0" i="0" u="none" strike="noStrike" kern="1200">
                <a:effectLst/>
              </a:rPr>
              <a:t>Recommendations (what should the client be aware of? problems you encountered, suggestions for future data collection or analysis, etc.)</a:t>
            </a:r>
            <a:endParaRPr lang="en-US"/>
          </a:p>
          <a:p>
            <a:endParaRPr lang="en-CA"/>
          </a:p>
          <a:p>
            <a:endParaRPr lang="en-CA"/>
          </a:p>
          <a:p>
            <a:endParaRPr lang="en-CA"/>
          </a:p>
          <a:p>
            <a:endParaRPr lang="en-CA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F7066-7F90-4216-A336-88D65A3AE629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3981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CA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MAREK + OLGA + PARM</a:t>
            </a:r>
          </a:p>
          <a:p>
            <a:pPr rtl="0"/>
            <a:endParaRPr lang="en-CA">
              <a:cs typeface="Calibri" panose="020F0502020204030204"/>
            </a:endParaRPr>
          </a:p>
          <a:p>
            <a:pPr rtl="0"/>
            <a:r>
              <a:rPr lang="en-CA">
                <a:cs typeface="Calibri" panose="020F0502020204030204"/>
              </a:rPr>
              <a:t>that you may have.</a:t>
            </a:r>
            <a:endParaRPr lang="en-CA"/>
          </a:p>
          <a:p>
            <a:endParaRPr lang="en-CA"/>
          </a:p>
          <a:p>
            <a:endParaRPr lang="en-CA"/>
          </a:p>
          <a:p>
            <a:pPr rtl="0"/>
            <a:r>
              <a:rPr lang="en-CA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project is based on the proposal submission, where the idea is then developed into a data mining solution with final recommendations.</a:t>
            </a:r>
            <a:endParaRPr lang="en-CA" b="0">
              <a:effectLst/>
              <a:cs typeface="Calibri"/>
            </a:endParaRPr>
          </a:p>
          <a:p>
            <a:br>
              <a:rPr lang="en-CA">
                <a:cs typeface="+mn-lt"/>
              </a:rPr>
            </a:br>
            <a:endParaRPr lang="en-CA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CA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CA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Cover: Informative title, team number and member names</a:t>
            </a:r>
            <a:endParaRPr lang="en-CA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F7066-7F90-4216-A336-88D65A3AE629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0087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 a brief background of organization/problem addressed.</a:t>
            </a:r>
            <a:r>
              <a:rPr lang="en-CA"/>
              <a:t> Business problem/opportunity (stakeholder, challenge/opportunity, humanity considerations)</a:t>
            </a:r>
          </a:p>
          <a:p>
            <a:endParaRPr lang="en-CA">
              <a:cs typeface="Calibri"/>
            </a:endParaRPr>
          </a:p>
          <a:p>
            <a:endParaRPr lang="en-CA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F7066-7F90-4216-A336-88D65A3AE629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9870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>
                <a:cs typeface="Calibri"/>
              </a:rPr>
              <a:t>OLGA (1:30)</a:t>
            </a:r>
          </a:p>
          <a:p>
            <a:endParaRPr lang="en-CA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F7066-7F90-4216-A336-88D65A3AE629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3714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>
                <a:cs typeface="Calibri"/>
              </a:rPr>
              <a:t>OLGA (1:30)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F7066-7F90-4216-A336-88D65A3AE629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7374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>
                <a:cs typeface="Calibri"/>
              </a:rPr>
              <a:t>OLGA (1:30)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F7066-7F90-4216-A336-88D65A3AE629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5479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>
                <a:cs typeface="Calibri"/>
              </a:rPr>
              <a:t>Marek (0:30)</a:t>
            </a:r>
            <a:endParaRPr lang="en-CA"/>
          </a:p>
          <a:p>
            <a:r>
              <a:rPr lang="en-CA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Methods (methods, relevant outputs)</a:t>
            </a:r>
            <a:endParaRPr lang="en-CA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F7066-7F90-4216-A336-88D65A3AE629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3182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>
                <a:cs typeface="Calibri"/>
              </a:rPr>
              <a:t>MAREK (2:00)</a:t>
            </a:r>
            <a:endParaRPr lang="en-CA"/>
          </a:p>
          <a:p>
            <a:r>
              <a:rPr lang="en-CA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Methods (methods, relevant outputs)</a:t>
            </a:r>
            <a:endParaRPr lang="en-CA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F7066-7F90-4216-A336-88D65A3AE629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8216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>
                <a:cs typeface="Calibri"/>
              </a:rPr>
              <a:t>MAREK (2:00)</a:t>
            </a:r>
            <a:endParaRPr lang="en-CA"/>
          </a:p>
          <a:p>
            <a:r>
              <a:rPr lang="en-CA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Methods (methods, relevant outputs)</a:t>
            </a:r>
            <a:endParaRPr lang="en-CA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F7066-7F90-4216-A336-88D65A3AE629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5481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CA">
                <a:cs typeface="Calibri"/>
              </a:rPr>
              <a:t>Olga (2:00) </a:t>
            </a:r>
            <a:r>
              <a:rPr lang="en-CA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Methods (methods, relevant outputs)</a:t>
            </a:r>
          </a:p>
          <a:p>
            <a:pPr>
              <a:defRPr/>
            </a:pPr>
            <a:endParaRPr lang="en-CA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F7066-7F90-4216-A336-88D65A3AE629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8302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11EE5-0473-4CC4-AB81-3A8724902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C67F25-C1EA-41D5-97CF-64C8CD35F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2D1BD-E59F-4BA8-B03E-2F6BE3DB8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A70D3-0305-4256-A22F-3A235B44C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DF68A-E386-4864-9FB1-9BC5FB50D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5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33B72-30D8-47CF-923F-B127DCCEB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F77816-14FD-4A2C-A5D6-773B27680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80610-93BE-4A05-B3D7-6B1BFC47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06225-D63D-42C7-8E22-3F74A92CE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B52DF-4461-46B9-990F-96FC783BB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31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4D6A3D-9A26-41AA-901B-9BAB7F849A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D82009-8393-4979-AE63-37C9E4C91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61467-3B1E-41EA-9CAB-0E16C3C44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E9230-0F1F-4B55-9E1B-8D484998E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D4EA7-5A53-4FDA-A119-E1275ECD9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07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1BEAD-C04B-4176-A97B-9D26C7FDE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A8391-502C-4976-8304-8CA974892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B2474-A11F-4046-83B3-B765E7864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56B2E-523C-4445-8174-53671E7E4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BFF10-59A5-4917-92F3-6D0B6645E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47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59F21-F559-4ED6-91FE-ACF944116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77DD0-1237-4391-AA67-DCF71ED30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81986-8D7D-4987-A278-7608EB2CD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A8CC2-342F-485F-9760-12285BC11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84354-7277-4938-B0B2-3B6BC54BE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13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AC472-3725-44FE-9BED-C0CA6731D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A63CF-CB15-41B5-9EE6-16595D099F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12D2E8-0DD3-4511-A0BF-7E661B13B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7692C-4698-4C09-9EAF-60DBF324B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59E34-78BF-4F13-960C-067C6E577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5DB24-5F7A-49DC-B6B3-5E9E7F9CD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73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58CD1-6DD8-4B18-B8E6-DDED384CE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0685F-484F-4A16-8727-7927262D6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F2A883-DBAD-4E3A-86D2-5DFBB1300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652408-44C3-41D1-BCA4-4A27E18169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2C09FF-BE92-45C1-B66E-F44041C935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F23E35-8D96-4B27-85F1-85FFC9895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7A4B2D-D37D-4570-8382-DB154D37D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BAAA2E-4C68-41C0-9424-76FA6427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9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3310A-C759-4FA3-94DE-85699C789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B59375-9BB7-42F0-8860-5F84B6BFC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57F28C-A17E-4B46-90CC-C40CD3A5C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B7224F-901B-467E-AC11-0A345CEEE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07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7D8436-C7F8-4C19-AB64-44C7FB158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1390CF-D583-406D-AA37-C13D2CB38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A218BD-1955-4312-A0DC-EFE7B05C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51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A69A0-B23B-4425-89A2-0E504CB0E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6E291-934D-484D-A480-C3BF7CA8F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DBF252-1BE5-4A3D-85A0-B92AC6D92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16C63-2CFC-4A19-9C11-63071C082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E898F-3B8F-4EB0-8E5C-BDFE256D9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D6540-F749-4033-A79D-EF6C6BBD7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25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C6DC9-63DD-44E9-B29E-2BDC1C83D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AE725C-D27A-4085-B403-9FCD0BD4CC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19A5F-2223-4383-B44C-858AA3D98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A1D0D-DDBF-4933-A603-22EC627EC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82737-990C-43E8-A49D-125807669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68F7C-8DE0-4086-8026-5040E0884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3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66459B-6C92-4983-854A-B6BB5B4E7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8E227-204B-4BBA-A1CF-DE0AC067D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1BE75-4A2D-4279-8473-4105FEADF7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DAC59-5293-4136-8D6B-3BCBE8EA7C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0B195-2117-4B05-9F02-87FF137BF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8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s://www.peoplematters.in/article/strategic-hr/implication-of-hr-development-for-organisations-14658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hyperlink" Target="https://creativecommons.org/licenses/by/3.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dweg.wordpress.com/tag/twitter/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iriamposner.com/classes/dh101f16/tutorials-guides/programming/lets-play-with-python/" TargetMode="External"/><Relationship Id="rId5" Type="http://schemas.openxmlformats.org/officeDocument/2006/relationships/image" Target="../media/image19.png"/><Relationship Id="rId4" Type="http://schemas.openxmlformats.org/officeDocument/2006/relationships/hyperlink" Target="https://namu.moe/w/Microsoft%20Azur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2" name="Rectangle 110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3">
            <a:extLst>
              <a:ext uri="{FF2B5EF4-FFF2-40B4-BE49-F238E27FC236}">
                <a16:creationId xmlns:a16="http://schemas.microsoft.com/office/drawing/2014/main" id="{4830F258-C050-4D62-842A-4D9DEFAB5A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93" r="15043" b="-1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153" name="Freeform: Shape 112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4" name="Freeform: Shape 114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3673EA-4A42-433C-BFC7-C67B5A7E3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CA" sz="4400"/>
              <a:t>Correlation Between Major Crimes Indicators and Twitter Trends</a:t>
            </a:r>
            <a:endParaRPr lang="en-US" sz="4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B08508-D2E2-4F8A-A1FC-37E536B4B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BDA 106: Capstone Final Report</a:t>
            </a:r>
          </a:p>
          <a:p>
            <a:pPr algn="l"/>
            <a:r>
              <a:rPr lang="pl-PL" sz="2000" dirty="0"/>
              <a:t>Bangar P., Brzozowski M., &amp; Khudoyarova O.</a:t>
            </a:r>
            <a:endParaRPr lang="en-US" sz="2000" dirty="0"/>
          </a:p>
        </p:txBody>
      </p:sp>
      <p:sp>
        <p:nvSpPr>
          <p:cNvPr id="155" name="Rectangle 1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6" name="Rectangle 1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383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5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7" name="Rectangle 57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BC872B-B66F-491A-8568-607823240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>
                <a:latin typeface="Calibri"/>
                <a:cs typeface="Calibri"/>
              </a:rPr>
              <a:t>Simple Two Column Analysis</a:t>
            </a:r>
          </a:p>
        </p:txBody>
      </p:sp>
      <p:sp>
        <p:nvSpPr>
          <p:cNvPr id="74" name="Rectangle 59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6" name="Rectangle 61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84FDF-49AA-4434-9589-78C5C7B80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568" y="2359152"/>
            <a:ext cx="4407398" cy="4115392"/>
          </a:xfrm>
        </p:spPr>
        <p:txBody>
          <a:bodyPr>
            <a:normAutofit/>
          </a:bodyPr>
          <a:lstStyle/>
          <a:p>
            <a:r>
              <a:rPr lang="en-US" sz="1700"/>
              <a:t>Two columns considered</a:t>
            </a:r>
          </a:p>
          <a:p>
            <a:pPr lvl="1"/>
            <a:r>
              <a:rPr lang="en-US" sz="1700"/>
              <a:t>Total of 61 rows, one row for each day.</a:t>
            </a:r>
          </a:p>
          <a:p>
            <a:r>
              <a:rPr lang="en-US" sz="1700"/>
              <a:t>Sentiment dictionary: labelled tweet</a:t>
            </a:r>
          </a:p>
          <a:p>
            <a:r>
              <a:rPr lang="en-US" sz="1700"/>
              <a:t>Feature: </a:t>
            </a:r>
            <a:r>
              <a:rPr lang="en-US" sz="1700" b="1" err="1"/>
              <a:t>AverageHashtagSentiment</a:t>
            </a:r>
            <a:endParaRPr lang="en-US" sz="1700" b="1"/>
          </a:p>
          <a:p>
            <a:r>
              <a:rPr lang="en-US" sz="1700"/>
              <a:t>Target: </a:t>
            </a:r>
            <a:r>
              <a:rPr lang="en-US" sz="1700" b="1" err="1"/>
              <a:t>Tier_SumofTotalCrimesPerDay</a:t>
            </a:r>
            <a:r>
              <a:rPr lang="en-US" sz="1700" b="1"/>
              <a:t> </a:t>
            </a:r>
          </a:p>
          <a:p>
            <a:pPr lvl="1"/>
            <a:r>
              <a:rPr lang="en-US" sz="1700"/>
              <a:t>Divided into 5 equal bins depending on the sum of crimes per day</a:t>
            </a:r>
          </a:p>
          <a:p>
            <a:pPr lvl="1"/>
            <a:r>
              <a:rPr lang="en-CA" sz="1700"/>
              <a:t>High, Medium-High, Medium, Low-Medium, Low</a:t>
            </a:r>
          </a:p>
          <a:p>
            <a:r>
              <a:rPr lang="en-CA" sz="2100"/>
              <a:t>Multiclass Decision Forest Model</a:t>
            </a:r>
          </a:p>
          <a:p>
            <a:pPr lvl="1"/>
            <a:r>
              <a:rPr lang="en-CA" sz="1700"/>
              <a:t>Accuracy, Prediction, Recall produced  a value of 0.39.</a:t>
            </a:r>
          </a:p>
        </p:txBody>
      </p:sp>
      <p:pic>
        <p:nvPicPr>
          <p:cNvPr id="30" name="image12.png">
            <a:extLst>
              <a:ext uri="{FF2B5EF4-FFF2-40B4-BE49-F238E27FC236}">
                <a16:creationId xmlns:a16="http://schemas.microsoft.com/office/drawing/2014/main" id="{35A0E91A-DF2D-4708-A07F-D6419932558B}"/>
              </a:ext>
            </a:extLst>
          </p:cNvPr>
          <p:cNvPicPr/>
          <p:nvPr/>
        </p:nvPicPr>
        <p:blipFill rotWithShape="1">
          <a:blip r:embed="rId3"/>
          <a:srcRect l="2477" r="2" b="2"/>
          <a:stretch/>
        </p:blipFill>
        <p:spPr>
          <a:xfrm>
            <a:off x="5021396" y="634382"/>
            <a:ext cx="6657213" cy="5495162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E0B23B9-5EA2-40CB-9A8B-F2A109D82B5C}"/>
              </a:ext>
            </a:extLst>
          </p:cNvPr>
          <p:cNvGrpSpPr/>
          <p:nvPr/>
        </p:nvGrpSpPr>
        <p:grpSpPr>
          <a:xfrm>
            <a:off x="5021396" y="2622"/>
            <a:ext cx="6679721" cy="6855378"/>
            <a:chOff x="5096346" y="2622"/>
            <a:chExt cx="6679721" cy="685537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A13260-95BD-4970-A5AF-BA611B4F6967}"/>
                </a:ext>
              </a:extLst>
            </p:cNvPr>
            <p:cNvSpPr/>
            <p:nvPr/>
          </p:nvSpPr>
          <p:spPr>
            <a:xfrm>
              <a:off x="5737578" y="268857"/>
              <a:ext cx="6038489" cy="65129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8" name="image10.png">
              <a:extLst>
                <a:ext uri="{FF2B5EF4-FFF2-40B4-BE49-F238E27FC236}">
                  <a16:creationId xmlns:a16="http://schemas.microsoft.com/office/drawing/2014/main" id="{52D971C5-914F-4E2E-B9D8-3DBA3367C6F6}"/>
                </a:ext>
              </a:extLst>
            </p:cNvPr>
            <p:cNvPicPr/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5096346" y="2622"/>
              <a:ext cx="5399084" cy="6855378"/>
            </a:xfrm>
            <a:prstGeom prst="rect">
              <a:avLst/>
            </a:prstGeom>
            <a:ln/>
          </p:spPr>
        </p:pic>
      </p:grpSp>
    </p:spTree>
    <p:extLst>
      <p:ext uri="{BB962C8B-B14F-4D97-AF65-F5344CB8AC3E}">
        <p14:creationId xmlns:p14="http://schemas.microsoft.com/office/powerpoint/2010/main" val="236628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5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7" name="Rectangle 57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BC872B-B66F-491A-8568-607823240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>
                <a:latin typeface="Calibri"/>
                <a:cs typeface="Calibri"/>
              </a:rPr>
              <a:t>Crime Sum Tier Classification</a:t>
            </a:r>
          </a:p>
        </p:txBody>
      </p:sp>
      <p:sp>
        <p:nvSpPr>
          <p:cNvPr id="74" name="Rectangle 59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6" name="Rectangle 61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84FDF-49AA-4434-9589-78C5C7B80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568" y="2359152"/>
            <a:ext cx="4407398" cy="3752431"/>
          </a:xfrm>
        </p:spPr>
        <p:txBody>
          <a:bodyPr>
            <a:normAutofit/>
          </a:bodyPr>
          <a:lstStyle/>
          <a:p>
            <a:r>
              <a:rPr lang="en-US" sz="1700"/>
              <a:t>Twelve columns from considered</a:t>
            </a:r>
          </a:p>
          <a:p>
            <a:pPr lvl="1"/>
            <a:r>
              <a:rPr lang="en-US" sz="1700"/>
              <a:t>Total of 7000 rows, one row for each crime.</a:t>
            </a:r>
          </a:p>
          <a:p>
            <a:r>
              <a:rPr lang="en-US" sz="1700"/>
              <a:t>Sentiment dictionary: labelled tweet</a:t>
            </a:r>
          </a:p>
          <a:p>
            <a:r>
              <a:rPr lang="en-US" sz="1700"/>
              <a:t>Features: </a:t>
            </a:r>
          </a:p>
          <a:p>
            <a:pPr lvl="1"/>
            <a:r>
              <a:rPr lang="en-US" sz="1800" b="1"/>
              <a:t>Top 10 Hashtag Sentiment</a:t>
            </a:r>
          </a:p>
          <a:p>
            <a:pPr lvl="1"/>
            <a:r>
              <a:rPr lang="en-US" sz="1800" b="1"/>
              <a:t>MCI labels</a:t>
            </a:r>
          </a:p>
          <a:p>
            <a:r>
              <a:rPr lang="en-US" sz="1700"/>
              <a:t>Target: </a:t>
            </a:r>
            <a:r>
              <a:rPr lang="en-US" sz="1700" b="1" err="1"/>
              <a:t>Tier_SumofTotalCrimesPerDay</a:t>
            </a:r>
            <a:r>
              <a:rPr lang="en-US" sz="1700" b="1"/>
              <a:t> </a:t>
            </a:r>
          </a:p>
          <a:p>
            <a:r>
              <a:rPr lang="en-CA" sz="2100"/>
              <a:t>Multiclass Neural Network Model</a:t>
            </a:r>
          </a:p>
          <a:p>
            <a:pPr lvl="1"/>
            <a:r>
              <a:rPr lang="en-CA" sz="1700"/>
              <a:t>Overfit</a:t>
            </a:r>
          </a:p>
          <a:p>
            <a:pPr lvl="1"/>
            <a:r>
              <a:rPr lang="en-CA" sz="1700"/>
              <a:t>Lack of variance with trending data.</a:t>
            </a:r>
          </a:p>
        </p:txBody>
      </p:sp>
      <p:pic>
        <p:nvPicPr>
          <p:cNvPr id="10" name="image8.png">
            <a:extLst>
              <a:ext uri="{FF2B5EF4-FFF2-40B4-BE49-F238E27FC236}">
                <a16:creationId xmlns:a16="http://schemas.microsoft.com/office/drawing/2014/main" id="{147C752C-900B-4363-8F2F-DBE9AD82C67F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906915" y="768529"/>
            <a:ext cx="7025256" cy="5343054"/>
          </a:xfrm>
          <a:prstGeom prst="rect">
            <a:avLst/>
          </a:prstGeom>
          <a:ln/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322D590-9B9F-4AB5-9585-48A89A48A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54333"/>
              </p:ext>
            </p:extLst>
          </p:nvPr>
        </p:nvGraphicFramePr>
        <p:xfrm>
          <a:off x="4896645" y="1275362"/>
          <a:ext cx="7035528" cy="4061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882">
                  <a:extLst>
                    <a:ext uri="{9D8B030D-6E8A-4147-A177-3AD203B41FA5}">
                      <a16:colId xmlns:a16="http://schemas.microsoft.com/office/drawing/2014/main" val="3105928491"/>
                    </a:ext>
                  </a:extLst>
                </a:gridCol>
                <a:gridCol w="1758882">
                  <a:extLst>
                    <a:ext uri="{9D8B030D-6E8A-4147-A177-3AD203B41FA5}">
                      <a16:colId xmlns:a16="http://schemas.microsoft.com/office/drawing/2014/main" val="2121697021"/>
                    </a:ext>
                  </a:extLst>
                </a:gridCol>
                <a:gridCol w="1758882">
                  <a:extLst>
                    <a:ext uri="{9D8B030D-6E8A-4147-A177-3AD203B41FA5}">
                      <a16:colId xmlns:a16="http://schemas.microsoft.com/office/drawing/2014/main" val="3831116974"/>
                    </a:ext>
                  </a:extLst>
                </a:gridCol>
                <a:gridCol w="1758882">
                  <a:extLst>
                    <a:ext uri="{9D8B030D-6E8A-4147-A177-3AD203B41FA5}">
                      <a16:colId xmlns:a16="http://schemas.microsoft.com/office/drawing/2014/main" val="1332619840"/>
                    </a:ext>
                  </a:extLst>
                </a:gridCol>
              </a:tblGrid>
              <a:tr h="700541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Tier</a:t>
                      </a:r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Average Precision</a:t>
                      </a:r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Average Recall</a:t>
                      </a:r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Average </a:t>
                      </a:r>
                      <a:r>
                        <a:rPr lang="en-US" err="1">
                          <a:solidFill>
                            <a:schemeClr val="tx1"/>
                          </a:solidFill>
                        </a:rPr>
                        <a:t>LogLoss</a:t>
                      </a:r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3287448"/>
                  </a:ext>
                </a:extLst>
              </a:tr>
              <a:tr h="672119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High</a:t>
                      </a:r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>
                          <a:solidFill>
                            <a:schemeClr val="tx1"/>
                          </a:solidFill>
                        </a:rPr>
                        <a:t>0.0013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9900460"/>
                  </a:ext>
                </a:extLst>
              </a:tr>
              <a:tr h="672119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Medium-High</a:t>
                      </a:r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>
                          <a:solidFill>
                            <a:schemeClr val="tx1"/>
                          </a:solidFill>
                        </a:rPr>
                        <a:t>0.0029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5290088"/>
                  </a:ext>
                </a:extLst>
              </a:tr>
              <a:tr h="672119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Medium</a:t>
                      </a:r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>
                          <a:solidFill>
                            <a:schemeClr val="tx1"/>
                          </a:solidFill>
                        </a:rPr>
                        <a:t>0.8982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>
                          <a:solidFill>
                            <a:schemeClr val="tx1"/>
                          </a:solidFill>
                        </a:rPr>
                        <a:t>0.9876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>
                          <a:solidFill>
                            <a:schemeClr val="tx1"/>
                          </a:solidFill>
                        </a:rPr>
                        <a:t>0.0843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5657385"/>
                  </a:ext>
                </a:extLst>
              </a:tr>
              <a:tr h="672119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Low-Medium</a:t>
                      </a:r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>
                          <a:solidFill>
                            <a:schemeClr val="tx1"/>
                          </a:solidFill>
                        </a:rPr>
                        <a:t>0.9801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>
                          <a:solidFill>
                            <a:schemeClr val="tx1"/>
                          </a:solidFill>
                        </a:rPr>
                        <a:t>0.9263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>
                          <a:solidFill>
                            <a:schemeClr val="tx1"/>
                          </a:solidFill>
                        </a:rPr>
                        <a:t>0.1032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9995091"/>
                  </a:ext>
                </a:extLst>
              </a:tr>
              <a:tr h="672119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Low</a:t>
                      </a:r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>
                          <a:solidFill>
                            <a:schemeClr val="tx1"/>
                          </a:solidFill>
                        </a:rPr>
                        <a:t>0.9921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>
                          <a:solidFill>
                            <a:schemeClr val="tx1"/>
                          </a:solidFill>
                        </a:rPr>
                        <a:t>0.9418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>
                          <a:solidFill>
                            <a:schemeClr val="tx1"/>
                          </a:solidFill>
                        </a:rPr>
                        <a:t>0.0829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7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236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5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7" name="Rectangle 57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BC872B-B66F-491A-8568-607823240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697" y="911944"/>
            <a:ext cx="3801237" cy="1268349"/>
          </a:xfrm>
        </p:spPr>
        <p:txBody>
          <a:bodyPr>
            <a:normAutofit/>
          </a:bodyPr>
          <a:lstStyle/>
          <a:p>
            <a:r>
              <a:rPr lang="en-US" sz="2800">
                <a:latin typeface="Calibri"/>
                <a:ea typeface="+mj-lt"/>
                <a:cs typeface="+mj-lt"/>
              </a:rPr>
              <a:t>Regression Analysis of Crimes Stratified by Premise Type</a:t>
            </a:r>
            <a:endParaRPr lang="en-US" sz="2800">
              <a:latin typeface="Calibri"/>
              <a:cs typeface="Calibri Light" panose="020F0302020204030204"/>
            </a:endParaRPr>
          </a:p>
          <a:p>
            <a:endParaRPr lang="en-US" sz="2800">
              <a:latin typeface="Calibri"/>
              <a:cs typeface="Calibri"/>
            </a:endParaRPr>
          </a:p>
        </p:txBody>
      </p:sp>
      <p:sp>
        <p:nvSpPr>
          <p:cNvPr id="74" name="Rectangle 59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6" name="Rectangle 61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84FDF-49AA-4434-9589-78C5C7B80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568" y="2359152"/>
            <a:ext cx="4407398" cy="34250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/>
              <a:t>Features: </a:t>
            </a:r>
            <a:r>
              <a:rPr lang="en-US" sz="1700" b="1"/>
              <a:t>Top 10 Hashtag Sentiments, </a:t>
            </a:r>
            <a:r>
              <a:rPr lang="en-US" sz="1700" b="1" err="1"/>
              <a:t>PremiseType</a:t>
            </a:r>
            <a:endParaRPr lang="en-US" sz="1700" b="1" err="1">
              <a:cs typeface="Calibri"/>
            </a:endParaRPr>
          </a:p>
          <a:p>
            <a:r>
              <a:rPr lang="en-US" sz="1700"/>
              <a:t>Target: </a:t>
            </a:r>
            <a:r>
              <a:rPr lang="en-US" sz="1700" b="1"/>
              <a:t> Sum of crimes per premise type per day</a:t>
            </a:r>
            <a:endParaRPr lang="en-US" sz="1700" b="1">
              <a:cs typeface="Calibri"/>
            </a:endParaRPr>
          </a:p>
          <a:p>
            <a:r>
              <a:rPr lang="en-CA" sz="2100"/>
              <a:t>Neural Network Regression</a:t>
            </a:r>
            <a:endParaRPr lang="en-CA" sz="2100">
              <a:cs typeface="Calibri"/>
            </a:endParaRPr>
          </a:p>
          <a:p>
            <a:pPr lvl="1"/>
            <a:r>
              <a:rPr lang="en-CA" sz="1700">
                <a:ea typeface="+mn-lt"/>
                <a:cs typeface="+mn-lt"/>
              </a:rPr>
              <a:t>Average coefficients of determination after 10 folds:  0.5</a:t>
            </a:r>
            <a:endParaRPr lang="en-CA" sz="1700">
              <a:cs typeface="Calibri"/>
            </a:endParaRPr>
          </a:p>
          <a:p>
            <a:pPr lvl="1"/>
            <a:r>
              <a:rPr lang="en-CA" sz="1700">
                <a:cs typeface="Calibri"/>
              </a:rPr>
              <a:t>Standard deviation of coefficients of determination: 0.14</a:t>
            </a:r>
          </a:p>
          <a:p>
            <a:pPr lvl="1"/>
            <a:endParaRPr lang="en-CA" sz="1700">
              <a:cs typeface="Calibri"/>
            </a:endParaRPr>
          </a:p>
        </p:txBody>
      </p:sp>
      <p:pic>
        <p:nvPicPr>
          <p:cNvPr id="5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86D6E4-8B57-4C9E-B75F-EF6BCAA7E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98165" y="-1046590"/>
            <a:ext cx="2638425" cy="3028950"/>
          </a:xfrm>
          <a:prstGeom prst="rect">
            <a:avLst/>
          </a:prstGeom>
        </p:spPr>
      </p:pic>
      <p:pic>
        <p:nvPicPr>
          <p:cNvPr id="6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1752CF-4C4F-4E83-A5A2-36BDA0B18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206819" y="1997839"/>
            <a:ext cx="2743200" cy="2862965"/>
          </a:xfrm>
          <a:prstGeom prst="rect">
            <a:avLst/>
          </a:prstGeom>
        </p:spPr>
      </p:pic>
      <p:pic>
        <p:nvPicPr>
          <p:cNvPr id="7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911D098-D1B0-464F-9FF1-07B78F6A10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148231" y="4918954"/>
            <a:ext cx="2743200" cy="2732049"/>
          </a:xfrm>
          <a:prstGeom prst="rect">
            <a:avLst/>
          </a:prstGeom>
        </p:spPr>
      </p:pic>
      <p:pic>
        <p:nvPicPr>
          <p:cNvPr id="4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218552B0-EDFF-47FD-8021-E6D20EB8AB6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655" r="5025"/>
          <a:stretch/>
        </p:blipFill>
        <p:spPr>
          <a:xfrm>
            <a:off x="5922250" y="409572"/>
            <a:ext cx="5400677" cy="60388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8163D6-7A79-497F-A026-44C9FD342B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8739" y="596829"/>
            <a:ext cx="6600163" cy="558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25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C5639E2B-070A-4E84-8148-B1D2E54C64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9140" r="23365"/>
          <a:stretch/>
        </p:blipFill>
        <p:spPr>
          <a:xfrm>
            <a:off x="5182104" y="10"/>
            <a:ext cx="7009896" cy="6857990"/>
          </a:xfrm>
          <a:custGeom>
            <a:avLst/>
            <a:gdLst/>
            <a:ahLst/>
            <a:cxnLst/>
            <a:rect l="l" t="t" r="r" b="b"/>
            <a:pathLst>
              <a:path w="7009896" h="6858000">
                <a:moveTo>
                  <a:pt x="0" y="0"/>
                </a:moveTo>
                <a:lnTo>
                  <a:pt x="7009896" y="0"/>
                </a:lnTo>
                <a:lnTo>
                  <a:pt x="7009896" y="6858000"/>
                </a:lnTo>
                <a:lnTo>
                  <a:pt x="21616" y="6858000"/>
                </a:lnTo>
                <a:lnTo>
                  <a:pt x="129867" y="6647018"/>
                </a:lnTo>
                <a:cubicBezTo>
                  <a:pt x="1043295" y="4758249"/>
                  <a:pt x="1332296" y="2559611"/>
                  <a:pt x="814641" y="380651"/>
                </a:cubicBezTo>
                <a:lnTo>
                  <a:pt x="714685" y="1"/>
                </a:lnTo>
                <a:lnTo>
                  <a:pt x="0" y="1"/>
                </a:lnTo>
                <a:close/>
              </a:path>
            </a:pathLst>
          </a:cu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FDF4720-5445-47BE-89FE-E40D1AE6F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AC8710B4-A815-4082-9E4F-F13A00070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87591A-9B99-4D6F-A88A-3AA8F5B06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510464"/>
            <a:ext cx="4782458" cy="1325563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Implications &amp;</a:t>
            </a:r>
            <a:br>
              <a:rPr lang="en-US">
                <a:ea typeface="+mj-lt"/>
                <a:cs typeface="+mj-lt"/>
              </a:rPr>
            </a:br>
            <a:r>
              <a:rPr lang="en-US"/>
              <a:t>Recommendations</a:t>
            </a:r>
            <a:endParaRPr lang="en-CA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EC58F-F870-4467-AC94-66F3945DF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100457"/>
            <a:ext cx="4782458" cy="4181809"/>
          </a:xfrm>
        </p:spPr>
        <p:txBody>
          <a:bodyPr anchor="t">
            <a:normAutofit/>
          </a:bodyPr>
          <a:lstStyle/>
          <a:p>
            <a:r>
              <a:rPr lang="en-CA" sz="1800">
                <a:cs typeface="Calibri"/>
              </a:rPr>
              <a:t>We found a minor correlation between Twitter trends and major crime occurrence; however, more data is needed to confirm our findings. </a:t>
            </a:r>
          </a:p>
          <a:p>
            <a:pPr lvl="0"/>
            <a:r>
              <a:rPr lang="en-CA" sz="1800"/>
              <a:t>Expand on the timeframe of data to analyze from two months to a year. Use trending hashtags by the hour if available.</a:t>
            </a:r>
            <a:endParaRPr lang="en-CA" sz="1800">
              <a:cs typeface="Calibri"/>
            </a:endParaRPr>
          </a:p>
          <a:p>
            <a:r>
              <a:rPr lang="en-CA" sz="1800"/>
              <a:t>Assign weight values based on hashtag ranks and sentiment values. Weights can also be assigned to retweets during the sentiment analysis stage to prevent them from overcrowding regular tweets. </a:t>
            </a:r>
            <a:endParaRPr lang="en-CA" sz="1800">
              <a:cs typeface="Calibri"/>
            </a:endParaRPr>
          </a:p>
          <a:p>
            <a:r>
              <a:rPr lang="en-CA" sz="1800"/>
              <a:t>A non-binary sentiment analysis representing emotion on a higher dimension and high-fidelity scale. </a:t>
            </a:r>
            <a:endParaRPr lang="en-CA" sz="1800">
              <a:cs typeface="Calibri"/>
            </a:endParaRPr>
          </a:p>
          <a:p>
            <a:endParaRPr lang="en-CA" sz="180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7491A3-0121-4B00-A1DD-5C9DFA87E915}"/>
              </a:ext>
            </a:extLst>
          </p:cNvPr>
          <p:cNvSpPr txBox="1"/>
          <p:nvPr/>
        </p:nvSpPr>
        <p:spPr>
          <a:xfrm rot="16200000">
            <a:off x="11206467" y="5537927"/>
            <a:ext cx="244009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CA" sz="700">
                <a:solidFill>
                  <a:srgbClr val="FFFFFF"/>
                </a:solidFill>
                <a:hlinkClick r:id="rId4" tooltip="https://www.peoplematters.in/article/strategic-hr/implication-of-hr-development-for-organisations-1465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CA" sz="700">
                <a:solidFill>
                  <a:srgbClr val="FFFFFF"/>
                </a:solidFill>
              </a:rPr>
              <a:t> by Unknown Author is licensed under </a:t>
            </a:r>
            <a:r>
              <a:rPr lang="en-CA" sz="700">
                <a:solidFill>
                  <a:srgbClr val="FFFFFF"/>
                </a:solidFill>
                <a:hlinkClick r:id="rId5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CA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444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4" name="Rectangle 136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3">
            <a:extLst>
              <a:ext uri="{FF2B5EF4-FFF2-40B4-BE49-F238E27FC236}">
                <a16:creationId xmlns:a16="http://schemas.microsoft.com/office/drawing/2014/main" id="{4830F258-C050-4D62-842A-4D9DEFAB5A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95" r="15042" b="-1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135" name="Freeform: Shape 138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6" name="Freeform: Shape 140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3673EA-4A42-433C-BFC7-C67B5A7E3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CA" sz="4800"/>
              <a:t>Questions?</a:t>
            </a:r>
            <a:endParaRPr lang="en-US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B08508-D2E2-4F8A-A1FC-37E536B4B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/>
              <a:t>Special thanks to Guido and Tom</a:t>
            </a:r>
          </a:p>
        </p:txBody>
      </p:sp>
      <p:sp>
        <p:nvSpPr>
          <p:cNvPr id="138" name="Rectangle 14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3473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large body of water with a city in the background&#10;&#10;Description automatically generated">
            <a:extLst>
              <a:ext uri="{FF2B5EF4-FFF2-40B4-BE49-F238E27FC236}">
                <a16:creationId xmlns:a16="http://schemas.microsoft.com/office/drawing/2014/main" id="{B0CBC493-AC25-4848-804C-41CB9A1041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91" t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0141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8294F9-3537-49CF-B384-6169CA464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031" y="632990"/>
            <a:ext cx="4062643" cy="1043409"/>
          </a:xfrm>
        </p:spPr>
        <p:txBody>
          <a:bodyPr>
            <a:normAutofit/>
          </a:bodyPr>
          <a:lstStyle/>
          <a:p>
            <a:r>
              <a:rPr lang="en-US" sz="2300"/>
              <a:t>Background &amp;  Research Project</a:t>
            </a:r>
            <a:br>
              <a:rPr lang="en-CA" sz="2300">
                <a:ea typeface="+mj-lt"/>
                <a:cs typeface="+mj-lt"/>
              </a:rPr>
            </a:br>
            <a:endParaRPr lang="en-US" sz="2300">
              <a:ea typeface="+mj-lt"/>
              <a:cs typeface="+mj-lt"/>
            </a:endParaRPr>
          </a:p>
          <a:p>
            <a:endParaRPr lang="en-US" sz="230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74F78-662F-4F65-BBCB-5797599FA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1031" y="1774372"/>
            <a:ext cx="4062642" cy="2754086"/>
          </a:xfrm>
        </p:spPr>
        <p:txBody>
          <a:bodyPr anchor="t">
            <a:normAutofit/>
          </a:bodyPr>
          <a:lstStyle/>
          <a:p>
            <a:r>
              <a:rPr lang="en-CA" sz="1400"/>
              <a:t>Toronto Police Services (TPS) is dedicated to delivering police services, in partnership with their communities, to keep Toronto the best and safest place to be</a:t>
            </a:r>
            <a:endParaRPr lang="en-CA" sz="1400">
              <a:cs typeface="Calibri"/>
            </a:endParaRPr>
          </a:p>
          <a:p>
            <a:pPr defTabSz="6461125"/>
            <a:r>
              <a:rPr lang="en-CA" sz="1400">
                <a:ea typeface="+mn-lt"/>
                <a:cs typeface="+mn-lt"/>
              </a:rPr>
              <a:t>With over 500 million public tweets per day, twitter can be a great resource in understanding people’s opinions on the events happening in the world. </a:t>
            </a:r>
          </a:p>
          <a:p>
            <a:pPr defTabSz="6461125"/>
            <a:r>
              <a:rPr lang="en-CA" sz="1400">
                <a:ea typeface="+mn-lt"/>
                <a:cs typeface="+mn-lt"/>
              </a:rPr>
              <a:t>This report explores the possibility of correlations between Major Crime Indicators (MCI) and public opinions expressed on Twitter.</a:t>
            </a:r>
            <a:endParaRPr lang="en-CA" sz="1400">
              <a:cs typeface="Calibri"/>
            </a:endParaRPr>
          </a:p>
          <a:p>
            <a:endParaRPr lang="en-CA" sz="1400">
              <a:cs typeface="Calibri"/>
            </a:endParaRPr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E8DC5AF9-85E7-4DE7-AABA-AD16C9C440F7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044" y="4222146"/>
            <a:ext cx="1302051" cy="14141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239E1D5-743B-4E16-8B80-D630C8B1EB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122095" y="4311448"/>
            <a:ext cx="1263894" cy="126389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8D758EB-44FF-4496-BEB3-2A85D39EE6B8}"/>
              </a:ext>
            </a:extLst>
          </p:cNvPr>
          <p:cNvSpPr txBox="1"/>
          <p:nvPr/>
        </p:nvSpPr>
        <p:spPr>
          <a:xfrm>
            <a:off x="79980" y="5596489"/>
            <a:ext cx="176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>
                <a:hlinkClick r:id="rId6" tooltip="https://sdweg.wordpress.com/tag/twitter/"/>
              </a:rPr>
              <a:t>This Photo</a:t>
            </a:r>
            <a:r>
              <a:rPr lang="en-CA" sz="900"/>
              <a:t> by Unknown Author is licensed under </a:t>
            </a:r>
            <a:r>
              <a:rPr lang="en-CA" sz="900">
                <a:hlinkClick r:id="rId7" tooltip="https://creativecommons.org/licenses/by/3.0/"/>
              </a:rPr>
              <a:t>CC BY</a:t>
            </a:r>
            <a:endParaRPr lang="en-CA" sz="900"/>
          </a:p>
        </p:txBody>
      </p:sp>
    </p:spTree>
    <p:extLst>
      <p:ext uri="{BB962C8B-B14F-4D97-AF65-F5344CB8AC3E}">
        <p14:creationId xmlns:p14="http://schemas.microsoft.com/office/powerpoint/2010/main" val="335720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85C34F-9A04-49EF-93D0-D14913D70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617" y="1177217"/>
            <a:ext cx="2845191" cy="3237579"/>
          </a:xfrm>
        </p:spPr>
        <p:txBody>
          <a:bodyPr>
            <a:normAutofit/>
          </a:bodyPr>
          <a:lstStyle/>
          <a:p>
            <a:pPr algn="ctr"/>
            <a:r>
              <a:rPr lang="en-CA" sz="5400">
                <a:solidFill>
                  <a:srgbClr val="FFFFFF"/>
                </a:solidFill>
                <a:latin typeface="Calibri"/>
                <a:ea typeface="+mj-lt"/>
                <a:cs typeface="Calibri"/>
              </a:rPr>
              <a:t>Data</a:t>
            </a:r>
            <a:br>
              <a:rPr lang="en-CA" sz="5400">
                <a:latin typeface="Calibri"/>
                <a:ea typeface="+mj-lt"/>
                <a:cs typeface="Calibri"/>
              </a:rPr>
            </a:br>
            <a:r>
              <a:rPr lang="en-CA" sz="4000">
                <a:solidFill>
                  <a:srgbClr val="FFFFFF"/>
                </a:solidFill>
                <a:latin typeface="Calibri"/>
                <a:ea typeface="+mj-lt"/>
                <a:cs typeface="Calibri"/>
              </a:rPr>
              <a:t>mining &amp; </a:t>
            </a:r>
            <a:br>
              <a:rPr lang="en-CA" sz="4000">
                <a:solidFill>
                  <a:srgbClr val="FFFFFF"/>
                </a:solidFill>
                <a:latin typeface="Calibri"/>
                <a:ea typeface="+mj-lt"/>
                <a:cs typeface="Calibri"/>
              </a:rPr>
            </a:br>
            <a:r>
              <a:rPr lang="en-CA" sz="4000">
                <a:solidFill>
                  <a:srgbClr val="FFFFFF"/>
                </a:solidFill>
                <a:latin typeface="Calibri"/>
                <a:ea typeface="+mj-lt"/>
                <a:cs typeface="Calibri"/>
              </a:rPr>
              <a:t>description</a:t>
            </a:r>
            <a:endParaRPr lang="en-CA" sz="4000">
              <a:solidFill>
                <a:srgbClr val="FFFFFF"/>
              </a:solidFill>
              <a:ea typeface="+mj-lt"/>
              <a:cs typeface="+mj-lt"/>
            </a:endParaRPr>
          </a:p>
          <a:p>
            <a:pPr algn="ctr"/>
            <a:endParaRPr lang="en-CA" sz="2900">
              <a:solidFill>
                <a:srgbClr val="FFFFFF"/>
              </a:solidFill>
              <a:ea typeface="+mj-lt"/>
              <a:cs typeface="+mj-lt"/>
            </a:endParaRPr>
          </a:p>
          <a:p>
            <a:endParaRPr lang="en-CA" sz="290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92357-9A70-4FE7-BC2A-B1862A19E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2803" y="974410"/>
            <a:ext cx="3500761" cy="5360111"/>
          </a:xfrm>
        </p:spPr>
        <p:txBody>
          <a:bodyPr anchor="ctr">
            <a:normAutofit/>
          </a:bodyPr>
          <a:lstStyle/>
          <a:p>
            <a:r>
              <a:rPr lang="en-CA" sz="2600">
                <a:ea typeface="+mn-lt"/>
                <a:cs typeface="+mn-lt"/>
              </a:rPr>
              <a:t>Twitter Trends are based on an algorithm that determines which topics are popular at a particular time and place.</a:t>
            </a:r>
            <a:endParaRPr lang="en-US" sz="2600">
              <a:ea typeface="+mn-lt"/>
              <a:cs typeface="+mn-lt"/>
            </a:endParaRPr>
          </a:p>
          <a:p>
            <a:r>
              <a:rPr lang="en-CA" sz="2600" err="1">
                <a:ea typeface="+mn-lt"/>
                <a:cs typeface="+mn-lt"/>
              </a:rPr>
              <a:t>Trendogate</a:t>
            </a:r>
            <a:r>
              <a:rPr lang="en-CA" sz="2600">
                <a:ea typeface="+mn-lt"/>
                <a:cs typeface="+mn-lt"/>
              </a:rPr>
              <a:t> pulls trends from Twitter</a:t>
            </a:r>
          </a:p>
          <a:p>
            <a:pPr marL="914400" lvl="1" indent="-457200"/>
            <a:r>
              <a:rPr lang="en-CA" sz="2600">
                <a:ea typeface="+mn-lt"/>
                <a:cs typeface="+mn-lt"/>
              </a:rPr>
              <a:t>List of top 50 Trending Topics per day in Toronto</a:t>
            </a:r>
            <a:endParaRPr lang="en-US" sz="2600">
              <a:ea typeface="+mn-lt"/>
              <a:cs typeface="+mn-lt"/>
            </a:endParaRPr>
          </a:p>
          <a:p>
            <a:pPr marL="914400" lvl="1" indent="-457200"/>
            <a:r>
              <a:rPr lang="en-CA" sz="2600">
                <a:ea typeface="+mn-lt"/>
                <a:cs typeface="+mn-lt"/>
              </a:rPr>
              <a:t>Unordered</a:t>
            </a:r>
          </a:p>
          <a:p>
            <a:pPr marL="457200" indent="-457200"/>
            <a:endParaRPr lang="en-CA" sz="2600"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415BAE-2A79-46EE-976D-0EB45B74A18A}"/>
              </a:ext>
            </a:extLst>
          </p:cNvPr>
          <p:cNvSpPr txBox="1"/>
          <p:nvPr/>
        </p:nvSpPr>
        <p:spPr>
          <a:xfrm>
            <a:off x="582822" y="4723502"/>
            <a:ext cx="328953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CA" sz="4000">
                <a:solidFill>
                  <a:srgbClr val="FFFFFF"/>
                </a:solidFill>
                <a:latin typeface="Calibri"/>
                <a:ea typeface="+mj-lt"/>
                <a:cs typeface="Calibri"/>
              </a:rPr>
              <a:t>Twitter Trending</a:t>
            </a:r>
            <a:endParaRPr lang="en-US" sz="4000">
              <a:solidFill>
                <a:srgbClr val="FFFFFF"/>
              </a:solidFill>
              <a:cs typeface="Calibri"/>
            </a:endParaRPr>
          </a:p>
        </p:txBody>
      </p:sp>
      <p:pic>
        <p:nvPicPr>
          <p:cNvPr id="17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00B8ED5-3391-43A8-90FD-0DF46A884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4490" y="1183667"/>
            <a:ext cx="3605482" cy="455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061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85C34F-9A04-49EF-93D0-D14913D70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617" y="1177217"/>
            <a:ext cx="2845191" cy="3237579"/>
          </a:xfrm>
        </p:spPr>
        <p:txBody>
          <a:bodyPr>
            <a:normAutofit/>
          </a:bodyPr>
          <a:lstStyle/>
          <a:p>
            <a:pPr algn="ctr"/>
            <a:r>
              <a:rPr lang="en-CA" sz="5400">
                <a:solidFill>
                  <a:srgbClr val="FFFFFF"/>
                </a:solidFill>
                <a:latin typeface="Calibri"/>
                <a:ea typeface="+mj-lt"/>
                <a:cs typeface="Calibri"/>
              </a:rPr>
              <a:t>Data</a:t>
            </a:r>
            <a:br>
              <a:rPr lang="en-CA" sz="5400">
                <a:latin typeface="Calibri"/>
                <a:ea typeface="+mj-lt"/>
                <a:cs typeface="Calibri"/>
              </a:rPr>
            </a:br>
            <a:r>
              <a:rPr lang="en-CA" sz="4000">
                <a:solidFill>
                  <a:srgbClr val="FFFFFF"/>
                </a:solidFill>
                <a:latin typeface="Calibri"/>
                <a:ea typeface="+mj-lt"/>
                <a:cs typeface="Calibri"/>
              </a:rPr>
              <a:t>mining &amp; </a:t>
            </a:r>
            <a:br>
              <a:rPr lang="en-CA" sz="4000">
                <a:solidFill>
                  <a:srgbClr val="FFFFFF"/>
                </a:solidFill>
                <a:latin typeface="Calibri"/>
                <a:ea typeface="+mj-lt"/>
                <a:cs typeface="Calibri"/>
              </a:rPr>
            </a:br>
            <a:r>
              <a:rPr lang="en-CA" sz="4000">
                <a:solidFill>
                  <a:srgbClr val="FFFFFF"/>
                </a:solidFill>
                <a:latin typeface="Calibri"/>
                <a:ea typeface="+mj-lt"/>
                <a:cs typeface="Calibri"/>
              </a:rPr>
              <a:t>description</a:t>
            </a:r>
            <a:endParaRPr lang="en-CA" sz="4000">
              <a:solidFill>
                <a:srgbClr val="FFFFFF"/>
              </a:solidFill>
              <a:ea typeface="+mj-lt"/>
              <a:cs typeface="+mj-lt"/>
            </a:endParaRPr>
          </a:p>
          <a:p>
            <a:pPr algn="ctr"/>
            <a:endParaRPr lang="en-CA" sz="2900">
              <a:solidFill>
                <a:srgbClr val="FFFFFF"/>
              </a:solidFill>
              <a:ea typeface="+mj-lt"/>
              <a:cs typeface="+mj-lt"/>
            </a:endParaRPr>
          </a:p>
          <a:p>
            <a:endParaRPr lang="en-CA" sz="290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558C51-E6E0-4F80-BAF2-21C9464CA25E}"/>
              </a:ext>
            </a:extLst>
          </p:cNvPr>
          <p:cNvSpPr txBox="1"/>
          <p:nvPr/>
        </p:nvSpPr>
        <p:spPr>
          <a:xfrm>
            <a:off x="526378" y="5042733"/>
            <a:ext cx="328953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CA" sz="4000">
                <a:solidFill>
                  <a:srgbClr val="FFFFFF"/>
                </a:solidFill>
                <a:latin typeface="Calibri"/>
                <a:ea typeface="+mj-lt"/>
                <a:cs typeface="Calibri"/>
              </a:rPr>
              <a:t>Twitter Tweets</a:t>
            </a:r>
            <a:endParaRPr lang="en-US" sz="4000">
              <a:solidFill>
                <a:srgbClr val="FFFFFF"/>
              </a:solidFill>
              <a:latin typeface="Calibri"/>
              <a:ea typeface="+mj-lt"/>
              <a:cs typeface="Calibri"/>
            </a:endParaRPr>
          </a:p>
        </p:txBody>
      </p:sp>
      <p:pic>
        <p:nvPicPr>
          <p:cNvPr id="18" name="Picture 23">
            <a:extLst>
              <a:ext uri="{FF2B5EF4-FFF2-40B4-BE49-F238E27FC236}">
                <a16:creationId xmlns:a16="http://schemas.microsoft.com/office/drawing/2014/main" id="{75E9B6F7-7AB8-41F7-BFD9-9865E6C15F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585" b="450"/>
          <a:stretch/>
        </p:blipFill>
        <p:spPr>
          <a:xfrm>
            <a:off x="7790717" y="823483"/>
            <a:ext cx="3940441" cy="5208607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78C9227-A08E-49FD-A94C-12EA3F12422A}"/>
              </a:ext>
            </a:extLst>
          </p:cNvPr>
          <p:cNvSpPr txBox="1">
            <a:spLocks/>
          </p:cNvSpPr>
          <p:nvPr/>
        </p:nvSpPr>
        <p:spPr>
          <a:xfrm>
            <a:off x="4242965" y="2443934"/>
            <a:ext cx="3500761" cy="2959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endParaRPr lang="en-CA" sz="2600">
              <a:cs typeface="Calibri"/>
            </a:endParaRPr>
          </a:p>
          <a:p>
            <a:pPr marL="457200" indent="-457200"/>
            <a:r>
              <a:rPr lang="en-CA" sz="2600">
                <a:cs typeface="Calibri"/>
              </a:rPr>
              <a:t>Downloaded from Archive.org</a:t>
            </a:r>
          </a:p>
          <a:p>
            <a:pPr marL="457200" indent="-457200"/>
            <a:r>
              <a:rPr lang="en-CA" sz="2600">
                <a:cs typeface="Calibri"/>
              </a:rPr>
              <a:t>Semi-structured Data</a:t>
            </a:r>
            <a:endParaRPr lang="en-CA">
              <a:cs typeface="Calibri"/>
            </a:endParaRPr>
          </a:p>
          <a:p>
            <a:pPr marL="457200" indent="-457200"/>
            <a:r>
              <a:rPr lang="en-CA" sz="2600">
                <a:cs typeface="Calibri"/>
              </a:rPr>
              <a:t>1% of all tweets</a:t>
            </a:r>
          </a:p>
          <a:p>
            <a:pPr marL="457200" indent="-457200"/>
            <a:r>
              <a:rPr lang="en-CA" sz="2600">
                <a:cs typeface="Calibri"/>
              </a:rPr>
              <a:t>Nested JSON format</a:t>
            </a:r>
          </a:p>
          <a:p>
            <a:pPr marL="457200" indent="-457200"/>
            <a:r>
              <a:rPr lang="en-CA" sz="2600">
                <a:cs typeface="Calibri"/>
              </a:rPr>
              <a:t>19.5GB for 1 day</a:t>
            </a:r>
          </a:p>
          <a:p>
            <a:pPr marL="457200" indent="-457200"/>
            <a:endParaRPr lang="en-CA" sz="2600">
              <a:cs typeface="Calibri"/>
            </a:endParaRPr>
          </a:p>
          <a:p>
            <a:pPr marL="457200" indent="-457200"/>
            <a:endParaRPr lang="en-CA" sz="2600">
              <a:cs typeface="Calibri"/>
            </a:endParaRPr>
          </a:p>
          <a:p>
            <a:pPr marL="457200" indent="-457200"/>
            <a:endParaRPr lang="en-CA" sz="2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1888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85C34F-9A04-49EF-93D0-D14913D70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617" y="1177217"/>
            <a:ext cx="2845191" cy="3237579"/>
          </a:xfrm>
        </p:spPr>
        <p:txBody>
          <a:bodyPr>
            <a:normAutofit/>
          </a:bodyPr>
          <a:lstStyle/>
          <a:p>
            <a:pPr algn="ctr"/>
            <a:r>
              <a:rPr lang="en-CA" sz="5400">
                <a:solidFill>
                  <a:srgbClr val="FFFFFF"/>
                </a:solidFill>
                <a:latin typeface="Calibri"/>
                <a:ea typeface="+mj-lt"/>
                <a:cs typeface="Calibri"/>
              </a:rPr>
              <a:t>Data</a:t>
            </a:r>
            <a:br>
              <a:rPr lang="en-CA" sz="5400">
                <a:latin typeface="Calibri"/>
                <a:ea typeface="+mj-lt"/>
                <a:cs typeface="Calibri"/>
              </a:rPr>
            </a:br>
            <a:r>
              <a:rPr lang="en-CA" sz="4000">
                <a:solidFill>
                  <a:srgbClr val="FFFFFF"/>
                </a:solidFill>
                <a:latin typeface="Calibri"/>
                <a:ea typeface="+mj-lt"/>
                <a:cs typeface="Calibri"/>
              </a:rPr>
              <a:t>mining &amp; </a:t>
            </a:r>
            <a:br>
              <a:rPr lang="en-CA" sz="4000">
                <a:solidFill>
                  <a:srgbClr val="FFFFFF"/>
                </a:solidFill>
                <a:latin typeface="Calibri"/>
                <a:ea typeface="+mj-lt"/>
                <a:cs typeface="Calibri"/>
              </a:rPr>
            </a:br>
            <a:r>
              <a:rPr lang="en-CA" sz="4000">
                <a:solidFill>
                  <a:srgbClr val="FFFFFF"/>
                </a:solidFill>
                <a:latin typeface="Calibri"/>
                <a:ea typeface="+mj-lt"/>
                <a:cs typeface="Calibri"/>
              </a:rPr>
              <a:t>description</a:t>
            </a:r>
            <a:endParaRPr lang="en-CA" sz="4000">
              <a:solidFill>
                <a:srgbClr val="FFFFFF"/>
              </a:solidFill>
              <a:ea typeface="+mj-lt"/>
              <a:cs typeface="+mj-lt"/>
            </a:endParaRPr>
          </a:p>
          <a:p>
            <a:pPr algn="ctr"/>
            <a:endParaRPr lang="en-CA" sz="2900">
              <a:solidFill>
                <a:srgbClr val="FFFFFF"/>
              </a:solidFill>
              <a:ea typeface="+mj-lt"/>
              <a:cs typeface="+mj-lt"/>
            </a:endParaRPr>
          </a:p>
          <a:p>
            <a:endParaRPr lang="en-CA" sz="290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CD12A2-7D4D-4734-8162-9B7C7E5B5F3F}"/>
              </a:ext>
            </a:extLst>
          </p:cNvPr>
          <p:cNvSpPr txBox="1"/>
          <p:nvPr/>
        </p:nvSpPr>
        <p:spPr>
          <a:xfrm>
            <a:off x="460654" y="5124271"/>
            <a:ext cx="328953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CA" sz="4000">
                <a:solidFill>
                  <a:srgbClr val="FFFFFF"/>
                </a:solidFill>
                <a:latin typeface="Calibri"/>
                <a:ea typeface="+mj-lt"/>
                <a:cs typeface="Calibri"/>
              </a:rPr>
              <a:t>MCI</a:t>
            </a:r>
            <a:endParaRPr lang="en-CA" sz="4000">
              <a:solidFill>
                <a:srgbClr val="FFFFFF"/>
              </a:solidFill>
              <a:cs typeface="Calibri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59287290-9EB7-4176-B07D-FCB5FED36296}"/>
              </a:ext>
            </a:extLst>
          </p:cNvPr>
          <p:cNvSpPr txBox="1">
            <a:spLocks/>
          </p:cNvSpPr>
          <p:nvPr/>
        </p:nvSpPr>
        <p:spPr>
          <a:xfrm>
            <a:off x="4250153" y="963599"/>
            <a:ext cx="3500761" cy="50097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CA" sz="2600">
                <a:cs typeface="Calibri"/>
              </a:rPr>
              <a:t>Downloaded from the Toronto Police Services Website</a:t>
            </a:r>
          </a:p>
          <a:p>
            <a:pPr marL="457200" indent="-457200"/>
            <a:r>
              <a:rPr lang="en-CA" sz="2600">
                <a:cs typeface="Calibri"/>
              </a:rPr>
              <a:t>Structured Data</a:t>
            </a:r>
            <a:endParaRPr lang="en-US">
              <a:cs typeface="Calibri"/>
            </a:endParaRPr>
          </a:p>
          <a:p>
            <a:pPr marL="457200" indent="-457200"/>
            <a:r>
              <a:rPr lang="en-CA" sz="2600">
                <a:ea typeface="+mn-lt"/>
                <a:cs typeface="+mn-lt"/>
              </a:rPr>
              <a:t>29 columns</a:t>
            </a:r>
          </a:p>
          <a:p>
            <a:pPr marL="457200" indent="-457200"/>
            <a:r>
              <a:rPr lang="en-CA" sz="2600">
                <a:ea typeface="+mn-lt"/>
                <a:cs typeface="+mn-lt"/>
              </a:rPr>
              <a:t>Major Crime details</a:t>
            </a:r>
          </a:p>
          <a:p>
            <a:pPr marL="914400" lvl="1" indent="-457200"/>
            <a:r>
              <a:rPr lang="en-CA" sz="2200">
                <a:ea typeface="+mn-lt"/>
                <a:cs typeface="+mn-lt"/>
              </a:rPr>
              <a:t>Location</a:t>
            </a:r>
          </a:p>
          <a:p>
            <a:pPr marL="914400" lvl="1" indent="-457200"/>
            <a:r>
              <a:rPr lang="en-CA" sz="2200">
                <a:ea typeface="+mn-lt"/>
                <a:cs typeface="+mn-lt"/>
              </a:rPr>
              <a:t>Offense</a:t>
            </a:r>
          </a:p>
          <a:p>
            <a:pPr marL="914400" lvl="1" indent="-457200"/>
            <a:r>
              <a:rPr lang="en-CA" sz="2200">
                <a:ea typeface="+mn-lt"/>
                <a:cs typeface="+mn-lt"/>
              </a:rPr>
              <a:t>Date</a:t>
            </a:r>
          </a:p>
          <a:p>
            <a:pPr marL="457200" indent="-457200"/>
            <a:r>
              <a:rPr lang="en-CA" sz="2600">
                <a:ea typeface="+mn-lt"/>
                <a:cs typeface="+mn-lt"/>
              </a:rPr>
              <a:t>206,435 rows</a:t>
            </a:r>
            <a:endParaRPr lang="en-CA" sz="2600">
              <a:cs typeface="Calibri"/>
            </a:endParaRPr>
          </a:p>
          <a:p>
            <a:pPr marL="457200" indent="-457200"/>
            <a:r>
              <a:rPr lang="en-CA" sz="2600">
                <a:cs typeface="Calibri"/>
              </a:rPr>
              <a:t>2014-2019</a:t>
            </a:r>
          </a:p>
        </p:txBody>
      </p:sp>
      <p:pic>
        <p:nvPicPr>
          <p:cNvPr id="27" name="Picture 2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E48BA8-9DD0-4C32-8A75-5EFC88EBF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2408" y="288453"/>
            <a:ext cx="2987435" cy="633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011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DA9C6B3-1D4D-4D0D-8D25-61793158F830}"/>
              </a:ext>
            </a:extLst>
          </p:cNvPr>
          <p:cNvGrpSpPr/>
          <p:nvPr/>
        </p:nvGrpSpPr>
        <p:grpSpPr>
          <a:xfrm>
            <a:off x="9723120" y="751840"/>
            <a:ext cx="2302101" cy="2519928"/>
            <a:chOff x="9621520" y="568960"/>
            <a:chExt cx="2403701" cy="286004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EC1E4EC-C34D-48A2-9112-CA38AB7482FB}"/>
                </a:ext>
              </a:extLst>
            </p:cNvPr>
            <p:cNvSpPr/>
            <p:nvPr/>
          </p:nvSpPr>
          <p:spPr>
            <a:xfrm>
              <a:off x="9621520" y="568960"/>
              <a:ext cx="2403701" cy="28600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B8336A7-4E91-49CF-84D2-967945ABD466}"/>
                </a:ext>
              </a:extLst>
            </p:cNvPr>
            <p:cNvSpPr txBox="1"/>
            <p:nvPr/>
          </p:nvSpPr>
          <p:spPr>
            <a:xfrm>
              <a:off x="10136540" y="603554"/>
              <a:ext cx="1503045" cy="36933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/>
                <a:t>1 Day of Data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C0FF9A-6B08-4FBE-8535-74707C0DF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91"/>
            <a:ext cx="10515600" cy="1325563"/>
          </a:xfrm>
        </p:spPr>
        <p:txBody>
          <a:bodyPr/>
          <a:lstStyle/>
          <a:p>
            <a:pPr algn="ctr"/>
            <a:r>
              <a:rPr lang="en-US">
                <a:cs typeface="Calibri Light"/>
              </a:rPr>
              <a:t>Data Cleansing</a:t>
            </a:r>
          </a:p>
        </p:txBody>
      </p:sp>
      <p:pic>
        <p:nvPicPr>
          <p:cNvPr id="4" name="Picture 2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BCBEE168-9593-47D8-A179-05200400D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080" y="1293153"/>
            <a:ext cx="1971675" cy="504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CE8FF9-3FBF-46C3-98B1-28EE989BAB7A}"/>
              </a:ext>
            </a:extLst>
          </p:cNvPr>
          <p:cNvSpPr txBox="1"/>
          <p:nvPr/>
        </p:nvSpPr>
        <p:spPr>
          <a:xfrm>
            <a:off x="2969728" y="2224643"/>
            <a:ext cx="193637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Trending Hashtag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A8ED0B-7EA5-4EA8-839A-0505DF22DC4C}"/>
              </a:ext>
            </a:extLst>
          </p:cNvPr>
          <p:cNvSpPr txBox="1"/>
          <p:nvPr/>
        </p:nvSpPr>
        <p:spPr>
          <a:xfrm>
            <a:off x="6690082" y="2224643"/>
            <a:ext cx="193637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Tweets</a:t>
            </a:r>
          </a:p>
        </p:txBody>
      </p:sp>
      <p:pic>
        <p:nvPicPr>
          <p:cNvPr id="12" name="Picture 11" descr="A picture containing table&#10;&#10;Description automatically generated">
            <a:extLst>
              <a:ext uri="{FF2B5EF4-FFF2-40B4-BE49-F238E27FC236}">
                <a16:creationId xmlns:a16="http://schemas.microsoft.com/office/drawing/2014/main" id="{E7EF348E-BCDE-4552-9420-C9777416C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470" y="2835131"/>
            <a:ext cx="990600" cy="1066800"/>
          </a:xfrm>
          <a:prstGeom prst="rect">
            <a:avLst/>
          </a:prstGeom>
        </p:spPr>
      </p:pic>
      <p:pic>
        <p:nvPicPr>
          <p:cNvPr id="14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56AF3A-0CDD-4BF1-9BC2-B9B7ED7BF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3239" y="3104352"/>
            <a:ext cx="1390650" cy="7524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D8D1156-7438-4E5A-9B64-A9C85316D503}"/>
              </a:ext>
            </a:extLst>
          </p:cNvPr>
          <p:cNvSpPr txBox="1"/>
          <p:nvPr/>
        </p:nvSpPr>
        <p:spPr>
          <a:xfrm>
            <a:off x="1422682" y="3040347"/>
            <a:ext cx="32698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Manually copied and pasted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Hashtags transformed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E67D0A-9BBD-4192-838A-A04294940599}"/>
              </a:ext>
            </a:extLst>
          </p:cNvPr>
          <p:cNvCxnSpPr/>
          <p:nvPr/>
        </p:nvCxnSpPr>
        <p:spPr>
          <a:xfrm>
            <a:off x="5822746" y="1805543"/>
            <a:ext cx="1810870" cy="410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6ADBE39-05B7-4F9E-97A8-CA4818B16F94}"/>
              </a:ext>
            </a:extLst>
          </p:cNvPr>
          <p:cNvCxnSpPr>
            <a:cxnSpLocks/>
          </p:cNvCxnSpPr>
          <p:nvPr/>
        </p:nvCxnSpPr>
        <p:spPr>
          <a:xfrm flipH="1">
            <a:off x="4014116" y="1805542"/>
            <a:ext cx="1786217" cy="410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1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558837-65C9-4888-B2FF-48E3EA2D1B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8248" y="4154821"/>
            <a:ext cx="3404557" cy="2703416"/>
          </a:xfrm>
          <a:prstGeom prst="rect">
            <a:avLst/>
          </a:prstGeom>
        </p:spPr>
      </p:pic>
      <p:pic>
        <p:nvPicPr>
          <p:cNvPr id="42" name="Picture 4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E9106B-8C02-4DAC-8225-ADB0B94EE9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0665" y="4156193"/>
            <a:ext cx="6214556" cy="2709296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4A5F699-7CF2-490A-8D3F-2C3A4968FAC0}"/>
              </a:ext>
            </a:extLst>
          </p:cNvPr>
          <p:cNvSpPr txBox="1"/>
          <p:nvPr/>
        </p:nvSpPr>
        <p:spPr>
          <a:xfrm>
            <a:off x="10261550" y="2789842"/>
            <a:ext cx="1376765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English only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FF377CA-B840-4C6B-A60A-154469ECDF8D}"/>
              </a:ext>
            </a:extLst>
          </p:cNvPr>
          <p:cNvSpPr txBox="1"/>
          <p:nvPr/>
        </p:nvSpPr>
        <p:spPr>
          <a:xfrm>
            <a:off x="536571" y="4913207"/>
            <a:ext cx="1044981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Top 10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D2BBD35-5410-445B-AE4D-7C3A4304A8D4}"/>
              </a:ext>
            </a:extLst>
          </p:cNvPr>
          <p:cNvSpPr/>
          <p:nvPr/>
        </p:nvSpPr>
        <p:spPr>
          <a:xfrm>
            <a:off x="10048875" y="1203813"/>
            <a:ext cx="1699846" cy="158261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4.2 M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2420EE5-4938-489D-8994-2546CF3813D9}"/>
              </a:ext>
            </a:extLst>
          </p:cNvPr>
          <p:cNvSpPr/>
          <p:nvPr/>
        </p:nvSpPr>
        <p:spPr>
          <a:xfrm>
            <a:off x="10379320" y="2167304"/>
            <a:ext cx="1031630" cy="609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1.2 M</a:t>
            </a:r>
          </a:p>
        </p:txBody>
      </p:sp>
    </p:spTree>
    <p:extLst>
      <p:ext uri="{BB962C8B-B14F-4D97-AF65-F5344CB8AC3E}">
        <p14:creationId xmlns:p14="http://schemas.microsoft.com/office/powerpoint/2010/main" val="36554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8" grpId="0"/>
      <p:bldP spid="43" grpId="0" animBg="1"/>
      <p:bldP spid="45" grpId="0" animBg="1"/>
      <p:bldP spid="47" grpId="0" animBg="1"/>
      <p:bldP spid="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C50450-7376-471A-95EE-C1FBE3F02293}"/>
              </a:ext>
            </a:extLst>
          </p:cNvPr>
          <p:cNvSpPr txBox="1"/>
          <p:nvPr/>
        </p:nvSpPr>
        <p:spPr>
          <a:xfrm>
            <a:off x="964086" y="601481"/>
            <a:ext cx="2294965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Text pre-processing</a:t>
            </a: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B3865879-FD1B-4827-A6D3-435C1552C60A}"/>
              </a:ext>
            </a:extLst>
          </p:cNvPr>
          <p:cNvSpPr txBox="1"/>
          <p:nvPr/>
        </p:nvSpPr>
        <p:spPr>
          <a:xfrm>
            <a:off x="1013774" y="2246420"/>
            <a:ext cx="2294965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cs typeface="Calibri"/>
              </a:rPr>
              <a:t>Sentiment Analysis</a:t>
            </a:r>
            <a:endParaRPr lang="en-US"/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D9D189F4-C42C-456B-B50B-240A8DC48808}"/>
              </a:ext>
            </a:extLst>
          </p:cNvPr>
          <p:cNvSpPr txBox="1"/>
          <p:nvPr/>
        </p:nvSpPr>
        <p:spPr>
          <a:xfrm>
            <a:off x="3904892" y="1999891"/>
            <a:ext cx="19363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cs typeface="Calibri"/>
              </a:rPr>
              <a:t>Text Blob</a:t>
            </a:r>
            <a:endParaRPr lang="en-US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32D2D3D7-AEB7-4BF4-A90B-40979CE72FD1}"/>
              </a:ext>
            </a:extLst>
          </p:cNvPr>
          <p:cNvSpPr txBox="1"/>
          <p:nvPr/>
        </p:nvSpPr>
        <p:spPr>
          <a:xfrm>
            <a:off x="3904892" y="2526567"/>
            <a:ext cx="19363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cs typeface="Calibri"/>
              </a:rPr>
              <a:t>Labelled Tweets</a:t>
            </a:r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CA3C7A-1E7A-4893-A622-93098794959C}"/>
              </a:ext>
            </a:extLst>
          </p:cNvPr>
          <p:cNvCxnSpPr/>
          <p:nvPr/>
        </p:nvCxnSpPr>
        <p:spPr>
          <a:xfrm flipV="1">
            <a:off x="3292489" y="2145524"/>
            <a:ext cx="611844" cy="2622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6F60AF8-4961-4881-A07C-E08D07110198}"/>
              </a:ext>
            </a:extLst>
          </p:cNvPr>
          <p:cNvCxnSpPr/>
          <p:nvPr/>
        </p:nvCxnSpPr>
        <p:spPr>
          <a:xfrm>
            <a:off x="3300894" y="2415631"/>
            <a:ext cx="578226" cy="3428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DC5290B7-39C2-4CBD-B851-39A3DD7A0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218" y="1884611"/>
            <a:ext cx="2726707" cy="650829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AE6BD27-100D-429A-A41D-2BEF96A4D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529549"/>
              </p:ext>
            </p:extLst>
          </p:nvPr>
        </p:nvGraphicFramePr>
        <p:xfrm>
          <a:off x="6733043" y="2516460"/>
          <a:ext cx="277420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975">
                  <a:extLst>
                    <a:ext uri="{9D8B030D-6E8A-4147-A177-3AD203B41FA5}">
                      <a16:colId xmlns:a16="http://schemas.microsoft.com/office/drawing/2014/main" val="4186485476"/>
                    </a:ext>
                  </a:extLst>
                </a:gridCol>
                <a:gridCol w="614972">
                  <a:extLst>
                    <a:ext uri="{9D8B030D-6E8A-4147-A177-3AD203B41FA5}">
                      <a16:colId xmlns:a16="http://schemas.microsoft.com/office/drawing/2014/main" val="3428004271"/>
                    </a:ext>
                  </a:extLst>
                </a:gridCol>
                <a:gridCol w="450979">
                  <a:extLst>
                    <a:ext uri="{9D8B030D-6E8A-4147-A177-3AD203B41FA5}">
                      <a16:colId xmlns:a16="http://schemas.microsoft.com/office/drawing/2014/main" val="1110686415"/>
                    </a:ext>
                  </a:extLst>
                </a:gridCol>
                <a:gridCol w="600807">
                  <a:extLst>
                    <a:ext uri="{9D8B030D-6E8A-4147-A177-3AD203B41FA5}">
                      <a16:colId xmlns:a16="http://schemas.microsoft.com/office/drawing/2014/main" val="3445938536"/>
                    </a:ext>
                  </a:extLst>
                </a:gridCol>
                <a:gridCol w="574472">
                  <a:extLst>
                    <a:ext uri="{9D8B030D-6E8A-4147-A177-3AD203B41FA5}">
                      <a16:colId xmlns:a16="http://schemas.microsoft.com/office/drawing/2014/main" val="142668066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+1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+0.5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-0.5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48086906"/>
                  </a:ext>
                </a:extLst>
              </a:tr>
            </a:tbl>
          </a:graphicData>
        </a:graphic>
      </p:graphicFrame>
      <p:pic>
        <p:nvPicPr>
          <p:cNvPr id="11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0A3AF4F4-A169-4C0E-8517-4F5CC16F46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250" b="1266"/>
          <a:stretch/>
        </p:blipFill>
        <p:spPr>
          <a:xfrm>
            <a:off x="4077419" y="210465"/>
            <a:ext cx="4914907" cy="1275648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BA1406-6056-4DAA-90FE-4D0127F6F5CD}"/>
              </a:ext>
            </a:extLst>
          </p:cNvPr>
          <p:cNvCxnSpPr/>
          <p:nvPr/>
        </p:nvCxnSpPr>
        <p:spPr>
          <a:xfrm>
            <a:off x="2058838" y="1246517"/>
            <a:ext cx="23004" cy="75624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E28B32F-B302-4C90-A7CB-1D93FA921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3158150"/>
            <a:ext cx="6289963" cy="361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96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0" descr="A picture containing sitting, person, drawing, blue&#10;&#10;Description automatically generated">
            <a:extLst>
              <a:ext uri="{FF2B5EF4-FFF2-40B4-BE49-F238E27FC236}">
                <a16:creationId xmlns:a16="http://schemas.microsoft.com/office/drawing/2014/main" id="{AF1E102A-BC3B-45F7-AA24-9AA0DD9BA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101" y="784328"/>
            <a:ext cx="3152235" cy="6771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264BDD-9345-461E-A561-215ACF50E940}"/>
              </a:ext>
            </a:extLst>
          </p:cNvPr>
          <p:cNvSpPr txBox="1"/>
          <p:nvPr/>
        </p:nvSpPr>
        <p:spPr>
          <a:xfrm>
            <a:off x="1301743" y="2157197"/>
            <a:ext cx="2485465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Major Crime Indicators</a:t>
            </a:r>
          </a:p>
        </p:txBody>
      </p:sp>
      <p:pic>
        <p:nvPicPr>
          <p:cNvPr id="7" name="Picture 3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3F10830-AEA2-4BA7-A7EB-A04210E69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911" y="2706545"/>
            <a:ext cx="882769" cy="1092679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B4F348D-C9C6-4BD7-9B44-DCB3E3DFC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088475"/>
              </p:ext>
            </p:extLst>
          </p:nvPr>
        </p:nvGraphicFramePr>
        <p:xfrm>
          <a:off x="811052" y="4118267"/>
          <a:ext cx="3582047" cy="773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426">
                  <a:extLst>
                    <a:ext uri="{9D8B030D-6E8A-4147-A177-3AD203B41FA5}">
                      <a16:colId xmlns:a16="http://schemas.microsoft.com/office/drawing/2014/main" val="1850933924"/>
                    </a:ext>
                  </a:extLst>
                </a:gridCol>
                <a:gridCol w="589214">
                  <a:extLst>
                    <a:ext uri="{9D8B030D-6E8A-4147-A177-3AD203B41FA5}">
                      <a16:colId xmlns:a16="http://schemas.microsoft.com/office/drawing/2014/main" val="2727751717"/>
                    </a:ext>
                  </a:extLst>
                </a:gridCol>
                <a:gridCol w="571626">
                  <a:extLst>
                    <a:ext uri="{9D8B030D-6E8A-4147-A177-3AD203B41FA5}">
                      <a16:colId xmlns:a16="http://schemas.microsoft.com/office/drawing/2014/main" val="2969384085"/>
                    </a:ext>
                  </a:extLst>
                </a:gridCol>
                <a:gridCol w="874058">
                  <a:extLst>
                    <a:ext uri="{9D8B030D-6E8A-4147-A177-3AD203B41FA5}">
                      <a16:colId xmlns:a16="http://schemas.microsoft.com/office/drawing/2014/main" val="722805939"/>
                    </a:ext>
                  </a:extLst>
                </a:gridCol>
                <a:gridCol w="667723">
                  <a:extLst>
                    <a:ext uri="{9D8B030D-6E8A-4147-A177-3AD203B41FA5}">
                      <a16:colId xmlns:a16="http://schemas.microsoft.com/office/drawing/2014/main" val="4032217241"/>
                    </a:ext>
                  </a:extLst>
                </a:gridCol>
              </a:tblGrid>
              <a:tr h="412376">
                <a:tc>
                  <a:txBody>
                    <a:bodyPr/>
                    <a:lstStyle/>
                    <a:p>
                      <a:pPr marL="0"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Location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Date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MCIs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Premise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….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05386370"/>
                  </a:ext>
                </a:extLst>
              </a:tr>
              <a:tr h="360829"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3565271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020A17-016A-439B-B20C-D6C068197A45}"/>
              </a:ext>
            </a:extLst>
          </p:cNvPr>
          <p:cNvCxnSpPr/>
          <p:nvPr/>
        </p:nvCxnSpPr>
        <p:spPr>
          <a:xfrm flipH="1">
            <a:off x="2607039" y="1459006"/>
            <a:ext cx="4481" cy="631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6782CE1-0470-48CC-9051-15153B4E0C18}"/>
              </a:ext>
            </a:extLst>
          </p:cNvPr>
          <p:cNvCxnSpPr>
            <a:cxnSpLocks/>
          </p:cNvCxnSpPr>
          <p:nvPr/>
        </p:nvCxnSpPr>
        <p:spPr>
          <a:xfrm flipH="1">
            <a:off x="2571869" y="4940759"/>
            <a:ext cx="4481" cy="631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2F520C5-9E36-458C-96BB-DC31558B9CBD}"/>
              </a:ext>
            </a:extLst>
          </p:cNvPr>
          <p:cNvSpPr txBox="1"/>
          <p:nvPr/>
        </p:nvSpPr>
        <p:spPr>
          <a:xfrm>
            <a:off x="1301742" y="5650673"/>
            <a:ext cx="2485465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Feature Engineering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8D3414-00B5-4056-848F-9C09E9F44668}"/>
              </a:ext>
            </a:extLst>
          </p:cNvPr>
          <p:cNvSpPr txBox="1"/>
          <p:nvPr/>
        </p:nvSpPr>
        <p:spPr>
          <a:xfrm>
            <a:off x="6400800" y="1395046"/>
            <a:ext cx="5029199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Feature Engineering resulted in nine new columns needed for analysis.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Final dataset for analysis:</a:t>
            </a:r>
          </a:p>
          <a:p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2 months of data (June-July 2019)</a:t>
            </a:r>
          </a:p>
          <a:p>
            <a:pPr marL="285750" indent="-285750">
              <a:buFont typeface="Arial"/>
              <a:buChar char="•"/>
            </a:pP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MCI + sentiment analyzed Twitter Tweets</a:t>
            </a:r>
            <a:endParaRPr lang="en-US"/>
          </a:p>
          <a:p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Important factor – Align them based on date</a:t>
            </a:r>
          </a:p>
        </p:txBody>
      </p:sp>
    </p:spTree>
    <p:extLst>
      <p:ext uri="{BB962C8B-B14F-4D97-AF65-F5344CB8AC3E}">
        <p14:creationId xmlns:p14="http://schemas.microsoft.com/office/powerpoint/2010/main" val="69179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52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4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BC872B-B66F-491A-8568-607823240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89" y="991737"/>
            <a:ext cx="4220967" cy="1907840"/>
          </a:xfrm>
          <a:solidFill>
            <a:schemeClr val="bg2">
              <a:lumMod val="25000"/>
            </a:schemeClr>
          </a:solidFill>
          <a:ln>
            <a:noFill/>
          </a:ln>
        </p:spPr>
        <p:txBody>
          <a:bodyPr anchor="b">
            <a:normAutofit/>
          </a:bodyPr>
          <a:lstStyle/>
          <a:p>
            <a:r>
              <a:rPr lang="en-CA" sz="4800">
                <a:solidFill>
                  <a:schemeClr val="bg1"/>
                </a:solidFill>
                <a:latin typeface="Calibri"/>
                <a:cs typeface="Calibri"/>
              </a:rPr>
              <a:t>Data Analysis</a:t>
            </a:r>
            <a:endParaRPr lang="en-US" sz="4800">
              <a:solidFill>
                <a:schemeClr val="bg1"/>
              </a:solidFill>
            </a:endParaRPr>
          </a:p>
        </p:txBody>
      </p:sp>
      <p:grpSp>
        <p:nvGrpSpPr>
          <p:cNvPr id="52" name="Group 56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w="28575" cmpd="sng">
              <a:solidFill>
                <a:schemeClr val="bg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w="28575" cmpd="sng">
              <a:solidFill>
                <a:schemeClr val="bg2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442D5EF5-F9CF-4028-BEEE-9B976BECEE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887762" y="891906"/>
            <a:ext cx="4224407" cy="237622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84FDF-49AA-4434-9589-78C5C7B80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219449"/>
            <a:ext cx="4075054" cy="2741213"/>
          </a:xfrm>
          <a:solidFill>
            <a:schemeClr val="bg2">
              <a:lumMod val="25000"/>
            </a:schemeClr>
          </a:solidFill>
          <a:ln>
            <a:noFill/>
          </a:ln>
        </p:spPr>
        <p:txBody>
          <a:bodyPr anchor="t">
            <a:normAutofit/>
          </a:bodyPr>
          <a:lstStyle/>
          <a:p>
            <a:r>
              <a:rPr lang="en-US" sz="1900">
                <a:solidFill>
                  <a:schemeClr val="bg1"/>
                </a:solidFill>
              </a:rPr>
              <a:t>Analysis were carried out using both Microsoft Azure Machine Learning Services and Python Methods.</a:t>
            </a:r>
          </a:p>
          <a:p>
            <a:r>
              <a:rPr lang="en-US" sz="1900">
                <a:solidFill>
                  <a:schemeClr val="bg1"/>
                </a:solidFill>
              </a:rPr>
              <a:t>Main Three Analysis Performed</a:t>
            </a:r>
          </a:p>
          <a:p>
            <a:pPr lvl="1"/>
            <a:r>
              <a:rPr lang="en-US" sz="1900">
                <a:solidFill>
                  <a:schemeClr val="bg1"/>
                </a:solidFill>
              </a:rPr>
              <a:t>Simple Two Column Analysis</a:t>
            </a:r>
          </a:p>
          <a:p>
            <a:pPr lvl="1"/>
            <a:r>
              <a:rPr lang="en-US" sz="1900">
                <a:solidFill>
                  <a:schemeClr val="bg1"/>
                </a:solidFill>
              </a:rPr>
              <a:t>Crime Sum Tier Classification</a:t>
            </a:r>
          </a:p>
          <a:p>
            <a:pPr lvl="1"/>
            <a:r>
              <a:rPr lang="en-US" sz="1900">
                <a:solidFill>
                  <a:schemeClr val="bg1"/>
                </a:solidFill>
              </a:rPr>
              <a:t>Crimes Stratified by Premise Type</a:t>
            </a:r>
            <a:endParaRPr lang="en-CA" sz="1900">
              <a:solidFill>
                <a:schemeClr val="bg1"/>
              </a:solidFill>
            </a:endParaRP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A7C6986E-219C-4E23-9CEE-909BE2E45A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585046" y="3715671"/>
            <a:ext cx="4837061" cy="204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194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3192C08EC426479A378A4EB176BF5B" ma:contentTypeVersion="25" ma:contentTypeDescription="Create a new document." ma:contentTypeScope="" ma:versionID="fb2a993b604479f1ef7e7a4ca802be1d">
  <xsd:schema xmlns:xsd="http://www.w3.org/2001/XMLSchema" xmlns:xs="http://www.w3.org/2001/XMLSchema" xmlns:p="http://schemas.microsoft.com/office/2006/metadata/properties" xmlns:ns3="b8533528-852e-478d-98c2-1070ee915b5d" xmlns:ns4="38a71d91-b7db-4bf1-a02e-9e389bbc962a" targetNamespace="http://schemas.microsoft.com/office/2006/metadata/properties" ma:root="true" ma:fieldsID="3a0954fbb3f8fa1db0368a757dc478f8" ns3:_="" ns4:_="">
    <xsd:import namespace="b8533528-852e-478d-98c2-1070ee915b5d"/>
    <xsd:import namespace="38a71d91-b7db-4bf1-a02e-9e389bbc962a"/>
    <xsd:element name="properties">
      <xsd:complexType>
        <xsd:sequence>
          <xsd:element name="documentManagement">
            <xsd:complexType>
              <xsd:all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533528-852e-478d-98c2-1070ee915b5d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CultureName" ma:index="10" nillable="true" ma:displayName="Culture Name" ma:internalName="CultureName">
      <xsd:simpleType>
        <xsd:restriction base="dms:Text"/>
      </xsd:simpleType>
    </xsd:element>
    <xsd:element name="AppVersion" ma:index="11" nillable="true" ma:displayName="App Version" ma:internalName="AppVersion">
      <xsd:simpleType>
        <xsd:restriction base="dms:Text"/>
      </xsd:simpleType>
    </xsd:element>
    <xsd:element name="TeamsChannelId" ma:index="12" nillable="true" ma:displayName="Teams Channel Id" ma:internalName="TeamsChannelId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4" nillable="true" ma:displayName="Math Settings" ma:internalName="Math_Settings">
      <xsd:simpleType>
        <xsd:restriction base="dms:Text"/>
      </xsd:simpleType>
    </xsd:element>
    <xsd:element name="DefaultSectionNames" ma:index="15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6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7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8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9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0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1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2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3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4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5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6" nillable="true" ma:displayName="Is Collaboration Space Locked" ma:internalName="Is_Collaboration_Space_Locked">
      <xsd:simpleType>
        <xsd:restriction base="dms:Boolean"/>
      </xsd:simpleType>
    </xsd:element>
    <xsd:element name="IsNotebookLocked" ma:index="27" nillable="true" ma:displayName="Is Notebook Locked" ma:internalName="IsNotebookLocked">
      <xsd:simpleType>
        <xsd:restriction base="dms:Boolean"/>
      </xsd:simpleType>
    </xsd:element>
    <xsd:element name="MediaServiceMetadata" ma:index="3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a71d91-b7db-4bf1-a02e-9e389bbc962a" elementFormDefault="qualified">
    <xsd:import namespace="http://schemas.microsoft.com/office/2006/documentManagement/types"/>
    <xsd:import namespace="http://schemas.microsoft.com/office/infopath/2007/PartnerControls"/>
    <xsd:element name="SharedWithUsers" ma:index="2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FolderType xmlns="b8533528-852e-478d-98c2-1070ee915b5d" xsi:nil="true"/>
    <Students xmlns="b8533528-852e-478d-98c2-1070ee915b5d">
      <UserInfo>
        <DisplayName/>
        <AccountId xsi:nil="true"/>
        <AccountType/>
      </UserInfo>
    </Students>
    <TeamsChannelId xmlns="b8533528-852e-478d-98c2-1070ee915b5d" xsi:nil="true"/>
    <Student_Groups xmlns="b8533528-852e-478d-98c2-1070ee915b5d">
      <UserInfo>
        <DisplayName/>
        <AccountId xsi:nil="true"/>
        <AccountType/>
      </UserInfo>
    </Student_Groups>
    <Math_Settings xmlns="b8533528-852e-478d-98c2-1070ee915b5d" xsi:nil="true"/>
    <Is_Collaboration_Space_Locked xmlns="b8533528-852e-478d-98c2-1070ee915b5d" xsi:nil="true"/>
    <AppVersion xmlns="b8533528-852e-478d-98c2-1070ee915b5d" xsi:nil="true"/>
    <Owner xmlns="b8533528-852e-478d-98c2-1070ee915b5d">
      <UserInfo>
        <DisplayName/>
        <AccountId xsi:nil="true"/>
        <AccountType/>
      </UserInfo>
    </Owner>
    <Has_Teacher_Only_SectionGroup xmlns="b8533528-852e-478d-98c2-1070ee915b5d" xsi:nil="true"/>
    <NotebookType xmlns="b8533528-852e-478d-98c2-1070ee915b5d" xsi:nil="true"/>
    <Teachers xmlns="b8533528-852e-478d-98c2-1070ee915b5d">
      <UserInfo>
        <DisplayName/>
        <AccountId xsi:nil="true"/>
        <AccountType/>
      </UserInfo>
    </Teachers>
    <Templates xmlns="b8533528-852e-478d-98c2-1070ee915b5d" xsi:nil="true"/>
    <DefaultSectionNames xmlns="b8533528-852e-478d-98c2-1070ee915b5d" xsi:nil="true"/>
    <CultureName xmlns="b8533528-852e-478d-98c2-1070ee915b5d" xsi:nil="true"/>
    <Distribution_Groups xmlns="b8533528-852e-478d-98c2-1070ee915b5d" xsi:nil="true"/>
    <Self_Registration_Enabled xmlns="b8533528-852e-478d-98c2-1070ee915b5d" xsi:nil="true"/>
    <LMS_Mappings xmlns="b8533528-852e-478d-98c2-1070ee915b5d" xsi:nil="true"/>
    <Invited_Teachers xmlns="b8533528-852e-478d-98c2-1070ee915b5d" xsi:nil="true"/>
    <Invited_Students xmlns="b8533528-852e-478d-98c2-1070ee915b5d" xsi:nil="true"/>
    <IsNotebookLocked xmlns="b8533528-852e-478d-98c2-1070ee915b5d" xsi:nil="true"/>
  </documentManagement>
</p:properties>
</file>

<file path=customXml/itemProps1.xml><?xml version="1.0" encoding="utf-8"?>
<ds:datastoreItem xmlns:ds="http://schemas.openxmlformats.org/officeDocument/2006/customXml" ds:itemID="{45A52BD9-D728-43F5-9033-139D936FA93D}">
  <ds:schemaRefs>
    <ds:schemaRef ds:uri="38a71d91-b7db-4bf1-a02e-9e389bbc962a"/>
    <ds:schemaRef ds:uri="b8533528-852e-478d-98c2-1070ee915b5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1FB3B1B-05C9-4CBF-BD16-6017AFF662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CEECA7-C057-4A1F-A383-F6895ED036E6}">
  <ds:schemaRefs>
    <ds:schemaRef ds:uri="38a71d91-b7db-4bf1-a02e-9e389bbc962a"/>
    <ds:schemaRef ds:uri="b8533528-852e-478d-98c2-1070ee915b5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858</Words>
  <Application>Microsoft Office PowerPoint</Application>
  <PresentationFormat>Widescreen</PresentationFormat>
  <Paragraphs>180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Arial,Sans-Serif</vt:lpstr>
      <vt:lpstr>Calibri</vt:lpstr>
      <vt:lpstr>Calibri Light</vt:lpstr>
      <vt:lpstr>Office Theme</vt:lpstr>
      <vt:lpstr>Correlation Between Major Crimes Indicators and Twitter Trends</vt:lpstr>
      <vt:lpstr>Background &amp;  Research Project  </vt:lpstr>
      <vt:lpstr>Data mining &amp;  description  </vt:lpstr>
      <vt:lpstr>Data mining &amp;  description  </vt:lpstr>
      <vt:lpstr>Data mining &amp;  description  </vt:lpstr>
      <vt:lpstr>Data Cleansing</vt:lpstr>
      <vt:lpstr>PowerPoint Presentation</vt:lpstr>
      <vt:lpstr>PowerPoint Presentation</vt:lpstr>
      <vt:lpstr>Data Analysis</vt:lpstr>
      <vt:lpstr>Simple Two Column Analysis</vt:lpstr>
      <vt:lpstr>Crime Sum Tier Classification</vt:lpstr>
      <vt:lpstr>Regression Analysis of Crimes Stratified by Premise Type </vt:lpstr>
      <vt:lpstr>Implications &amp; Recommendations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Correlation Between Major Crimes Indicators and Twitter Trends</dc:title>
  <dc:creator>Marek Brzozowski</dc:creator>
  <cp:lastModifiedBy>Marek Brzozowski</cp:lastModifiedBy>
  <cp:revision>2</cp:revision>
  <dcterms:created xsi:type="dcterms:W3CDTF">2020-07-29T23:44:19Z</dcterms:created>
  <dcterms:modified xsi:type="dcterms:W3CDTF">2020-07-31T02:01:21Z</dcterms:modified>
</cp:coreProperties>
</file>