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3.jpeg" ContentType="image/jpeg"/>
  <Override PartName="/ppt/media/image29.jpeg" ContentType="image/jpeg"/>
  <Override PartName="/ppt/media/image27.png" ContentType="image/png"/>
  <Override PartName="/ppt/media/image26.png" ContentType="image/png"/>
  <Override PartName="/ppt/media/image30.png" ContentType="image/png"/>
  <Override PartName="/ppt/media/image25.jpeg" ContentType="image/jpeg"/>
  <Override PartName="/ppt/media/image24.png" ContentType="image/png"/>
  <Override PartName="/ppt/media/image21.jpeg" ContentType="image/jpeg"/>
  <Override PartName="/ppt/media/image20.jpeg" ContentType="image/jpeg"/>
  <Override PartName="/ppt/media/image19.jpeg" ContentType="image/jpeg"/>
  <Override PartName="/ppt/media/image28.png" ContentType="image/png"/>
  <Override PartName="/ppt/media/image18.jpeg" ContentType="image/jpeg"/>
  <Override PartName="/ppt/media/image17.jpeg" ContentType="image/jpeg"/>
  <Override PartName="/ppt/media/image14.png" ContentType="image/png"/>
  <Override PartName="/ppt/media/image16.png" ContentType="image/png"/>
  <Override PartName="/ppt/media/image15.jpeg" ContentType="image/jpe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32.jpeg" ContentType="image/jpeg"/>
  <Override PartName="/ppt/media/image9.png" ContentType="image/png"/>
  <Override PartName="/ppt/media/image8.jpeg" ContentType="image/jpeg"/>
  <Override PartName="/ppt/media/image22.png" ContentType="image/png"/>
  <Override PartName="/ppt/media/image31.png" ContentType="image/png"/>
  <Override PartName="/ppt/media/image6.png" ContentType="image/png"/>
  <Override PartName="/ppt/media/image34.jpeg" ContentType="image/jpeg"/>
  <Override PartName="/ppt/media/image5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10ED021-6851-4741-BF27-31D38B01A0D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Pozniej opowiemy sobie jak dochodzi do ani patternu odwroconej piramidy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lang="en-US" sz="5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E1A6DCD-E4C2-4EAF-A678-E7D541EA018F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lang="en-US" sz="2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EE89D01-6311-4A82-93B0-82A67E272B01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jpeg"/><Relationship Id="rId5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</a:rPr>
              <a:t>Pragmatyczne podejście do pisania i utrzymywania testów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311760" y="3351600"/>
            <a:ext cx="8520120" cy="7923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Marek Dominiak             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marek.dominiak@gmail.com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Szybka notka o BDD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09" name="Shape 12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9400" y="1119960"/>
            <a:ext cx="4636800" cy="3481200"/>
          </a:xfrm>
          <a:prstGeom prst="rect">
            <a:avLst/>
          </a:prstGeom>
          <a:ln>
            <a:noFill/>
          </a:ln>
        </p:spPr>
      </p:pic>
      <p:sp>
        <p:nvSpPr>
          <p:cNvPr id="110" name="TextShape 3"/>
          <p:cNvSpPr txBox="1"/>
          <p:nvPr/>
        </p:nvSpPr>
        <p:spPr>
          <a:xfrm>
            <a:off x="540360" y="4396320"/>
            <a:ext cx="6145560" cy="388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Źródło: http://www.slideshare.net/wakaleo/bdd-the-unit-test-of-the-product-owner</a:t>
            </a:r>
            <a:endParaRPr/>
          </a:p>
        </p:txBody>
      </p:sp>
    </p:spTree>
  </p:cSld>
  <p:timing>
    <p:tnLst>
      <p:par>
        <p:cTn id="122" dur="indefinite" restart="never" nodeType="tmRoot">
          <p:childTnLst>
            <p:seq>
              <p:cTn id="1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Cykl deweloperski w szerszym kontekście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13" name="Shape 1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760" y="1629360"/>
            <a:ext cx="6048000" cy="2139120"/>
          </a:xfrm>
          <a:prstGeom prst="rect">
            <a:avLst/>
          </a:prstGeom>
          <a:ln>
            <a:noFill/>
          </a:ln>
        </p:spPr>
      </p:pic>
      <p:pic>
        <p:nvPicPr>
          <p:cNvPr id="114" name="Shape 13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93640" y="1152360"/>
            <a:ext cx="1938240" cy="2534760"/>
          </a:xfrm>
          <a:prstGeom prst="rect">
            <a:avLst/>
          </a:prstGeom>
          <a:ln>
            <a:noFill/>
          </a:ln>
        </p:spPr>
      </p:pic>
      <p:sp>
        <p:nvSpPr>
          <p:cNvPr id="115" name="TextShape 3"/>
          <p:cNvSpPr txBox="1"/>
          <p:nvPr/>
        </p:nvSpPr>
        <p:spPr>
          <a:xfrm>
            <a:off x="540360" y="4396320"/>
            <a:ext cx="6145560" cy="388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Źródło: http://megakemp.com/2014/04/24/bdd-all-the-way-down/</a:t>
            </a:r>
            <a:endParaRPr/>
          </a:p>
        </p:txBody>
      </p:sp>
    </p:spTree>
  </p:cSld>
  <p:timing>
    <p:tnLst>
      <p:par>
        <p:cTn id="124" dur="indefinite" restart="never" nodeType="tmRoot">
          <p:childTnLst>
            <p:seq>
              <p:cTn id="1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Ciężko się je pisze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Ciężko się je czyta - za dużo magii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Są niestabilne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Za dużo mocków!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Mogą też być wolne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jednostkowych?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</p:spTree>
  </p:cSld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116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1000"/>
                                        <p:tgtEl>
                                          <p:spTgt spid="116">
                                            <p:txEl>
                                              <p:pRg st="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116">
                                            <p:txEl>
                                              <p:pRg st="2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116">
                                            <p:txEl>
                                              <p:pRg st="5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1000"/>
                                        <p:tgtEl>
                                          <p:spTgt spid="116">
                                            <p:txEl>
                                              <p:pRg st="72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116">
                                            <p:txEl>
                                              <p:pRg st="8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116">
                                            <p:txEl>
                                              <p:pRg st="107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116">
                                            <p:txEl>
                                              <p:pRg st="108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Przykład złego testu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pic>
        <p:nvPicPr>
          <p:cNvPr id="120" name="Shape 14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959400"/>
            <a:ext cx="6155640" cy="3928320"/>
          </a:xfrm>
          <a:prstGeom prst="rect">
            <a:avLst/>
          </a:prstGeom>
          <a:ln>
            <a:noFill/>
          </a:ln>
        </p:spPr>
      </p:pic>
      <p:pic>
        <p:nvPicPr>
          <p:cNvPr id="121" name="Shape 14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51520" y="2842200"/>
            <a:ext cx="2452320" cy="184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8" dur="indefinite" restart="never" nodeType="tmRoot">
          <p:childTnLst>
            <p:seq>
              <p:cTn id="169" dur="indefinite" nodeType="mainSeq">
                <p:childTnLst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Ciężko się je pisze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Używaj Test builder-ów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Refaktoryzacja kodu testów i kodu produkcyjnego (Clean code)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Redesign kodu produkcyjnego, (Solid, GRASP, DDD, CQRS)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Używaj mock-ów/stub-ów w razie potrzeby (Mockito)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jednostkowych?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pic>
        <p:nvPicPr>
          <p:cNvPr id="124" name="Shape 15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24520" y="348120"/>
            <a:ext cx="1107720" cy="1432080"/>
          </a:xfrm>
          <a:prstGeom prst="rect">
            <a:avLst/>
          </a:prstGeom>
          <a:ln>
            <a:noFill/>
          </a:ln>
        </p:spPr>
      </p:pic>
      <p:pic>
        <p:nvPicPr>
          <p:cNvPr id="125" name="Shape 15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15680" y="1931760"/>
            <a:ext cx="966960" cy="1279440"/>
          </a:xfrm>
          <a:prstGeom prst="rect">
            <a:avLst/>
          </a:prstGeom>
          <a:ln>
            <a:noFill/>
          </a:ln>
        </p:spPr>
      </p:pic>
      <p:pic>
        <p:nvPicPr>
          <p:cNvPr id="126" name="Shape 15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663680" y="3408120"/>
            <a:ext cx="920880" cy="1160640"/>
          </a:xfrm>
          <a:prstGeom prst="rect">
            <a:avLst/>
          </a:prstGeom>
          <a:ln>
            <a:noFill/>
          </a:ln>
        </p:spPr>
      </p:pic>
      <p:pic>
        <p:nvPicPr>
          <p:cNvPr id="127" name="Shape 15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506200" y="3641040"/>
            <a:ext cx="1678320" cy="77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1000"/>
                                        <p:tgtEl>
                                          <p:spTgt spid="122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1000"/>
                                        <p:tgtEl>
                                          <p:spTgt spid="122">
                                            <p:txEl>
                                              <p:pRg st="2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/>
                                        <p:tgtEl>
                                          <p:spTgt spid="122">
                                            <p:txEl>
                                              <p:pRg st="2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/>
                                        <p:tgtEl>
                                          <p:spTgt spid="122">
                                            <p:txEl>
                                              <p:pRg st="44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1000"/>
                                        <p:tgtEl>
                                          <p:spTgt spid="122">
                                            <p:txEl>
                                              <p:pRg st="105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6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1000"/>
                                        <p:tgtEl>
                                          <p:spTgt spid="122">
                                            <p:txEl>
                                              <p:pRg st="160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10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1000"/>
                                        <p:tgtEl>
                                          <p:spTgt spid="122">
                                            <p:txEl>
                                              <p:pRg st="210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1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1000"/>
                                        <p:tgtEl>
                                          <p:spTgt spid="122">
                                            <p:txEl>
                                              <p:pRg st="211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Test builder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540360" y="4396320"/>
            <a:ext cx="6145560" cy="388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Źródło: </a:t>
            </a:r>
            <a:r>
              <a:rPr lang="en-US" sz="1200" u="sng">
                <a:solidFill>
                  <a:srgbClr val="0097a7"/>
                </a:solidFill>
                <a:latin typeface="Arial"/>
                <a:ea typeface="Arial"/>
              </a:rPr>
              <a:t>http://www.natpryce.com/articles/000714.html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z="1200" u="sng">
                <a:solidFill>
                  <a:srgbClr val="0097a7"/>
                </a:solidFill>
                <a:latin typeface="Arial"/>
                <a:ea typeface="Arial"/>
              </a:rPr>
              <a:t>http://www.natpryce.com/articles/000726.html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1" name="Shape 1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760" y="1225080"/>
            <a:ext cx="3804840" cy="1350720"/>
          </a:xfrm>
          <a:prstGeom prst="rect">
            <a:avLst/>
          </a:prstGeom>
          <a:ln>
            <a:noFill/>
          </a:ln>
        </p:spPr>
      </p:pic>
      <p:pic>
        <p:nvPicPr>
          <p:cNvPr id="132" name="Shape 16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13640" y="1225080"/>
            <a:ext cx="2926440" cy="207000"/>
          </a:xfrm>
          <a:prstGeom prst="rect">
            <a:avLst/>
          </a:prstGeom>
          <a:ln>
            <a:noFill/>
          </a:ln>
        </p:spPr>
      </p:pic>
      <p:pic>
        <p:nvPicPr>
          <p:cNvPr id="133" name="Shape 16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116600" y="1533600"/>
            <a:ext cx="4850280" cy="572400"/>
          </a:xfrm>
          <a:prstGeom prst="rect">
            <a:avLst/>
          </a:prstGeom>
          <a:ln>
            <a:noFill/>
          </a:ln>
        </p:spPr>
      </p:pic>
      <p:pic>
        <p:nvPicPr>
          <p:cNvPr id="134" name="Shape 16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263280" y="2711880"/>
            <a:ext cx="2074320" cy="16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Test builder 2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540360" y="4396320"/>
            <a:ext cx="6145560" cy="388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Źródło: https://github.com/jaycfields/wewut-code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8" name="Shape 17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760" y="1222560"/>
            <a:ext cx="3304800" cy="1588680"/>
          </a:xfrm>
          <a:prstGeom prst="rect">
            <a:avLst/>
          </a:prstGeom>
          <a:ln>
            <a:noFill/>
          </a:ln>
        </p:spPr>
      </p:pic>
      <p:pic>
        <p:nvPicPr>
          <p:cNvPr id="139" name="Shape 17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02120" y="1517040"/>
            <a:ext cx="3783960" cy="85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8" dur="indefinite" restart="never" nodeType="tmRoot">
          <p:childTnLst>
            <p:seq>
              <p:cTn id="2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jednostkowych?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Ciężko się je czyta - za dużo magii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Inline setup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Expect literals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Usuń pętle z kodu testów → lepiej użyć testów parametryzowanych (testng, spock, Junit params)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Używaj Test builder-ów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Jedna asercja na test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Asercje dla wyjątków - Assertions.assertThatThrownBy(..)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1000"/>
                                        <p:tgtEl>
                                          <p:spTgt spid="141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1000"/>
                                        <p:tgtEl>
                                          <p:spTgt spid="141">
                                            <p:txEl>
                                              <p:pRg st="36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1000"/>
                                        <p:tgtEl>
                                          <p:spTgt spid="141">
                                            <p:txEl>
                                              <p:pRg st="37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1000"/>
                                        <p:tgtEl>
                                          <p:spTgt spid="141">
                                            <p:txEl>
                                              <p:pRg st="5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6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1000"/>
                                        <p:tgtEl>
                                          <p:spTgt spid="141">
                                            <p:txEl>
                                              <p:pRg st="66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6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" dur="1000"/>
                                        <p:tgtEl>
                                          <p:spTgt spid="141">
                                            <p:txEl>
                                              <p:pRg st="160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83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1000"/>
                                        <p:tgtEl>
                                          <p:spTgt spid="141">
                                            <p:txEl>
                                              <p:pRg st="183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05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1000"/>
                                        <p:tgtEl>
                                          <p:spTgt spid="141">
                                            <p:txEl>
                                              <p:pRg st="205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62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1000"/>
                                        <p:tgtEl>
                                          <p:spTgt spid="141">
                                            <p:txEl>
                                              <p:pRg st="262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28600" y="15084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Wyjątki - Asercje 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44" name="Shape 18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52280" y="989280"/>
            <a:ext cx="6386400" cy="37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7" dur="indefinite" restart="never" nodeType="tmRoot">
          <p:childTnLst>
            <p:seq>
              <p:cTn id="2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jednostkowych?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Są niestabilne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Testy powinny testować jedno zachowanie - jeden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powód do wyłożenia się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Nie polegaj na DRY za bardzo → DAMP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(Descriptive And Maintainable Procedures)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Unikaj hierarchi dziedziczenia w klasach testów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Częsta przyczyna: operacje na czasie -&gt; używaj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Clock zamiast LocalDateTime.now()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Nie czyszczone zmienne ThreadLocal pomiędzy testami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7" name="Shape 19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22440" y="1099800"/>
            <a:ext cx="1909440" cy="28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1000"/>
                                        <p:tgtEl>
                                          <p:spTgt spid="146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1000"/>
                                        <p:tgtEl>
                                          <p:spTgt spid="146">
                                            <p:txEl>
                                              <p:pRg st="1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1000"/>
                                        <p:tgtEl>
                                          <p:spTgt spid="146">
                                            <p:txEl>
                                              <p:pRg st="87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6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1000"/>
                                        <p:tgtEl>
                                          <p:spTgt spid="146">
                                            <p:txEl>
                                              <p:pRg st="166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14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1000"/>
                                        <p:tgtEl>
                                          <p:spTgt spid="146">
                                            <p:txEl>
                                              <p:pRg st="214" end="2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96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1000"/>
                                        <p:tgtEl>
                                          <p:spTgt spid="146">
                                            <p:txEl>
                                              <p:pRg st="296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48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146">
                                            <p:txEl>
                                              <p:pRg st="348" end="3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1514160" y="1152360"/>
            <a:ext cx="73177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@marekdominiak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97a7"/>
                </a:solidFill>
                <a:latin typeface="Arial"/>
                <a:ea typeface="Arial"/>
              </a:rPr>
              <a:t>marek.dominiak@gmail.com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github.com/marekdominiak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3" name="Shape 6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2040" y="1694880"/>
            <a:ext cx="1074960" cy="806040"/>
          </a:xfrm>
          <a:prstGeom prst="rect">
            <a:avLst/>
          </a:prstGeom>
          <a:ln>
            <a:noFill/>
          </a:ln>
        </p:spPr>
      </p:pic>
      <p:pic>
        <p:nvPicPr>
          <p:cNvPr id="84" name="Shape 6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81720" y="2440440"/>
            <a:ext cx="435240" cy="435240"/>
          </a:xfrm>
          <a:prstGeom prst="rect">
            <a:avLst/>
          </a:prstGeom>
          <a:ln>
            <a:noFill/>
          </a:ln>
        </p:spPr>
      </p:pic>
      <p:pic>
        <p:nvPicPr>
          <p:cNvPr id="85" name="Shape 6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45000" y="3011040"/>
            <a:ext cx="509040" cy="50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jednostkowych?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Są wolne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Usuń sleep-y z kodu (przykład </a:t>
            </a:r>
            <a:r>
              <a:rPr lang="en-US" u="sng">
                <a:solidFill>
                  <a:srgbClr val="0097a7"/>
                </a:solidFill>
                <a:latin typeface="Arial"/>
                <a:ea typeface="Arial"/>
              </a:rPr>
              <a:t>SessionRegistryImplTests.java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Upewnij się, że testy nie dotykają systemu plików (zajrzyj to tmp w czasie uruchomienia)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0" dur="indefinite" restart="never" nodeType="tmRoot">
          <p:childTnLst>
            <p:seq>
              <p:cTn id="331" dur="indefinite" nodeType="mainSeq">
                <p:childTnLst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1000"/>
                                        <p:tgtEl>
                                          <p:spTgt spid="149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9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1000"/>
                                        <p:tgtEl>
                                          <p:spTgt spid="149">
                                            <p:txEl>
                                              <p:pRg st="9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" dur="1000"/>
                                        <p:tgtEl>
                                          <p:spTgt spid="149">
                                            <p:txEl>
                                              <p:pRg st="1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1000"/>
                                        <p:tgtEl>
                                          <p:spTgt spid="149">
                                            <p:txEl>
                                              <p:pRg st="71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6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6" dur="1000"/>
                                        <p:tgtEl>
                                          <p:spTgt spid="149">
                                            <p:txEl>
                                              <p:pRg st="160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jednostkowych?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Za dużo mocków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Redesign kodu produkcyjnego: SRP, SOLID, GRASP, DDD,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CQRS (</a:t>
            </a:r>
            <a:r>
              <a:rPr lang="en-US" u="sng">
                <a:solidFill>
                  <a:srgbClr val="0097a7"/>
                </a:solidFill>
                <a:latin typeface="Arial"/>
                <a:ea typeface="Arial"/>
              </a:rPr>
              <a:t>poprawna wymowa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Prawdopodobna przyczyna: za dużo przenikajacych się ograniczonych kontekstów (Bounded Contexts)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7" dur="indefinite" restart="never" nodeType="tmRoot">
          <p:childTnLst>
            <p:seq>
              <p:cTn id="358" dur="indefinite" nodeType="mainSeq">
                <p:childTnLst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1000"/>
                                        <p:tgtEl>
                                          <p:spTgt spid="151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5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8" dur="1000"/>
                                        <p:tgtEl>
                                          <p:spTgt spid="151">
                                            <p:txEl>
                                              <p:pRg st="15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3" dur="1000"/>
                                        <p:tgtEl>
                                          <p:spTgt spid="151">
                                            <p:txEl>
                                              <p:pRg st="16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" dur="1000"/>
                                        <p:tgtEl>
                                          <p:spTgt spid="151">
                                            <p:txEl>
                                              <p:pRg st="93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8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1000"/>
                                        <p:tgtEl>
                                          <p:spTgt spid="151">
                                            <p:txEl>
                                              <p:pRg st="189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309960"/>
            <a:ext cx="8520120" cy="505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Za dużo mock-ów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54" name="Shape 2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54760" y="949320"/>
            <a:ext cx="5516640" cy="382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4" dur="indefinite" restart="never" nodeType="tmRoot">
          <p:childTnLst>
            <p:seq>
              <p:cTn id="3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Cechy dobrych testów jednostkowych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Niezależne od siebie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Niezawodne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Czytelne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Testują jedno zachowanie - jeden powód do zmiany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Szybkie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Tanie -&gt; czyli duże ROI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Używają tylko tyle asercji ile jest niezbędnych (Brzytwa  Ockhama)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Nie polegaj na DRY za bardzo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86" dur="indefinite" restart="never" nodeType="tmRoot">
          <p:childTnLst>
            <p:seq>
              <p:cTn id="387" dur="indefinite" nodeType="mainSeq">
                <p:childTnLst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" dur="1000"/>
                                        <p:tgtEl>
                                          <p:spTgt spid="156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" dur="1000"/>
                                        <p:tgtEl>
                                          <p:spTgt spid="156">
                                            <p:txEl>
                                              <p:pRg st="2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" dur="1000"/>
                                        <p:tgtEl>
                                          <p:spTgt spid="156">
                                            <p:txEl>
                                              <p:pRg st="32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" dur="1000"/>
                                        <p:tgtEl>
                                          <p:spTgt spid="156">
                                            <p:txEl>
                                              <p:pRg st="41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2" dur="1000"/>
                                        <p:tgtEl>
                                          <p:spTgt spid="156">
                                            <p:txEl>
                                              <p:pRg st="9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" dur="1000"/>
                                        <p:tgtEl>
                                          <p:spTgt spid="156">
                                            <p:txEl>
                                              <p:pRg st="98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22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1000"/>
                                        <p:tgtEl>
                                          <p:spTgt spid="156">
                                            <p:txEl>
                                              <p:pRg st="122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89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" dur="1000"/>
                                        <p:tgtEl>
                                          <p:spTgt spid="156">
                                            <p:txEl>
                                              <p:pRg st="189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1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" dur="1000"/>
                                        <p:tgtEl>
                                          <p:spTgt spid="156">
                                            <p:txEl>
                                              <p:pRg st="218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Przykład dobrego testu jednostkowego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59" name="Shape 22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760" y="1152360"/>
            <a:ext cx="8652960" cy="2189880"/>
          </a:xfrm>
          <a:prstGeom prst="rect">
            <a:avLst/>
          </a:prstGeom>
          <a:ln>
            <a:noFill/>
          </a:ln>
        </p:spPr>
      </p:pic>
      <p:pic>
        <p:nvPicPr>
          <p:cNvPr id="160" name="Shape 22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075440" y="3205440"/>
            <a:ext cx="1756440" cy="142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Narzędzia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Junit, TestNG, Spock *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Mockito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AssertJ, Truth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Pitest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Cucumber, JBehave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Powermock *</a:t>
            </a:r>
            <a:endParaRPr/>
          </a:p>
        </p:txBody>
      </p:sp>
    </p:spTree>
  </p:cSld>
  <p:timing>
    <p:tnLst>
      <p:par>
        <p:cTn id="440" dur="indefinite" restart="never" nodeType="tmRoot">
          <p:childTnLst>
            <p:seq>
              <p:cTn id="441" dur="indefinite" nodeType="mainSeq">
                <p:childTnLst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1000"/>
                                        <p:tgtEl>
                                          <p:spTgt spid="162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1" dur="1000"/>
                                        <p:tgtEl>
                                          <p:spTgt spid="162">
                                            <p:txEl>
                                              <p:pRg st="23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" dur="1000"/>
                                        <p:tgtEl>
                                          <p:spTgt spid="162">
                                            <p:txEl>
                                              <p:pRg st="31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" dur="1000"/>
                                        <p:tgtEl>
                                          <p:spTgt spid="162">
                                            <p:txEl>
                                              <p:pRg st="46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" dur="1000"/>
                                        <p:tgtEl>
                                          <p:spTgt spid="162">
                                            <p:txEl>
                                              <p:pRg st="53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" dur="1000"/>
                                        <p:tgtEl>
                                          <p:spTgt spid="162">
                                            <p:txEl>
                                              <p:pRg st="7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integracyjnych?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Są wolne...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Są niestabilne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Cieżko się je czyta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Za dużo false - positives</a:t>
            </a:r>
            <a:endParaRPr/>
          </a:p>
        </p:txBody>
      </p:sp>
    </p:spTree>
  </p:cSld>
  <p:timing>
    <p:tnLst>
      <p:par>
        <p:cTn id="472" dur="indefinite" restart="never" nodeType="tmRoot">
          <p:childTnLst>
            <p:seq>
              <p:cTn id="473" dur="indefinite" nodeType="mainSeq">
                <p:childTnLst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8" dur="1000"/>
                                        <p:tgtEl>
                                          <p:spTgt spid="164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1000"/>
                                        <p:tgtEl>
                                          <p:spTgt spid="164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3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8" dur="1000"/>
                                        <p:tgtEl>
                                          <p:spTgt spid="164">
                                            <p:txEl>
                                              <p:pRg st="13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1000"/>
                                        <p:tgtEl>
                                          <p:spTgt spid="164">
                                            <p:txEl>
                                              <p:pRg st="2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1000"/>
                                        <p:tgtEl>
                                          <p:spTgt spid="164">
                                            <p:txEl>
                                              <p:pRg st="48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integracyjnych?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Są wolne…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Parę szybkich hacków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Usuń sleep-y z testów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Użyj SSD/RAM dysku do partycji tmp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Użyj SSD/RAM dysku dla bazy danych (o ile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pamięciowa nie jest używana)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Usuń zbędne logowania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7" name="Shape 2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41360" y="1017720"/>
            <a:ext cx="2701440" cy="365364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479520" y="4641480"/>
            <a:ext cx="8664120" cy="303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Źródło: </a:t>
            </a:r>
            <a:r>
              <a:rPr lang="en-US" sz="1000" u="sng">
                <a:solidFill>
                  <a:srgbClr val="0097a7"/>
                </a:solidFill>
                <a:latin typeface="Arial"/>
                <a:ea typeface="Arial"/>
              </a:rPr>
              <a:t>https://vladmihalcea.com/2016/04/11/how-to-run-database-integration-tests-20-times-faster/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9" dur="indefinite" restart="never" nodeType="tmRoot">
          <p:childTnLst>
            <p:seq>
              <p:cTn id="500" dur="indefinite" nodeType="mainSeq">
                <p:childTnLst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1000"/>
                                        <p:tgtEl>
                                          <p:spTgt spid="166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0" dur="1000"/>
                                        <p:tgtEl>
                                          <p:spTgt spid="166">
                                            <p:txEl>
                                              <p:pRg st="1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5" dur="1000"/>
                                        <p:tgtEl>
                                          <p:spTgt spid="166">
                                            <p:txEl>
                                              <p:pRg st="3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1000"/>
                                        <p:tgtEl>
                                          <p:spTgt spid="166">
                                            <p:txEl>
                                              <p:pRg st="5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5" dur="1000"/>
                                        <p:tgtEl>
                                          <p:spTgt spid="166">
                                            <p:txEl>
                                              <p:pRg st="88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6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0" dur="1000"/>
                                        <p:tgtEl>
                                          <p:spTgt spid="166">
                                            <p:txEl>
                                              <p:pRg st="160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8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5" dur="1000"/>
                                        <p:tgtEl>
                                          <p:spTgt spid="166">
                                            <p:txEl>
                                              <p:pRg st="182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83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0" dur="1000"/>
                                        <p:tgtEl>
                                          <p:spTgt spid="166">
                                            <p:txEl>
                                              <p:pRg st="183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integracyjnych?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Są wolne…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Nie takie szybkie rozwiązania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Może testy integracyjne testują to co powinny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Testować testy jednostkowe? Patrz odwrócona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piramida testów.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Może projekt rozrósł się za bardzo, słaba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Modulararyzacja, czyli brak wydzielonych ograniczonych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kontekstów? -&gt; DDD</a:t>
            </a:r>
            <a:endParaRPr/>
          </a:p>
        </p:txBody>
      </p:sp>
    </p:spTree>
  </p:cSld>
  <p:timing>
    <p:tnLst>
      <p:par>
        <p:cTn id="541" dur="indefinite" restart="never" nodeType="tmRoot">
          <p:childTnLst>
            <p:seq>
              <p:cTn id="542" dur="indefinite" nodeType="mainSeq">
                <p:childTnLst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7" dur="1000"/>
                                        <p:tgtEl>
                                          <p:spTgt spid="170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2" dur="1000"/>
                                        <p:tgtEl>
                                          <p:spTgt spid="170">
                                            <p:txEl>
                                              <p:pRg st="1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7" dur="1000"/>
                                        <p:tgtEl>
                                          <p:spTgt spid="170">
                                            <p:txEl>
                                              <p:pRg st="40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4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2" dur="1000"/>
                                        <p:tgtEl>
                                          <p:spTgt spid="170">
                                            <p:txEl>
                                              <p:pRg st="148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238320"/>
            <a:ext cx="8520120" cy="456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integracyjnych?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11760" y="918000"/>
            <a:ext cx="8520120" cy="3763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Są zawodne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Zrób porządek z operacjami na datach 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np. porównywanie dat co do milisekundy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Usuń “migoczące” testy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Zapewnij takie same środowisko 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testowe - “U mnie działa” np. baza danych na dockerze.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Użycie zewnętrznych zasobów: </a:t>
            </a:r>
            <a:endParaRPr/>
          </a:p>
          <a:p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FileSystem (dla nio - Jimfs, Apache Commons VFS)</a:t>
            </a:r>
            <a:endParaRPr/>
          </a:p>
          <a:p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Date / Time (Clock, JodaTime - org.joda.time.DateTimeUtils#setCurrentMillisFixed), </a:t>
            </a:r>
            <a:endParaRPr/>
          </a:p>
          <a:p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Database (albo pamięciowe bazy danych H2, hsql, Fongo dla MongoDB) </a:t>
            </a:r>
            <a:endParaRPr/>
          </a:p>
          <a:p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MailServer (Greenmail), </a:t>
            </a:r>
            <a:endParaRPr/>
          </a:p>
          <a:p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FTP server (MockFTPServer), </a:t>
            </a:r>
            <a:endParaRPr/>
          </a:p>
          <a:p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HTTP (okhttp, Wiremock)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3" name="Shape 261" descr=""/>
          <p:cNvPicPr/>
          <p:nvPr/>
        </p:nvPicPr>
        <p:blipFill>
          <a:blip r:embed="rId1"/>
          <a:srcRect l="281612" t="0" r="148548" b="0"/>
          <a:stretch>
            <a:fillRect/>
          </a:stretch>
        </p:blipFill>
        <p:spPr>
          <a:xfrm>
            <a:off x="5295240" y="1109160"/>
            <a:ext cx="3536640" cy="177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63" dur="indefinite" restart="never" nodeType="tmRoot">
          <p:childTnLst>
            <p:seq>
              <p:cTn id="564" dur="indefinite" nodeType="mainSeq">
                <p:childTnLst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9" dur="1000"/>
                                        <p:tgtEl>
                                          <p:spTgt spid="172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4" dur="1000"/>
                                        <p:tgtEl>
                                          <p:spTgt spid="172">
                                            <p:txEl>
                                              <p:pRg st="11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9" dur="1000"/>
                                        <p:tgtEl>
                                          <p:spTgt spid="172">
                                            <p:txEl>
                                              <p:pRg st="8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1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4" dur="1000"/>
                                        <p:tgtEl>
                                          <p:spTgt spid="172">
                                            <p:txEl>
                                              <p:pRg st="111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9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9" dur="1000"/>
                                        <p:tgtEl>
                                          <p:spTgt spid="172">
                                            <p:txEl>
                                              <p:pRg st="198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28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4" dur="1000"/>
                                        <p:tgtEl>
                                          <p:spTgt spid="172">
                                            <p:txEl>
                                              <p:pRg st="228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77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9" dur="1000"/>
                                        <p:tgtEl>
                                          <p:spTgt spid="172">
                                            <p:txEl>
                                              <p:pRg st="277" end="3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61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4" dur="1000"/>
                                        <p:tgtEl>
                                          <p:spTgt spid="172">
                                            <p:txEl>
                                              <p:pRg st="361" end="4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29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9" dur="1000"/>
                                        <p:tgtEl>
                                          <p:spTgt spid="172">
                                            <p:txEl>
                                              <p:pRg st="429" end="4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54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4" dur="1000"/>
                                        <p:tgtEl>
                                          <p:spTgt spid="172">
                                            <p:txEl>
                                              <p:pRg st="454" end="4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83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9" dur="1000"/>
                                        <p:tgtEl>
                                          <p:spTgt spid="172">
                                            <p:txEl>
                                              <p:pRg st="483" end="5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07" end="5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4" dur="1000"/>
                                        <p:tgtEl>
                                          <p:spTgt spid="172">
                                            <p:txEl>
                                              <p:pRg st="507" end="5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Agenda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Założenie: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  Utrzymanie testów z czasem staje się nie lada problemem.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  Nie jest łatwo ale damy radę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Podstawy testowania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Co jest nie tak?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Jak poradzić sobie z “wyzwaniami”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87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87">
                                            <p:txEl>
                                              <p:pRg st="1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87">
                                            <p:txEl>
                                              <p:pRg st="103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87">
                                            <p:txEl>
                                              <p:pRg st="123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0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87">
                                            <p:txEl>
                                              <p:pRg st="140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7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87">
                                            <p:txEl>
                                              <p:pRg st="174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integracyjnych?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Ciężko się je czyta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Unikaj hierarchi dziedziczenia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Unikaj dużych setup-ów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Ograniczaj się do tylu asercji ile jest niezbędnych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Używaj @Rule a od Junit 5 Extensions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25" dur="indefinite" restart="never" nodeType="tmRoot">
          <p:childTnLst>
            <p:seq>
              <p:cTn id="626" dur="indefinite" nodeType="mainSeq">
                <p:childTnLst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1" dur="1000"/>
                                        <p:tgtEl>
                                          <p:spTgt spid="175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6" dur="1000"/>
                                        <p:tgtEl>
                                          <p:spTgt spid="175">
                                            <p:txEl>
                                              <p:pRg st="2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1" dur="1000"/>
                                        <p:tgtEl>
                                          <p:spTgt spid="175">
                                            <p:txEl>
                                              <p:pRg st="5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6" dur="1000"/>
                                        <p:tgtEl>
                                          <p:spTgt spid="175">
                                            <p:txEl>
                                              <p:pRg st="74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2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1" dur="1000"/>
                                        <p:tgtEl>
                                          <p:spTgt spid="175">
                                            <p:txEl>
                                              <p:pRg st="126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6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" dur="1000"/>
                                        <p:tgtEl>
                                          <p:spTgt spid="175">
                                            <p:txEl>
                                              <p:pRg st="163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 Was boli w testach integracyjnych?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</a:rPr>
              <a:t>Za dużo false - positives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Transakcyjne testy vs. Nietransakcyjne testy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178" name="TextShape 3"/>
          <p:cNvSpPr txBox="1"/>
          <p:nvPr/>
        </p:nvSpPr>
        <p:spPr>
          <a:xfrm>
            <a:off x="540360" y="4396320"/>
            <a:ext cx="6145560" cy="388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Źródło: http://www.nurkiewicz.com/2011/11/spring-pitfalls-transactional-tests.html</a:t>
            </a:r>
            <a:endParaRPr/>
          </a:p>
        </p:txBody>
      </p:sp>
      <p:pic>
        <p:nvPicPr>
          <p:cNvPr id="179" name="Shape 2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5960" y="2468520"/>
            <a:ext cx="7050240" cy="94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7" dur="indefinite" restart="never" nodeType="tmRoot">
          <p:childTnLst>
            <p:seq>
              <p:cTn id="658" dur="indefinite" nodeType="mainSeq">
                <p:childTnLst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Problemy z testami end-to-end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Są mega wolne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Są mega niestabilne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64" dur="indefinite" restart="never" nodeType="tmRoot">
          <p:childTnLst>
            <p:seq>
              <p:cTn id="665" dur="indefinite" nodeType="mainSeq">
                <p:childTnLst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0" dur="1000"/>
                                        <p:tgtEl>
                                          <p:spTgt spid="18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5" dur="1000"/>
                                        <p:tgtEl>
                                          <p:spTgt spid="181">
                                            <p:txEl>
                                              <p:pRg st="1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0" dur="1000"/>
                                        <p:tgtEl>
                                          <p:spTgt spid="181">
                                            <p:txEl>
                                              <p:pRg st="3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Garść porad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Sprawdź czy możesz usunąć początkowe testy “wiodące”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Usuń zignorowane testy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Usuń migoczące testy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Zadaj sobie pytanie: czy na pewno potrzebuje tego testu?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Testuj zachowania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Słuchaj “testów”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Dziel i rządź jeśli nie jest za pózno.</a:t>
            </a:r>
            <a:endParaRPr/>
          </a:p>
        </p:txBody>
      </p:sp>
    </p:spTree>
  </p:cSld>
  <p:timing>
    <p:tnLst>
      <p:par>
        <p:cTn id="681" dur="indefinite" restart="never" nodeType="tmRoot">
          <p:childTnLst>
            <p:seq>
              <p:cTn id="682" dur="indefinite" nodeType="mainSeq">
                <p:childTnLst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7" dur="1000"/>
                                        <p:tgtEl>
                                          <p:spTgt spid="183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2" dur="1000"/>
                                        <p:tgtEl>
                                          <p:spTgt spid="183">
                                            <p:txEl>
                                              <p:pRg st="53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7" dur="1000"/>
                                        <p:tgtEl>
                                          <p:spTgt spid="183">
                                            <p:txEl>
                                              <p:pRg st="7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2" dur="1000"/>
                                        <p:tgtEl>
                                          <p:spTgt spid="183">
                                            <p:txEl>
                                              <p:pRg st="97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5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7" dur="1000"/>
                                        <p:tgtEl>
                                          <p:spTgt spid="183">
                                            <p:txEl>
                                              <p:pRg st="154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72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2" dur="1000"/>
                                        <p:tgtEl>
                                          <p:spTgt spid="183">
                                            <p:txEl>
                                              <p:pRg st="172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89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7" dur="1000"/>
                                        <p:tgtEl>
                                          <p:spTgt spid="183">
                                            <p:txEl>
                                              <p:pRg st="189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Narzędzia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311760" y="97308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Junit, testng, Spock *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Mockito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AssertJ, Truth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Mutation testing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SpringTest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WebDriver - Selenium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JMeter, apache-bench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Cucumber, JBehave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Awaitility *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Powermock *</a:t>
            </a:r>
            <a:endParaRPr/>
          </a:p>
        </p:txBody>
      </p:sp>
    </p:spTree>
  </p:cSld>
  <p:timing>
    <p:tnLst>
      <p:par>
        <p:cTn id="718" dur="indefinite" restart="never" nodeType="tmRoot">
          <p:childTnLst>
            <p:seq>
              <p:cTn id="7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Książki, linki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Practical Unit Testing with TestNG and Mockito - Tomek Kaczanowski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Working Effectively with Unit Tests - Jay Fields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Growing Object-Oriented Software, Guided by Tests - Nat Pryce, Steve Freeman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http://www.abstracta.us/2015/10/26/best-testing-practices-for-agile-teams-the-automation-pyramid/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http://www.slideshare.net/wakaleo/bdd-the-unit-test-of-the-product-owner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http://www.natpryce.com/articles/000714.html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https://vladmihalcea.com/2016/04/11/how-to-run-database-integration-tests-20-times-faster/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http://www.nurkiewicz.com/2011/11/spring-pitfalls-transactional-tests.html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20" dur="indefinite" restart="never" nodeType="tmRoot">
          <p:childTnLst>
            <p:seq>
              <p:cTn id="7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Dziękuję za uwagę. Q&amp;A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timing>
    <p:tnLst>
      <p:par>
        <p:cTn id="722" dur="indefinite" restart="never" nodeType="tmRoot">
          <p:childTnLst>
            <p:seq>
              <p:cTn id="7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Teza: W dużym projekcie po pewnym czasie pisanie i utrzymywanie testów ...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11760" y="1635840"/>
            <a:ext cx="8520120" cy="29325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Staje się coraz trudniejsze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Staje się bardziej kosztowne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A w niektórych projektach zaczyna być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wyrafinowaną formą sado-maso dla programistów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Shape 7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03520" y="2727000"/>
            <a:ext cx="2452320" cy="184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8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89">
                                            <p:txEl>
                                              <p:pRg st="1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1000"/>
                                        <p:tgtEl>
                                          <p:spTgt spid="89">
                                            <p:txEl>
                                              <p:pRg st="3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9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89">
                                            <p:txEl>
                                              <p:pRg st="59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89">
                                            <p:txEl>
                                              <p:pRg st="144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Po co wogóle pisać testy? 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Duh! Czy to naprawdę wymaga tłumaczenia w 2016?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Zabezpieczenie sie przed regresją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Refaktoryzacja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Szybki feedback *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Sprawdzenie poprawności kodu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Dobry wskaźnik jakości kodu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produkcyjnego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Fajnie nie zmieniać pracy po 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
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każdym 1.5 roku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3" name="Shap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67480" y="2287800"/>
            <a:ext cx="3848040" cy="18622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5267880" y="4150440"/>
            <a:ext cx="2891160" cy="88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Testing live on production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239400"/>
            <a:ext cx="8520120" cy="580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Odwrócona piramida testów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97" name="Shape 9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7840" y="922680"/>
            <a:ext cx="6173640" cy="372276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99680" y="4681800"/>
            <a:ext cx="6939000" cy="303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Źródło: http://www.abstracta.us/2015/10/26/best-testing-practices-for-agile-teams-the-automation-pyramid/</a:t>
            </a:r>
            <a:endParaRPr/>
          </a:p>
        </p:txBody>
      </p:sp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Dlaczego pisać nie tylko testy jednostkowe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01" name="Shape 10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4480" y="1152360"/>
            <a:ext cx="5180760" cy="291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Ile idealnie powinno być testów?*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Jednostkowe - pokrywający Core (trzon) domeny, około 80-90% całości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Integracyjne  - 5-15%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Akceptacyjne - 1-5%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Manualne       - 0% xD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* Oczywiscie to zależy od sytuacji - może być inaczej w każdym projekcie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10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/>
                                        <p:tgtEl>
                                          <p:spTgt spid="103">
                                            <p:txEl>
                                              <p:pRg st="1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000"/>
                                        <p:tgtEl>
                                          <p:spTgt spid="103">
                                            <p:txEl>
                                              <p:pRg st="69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103">
                                            <p:txEl>
                                              <p:pRg st="91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103">
                                            <p:txEl>
                                              <p:pRg st="111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3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103">
                                            <p:txEl>
                                              <p:pRg st="134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3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103">
                                            <p:txEl>
                                              <p:pRg st="135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238320"/>
            <a:ext cx="8520120" cy="5475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Szybka notka o TDD</a:t>
            </a:r>
            <a:endParaRPr/>
          </a:p>
        </p:txBody>
      </p:sp>
      <p:pic>
        <p:nvPicPr>
          <p:cNvPr id="105" name="Shape 1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9720" y="662040"/>
            <a:ext cx="3876480" cy="381924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540360" y="4396320"/>
            <a:ext cx="6145560" cy="388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Źródło: https://raw.githubusercontent.com/mjhea0/flaskr-tdd/master/tdd.png</a:t>
            </a:r>
            <a:endParaRPr/>
          </a:p>
        </p:txBody>
      </p:sp>
    </p:spTree>
  </p:cSld>
  <p:timing>
    <p:tnLst>
      <p:par>
        <p:cTn id="120" dur="indefinite" restart="never" nodeType="tmRoot">
          <p:childTnLst>
            <p:seq>
              <p:cTn id="1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