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3" r:id="rId10"/>
    <p:sldId id="274" r:id="rId11"/>
    <p:sldId id="275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2604" y="-11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ytuł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5" name="Podtytuł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1" name="Symbol zastępczy daty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E4FA61-A062-4CA1-B7E3-1ED79F9127FC}" type="datetimeFigureOut">
              <a:rPr lang="pl-PL" smtClean="0"/>
              <a:pPr/>
              <a:t>2017-01-31</a:t>
            </a:fld>
            <a:endParaRPr lang="pl-PL"/>
          </a:p>
        </p:txBody>
      </p:sp>
      <p:sp>
        <p:nvSpPr>
          <p:cNvPr id="18" name="Symbol zastępczy stopki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38ECD81-EE88-4015-990A-92939A74538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E4FA61-A062-4CA1-B7E3-1ED79F9127FC}" type="datetimeFigureOut">
              <a:rPr lang="pl-PL" smtClean="0"/>
              <a:pPr/>
              <a:t>2017-01-31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8ECD81-EE88-4015-990A-92939A74538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E4FA61-A062-4CA1-B7E3-1ED79F9127FC}" type="datetimeFigureOut">
              <a:rPr lang="pl-PL" smtClean="0"/>
              <a:pPr/>
              <a:t>2017-01-31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38ECD81-EE88-4015-990A-92939A74538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E4FA61-A062-4CA1-B7E3-1ED79F9127FC}" type="datetimeFigureOut">
              <a:rPr lang="pl-PL" smtClean="0"/>
              <a:pPr/>
              <a:t>2017-01-31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8ECD81-EE88-4015-990A-92939A74538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E4FA61-A062-4CA1-B7E3-1ED79F9127FC}" type="datetimeFigureOut">
              <a:rPr lang="pl-PL" smtClean="0"/>
              <a:pPr/>
              <a:t>2017-01-31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38ECD81-EE88-4015-990A-92939A74538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E4FA61-A062-4CA1-B7E3-1ED79F9127FC}" type="datetimeFigureOut">
              <a:rPr lang="pl-PL" smtClean="0"/>
              <a:pPr/>
              <a:t>2017-01-31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8ECD81-EE88-4015-990A-92939A74538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E4FA61-A062-4CA1-B7E3-1ED79F9127FC}" type="datetimeFigureOut">
              <a:rPr lang="pl-PL" smtClean="0"/>
              <a:pPr/>
              <a:t>2017-01-31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8ECD81-EE88-4015-990A-92939A74538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E4FA61-A062-4CA1-B7E3-1ED79F9127FC}" type="datetimeFigureOut">
              <a:rPr lang="pl-PL" smtClean="0"/>
              <a:pPr/>
              <a:t>2017-01-31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8ECD81-EE88-4015-990A-92939A74538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E4FA61-A062-4CA1-B7E3-1ED79F9127FC}" type="datetimeFigureOut">
              <a:rPr lang="pl-PL" smtClean="0"/>
              <a:pPr/>
              <a:t>2017-01-31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8ECD81-EE88-4015-990A-92939A74538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E4FA61-A062-4CA1-B7E3-1ED79F9127FC}" type="datetimeFigureOut">
              <a:rPr lang="pl-PL" smtClean="0"/>
              <a:pPr/>
              <a:t>2017-01-31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8ECD81-EE88-4015-990A-92939A74538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E4FA61-A062-4CA1-B7E3-1ED79F9127FC}" type="datetimeFigureOut">
              <a:rPr lang="pl-PL" smtClean="0"/>
              <a:pPr/>
              <a:t>2017-01-31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8ECD81-EE88-4015-990A-92939A74538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Symbol zastępczy obrazu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Symbol zastępczy tytuł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1" name="Symbol zastępczy teks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7" name="Symbol zastępczy daty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E4FA61-A062-4CA1-B7E3-1ED79F9127FC}" type="datetimeFigureOut">
              <a:rPr lang="pl-PL" smtClean="0"/>
              <a:pPr/>
              <a:t>2017-01-31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6" name="Symbol zastępczy numeru slajdu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38ECD81-EE88-4015-990A-92939A745384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Sztuczne Systemy Immunologiczne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0619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632848" cy="698336"/>
          </a:xfrm>
        </p:spPr>
        <p:txBody>
          <a:bodyPr>
            <a:normAutofit fontScale="90000"/>
          </a:bodyPr>
          <a:lstStyle/>
          <a:p>
            <a:r>
              <a:rPr lang="pl-PL" dirty="0"/>
              <a:t>Algorytmy </a:t>
            </a:r>
            <a:r>
              <a:rPr lang="pl-PL" dirty="0" smtClean="0"/>
              <a:t>immunologiczne CD.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Każdy algorytm immunologiczny operuje na populacji przeciwciał i antygenów lub samych przeciwciał. Na wstępie jest generowana populacja początkowa przeciwciał. Proces ten ma na celu dobór elementów tworzących przeciwciało. Najprostszy, polega na losowym doborze elementów z określonego przedziału. Bardziej zaawansowane stosują biblioteki genów, przy czym struktura przeciwciała powstaje poprzez połączenie losowo wybranych elementów z każdej biblioteki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437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632848" cy="1368152"/>
          </a:xfrm>
        </p:spPr>
        <p:txBody>
          <a:bodyPr>
            <a:normAutofit fontScale="90000"/>
          </a:bodyPr>
          <a:lstStyle/>
          <a:p>
            <a:r>
              <a:rPr lang="pl-PL" dirty="0"/>
              <a:t>Proces generowania początkowego repertuaru przeciwciał</a:t>
            </a:r>
          </a:p>
        </p:txBody>
      </p:sp>
      <p:pic>
        <p:nvPicPr>
          <p:cNvPr id="5" name="Picture 2" descr="C:\Users\Markopolo\Desktop\psi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" y="2204864"/>
            <a:ext cx="8048454" cy="33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2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Problem kolorowania grafu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Polega na przypisaniu </a:t>
            </a:r>
            <a:r>
              <a:rPr lang="pl-PL" dirty="0" err="1" smtClean="0"/>
              <a:t>K-kolorów</a:t>
            </a:r>
            <a:r>
              <a:rPr lang="pl-PL" dirty="0" smtClean="0"/>
              <a:t> do wierzchołków grafu, tak aby dwa sąsiadujące ze sobą nie miały tego samego koloru.</a:t>
            </a:r>
          </a:p>
          <a:p>
            <a:r>
              <a:rPr lang="pl-PL" dirty="0" smtClean="0"/>
              <a:t> Optymalizacja problemu kolorowania grafu polega na znalezieniu minimalnej liczby, określanej jako liczba chromatyczna grafu </a:t>
            </a:r>
            <a:r>
              <a:rPr lang="pl-PL" i="1" dirty="0" smtClean="0"/>
              <a:t>χ(G)</a:t>
            </a:r>
            <a:r>
              <a:rPr lang="pl-PL" dirty="0" smtClean="0"/>
              <a:t>, dla której istnieje pokolorowanie spełniające warunki zadania.</a:t>
            </a:r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Reprezentacja komórek immunologicznych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l-PL" dirty="0"/>
          </a:p>
        </p:txBody>
      </p:sp>
      <p:pic>
        <p:nvPicPr>
          <p:cNvPr id="1026" name="Picture 2" descr="C:\Users\HP\Desktop\Duperele\pobrane\reprez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071810"/>
            <a:ext cx="7286676" cy="1214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Pt = inicjalizacja();</a:t>
            </a:r>
            <a:br>
              <a:rPr lang="pl-PL" dirty="0" smtClean="0"/>
            </a:br>
            <a:r>
              <a:rPr lang="pl-PL" dirty="0" smtClean="0"/>
              <a:t>ewaluacja(Pt); </a:t>
            </a:r>
            <a:br>
              <a:rPr lang="pl-PL" dirty="0" smtClean="0"/>
            </a:br>
            <a:r>
              <a:rPr lang="pl-PL" dirty="0" err="1" smtClean="0"/>
              <a:t>while</a:t>
            </a:r>
            <a:r>
              <a:rPr lang="pl-PL" dirty="0" smtClean="0"/>
              <a:t> (</a:t>
            </a:r>
            <a:r>
              <a:rPr lang="pl-PL" dirty="0" err="1" smtClean="0"/>
              <a:t>warunek_terminalny</a:t>
            </a:r>
            <a:r>
              <a:rPr lang="pl-PL" dirty="0" smtClean="0"/>
              <a:t>) </a:t>
            </a:r>
            <a:br>
              <a:rPr lang="pl-PL" dirty="0" smtClean="0"/>
            </a:br>
            <a:r>
              <a:rPr lang="pl-PL" dirty="0" smtClean="0"/>
              <a:t>{ </a:t>
            </a:r>
            <a:br>
              <a:rPr lang="pl-PL" dirty="0" smtClean="0"/>
            </a:br>
            <a:r>
              <a:rPr lang="pl-PL" dirty="0" smtClean="0"/>
              <a:t>    </a:t>
            </a:r>
            <a:r>
              <a:rPr lang="pl-PL" dirty="0" err="1" smtClean="0"/>
              <a:t>Pclo</a:t>
            </a:r>
            <a:r>
              <a:rPr lang="pl-PL" dirty="0" smtClean="0"/>
              <a:t> = klonowanie(</a:t>
            </a:r>
            <a:r>
              <a:rPr lang="pl-PL" dirty="0" err="1" smtClean="0"/>
              <a:t>Pt,Cn</a:t>
            </a:r>
            <a:r>
              <a:rPr lang="pl-PL" dirty="0" smtClean="0"/>
              <a:t>);</a:t>
            </a:r>
            <a:br>
              <a:rPr lang="pl-PL" dirty="0" smtClean="0"/>
            </a:br>
            <a:r>
              <a:rPr lang="pl-PL" dirty="0" smtClean="0"/>
              <a:t>    </a:t>
            </a:r>
            <a:r>
              <a:rPr lang="pl-PL" dirty="0" err="1" smtClean="0"/>
              <a:t>Pls</a:t>
            </a:r>
            <a:r>
              <a:rPr lang="pl-PL" dirty="0" smtClean="0"/>
              <a:t> = </a:t>
            </a:r>
            <a:r>
              <a:rPr lang="pl-PL" dirty="0" err="1" smtClean="0"/>
              <a:t>przeszukiwanie_lokalne</a:t>
            </a:r>
            <a:r>
              <a:rPr lang="pl-PL" dirty="0" smtClean="0"/>
              <a:t>(</a:t>
            </a:r>
            <a:r>
              <a:rPr lang="pl-PL" dirty="0" err="1" smtClean="0"/>
              <a:t>Pclo</a:t>
            </a:r>
            <a:r>
              <a:rPr lang="pl-PL" dirty="0" smtClean="0"/>
              <a:t>, R, p);</a:t>
            </a:r>
            <a:br>
              <a:rPr lang="pl-PL" dirty="0" smtClean="0"/>
            </a:br>
            <a:r>
              <a:rPr lang="pl-PL" dirty="0" smtClean="0"/>
              <a:t>    ewaluacja(</a:t>
            </a:r>
            <a:r>
              <a:rPr lang="pl-PL" dirty="0" err="1" smtClean="0"/>
              <a:t>Pls</a:t>
            </a:r>
            <a:r>
              <a:rPr lang="pl-PL" dirty="0" smtClean="0"/>
              <a:t>);</a:t>
            </a:r>
            <a:br>
              <a:rPr lang="pl-PL" dirty="0" smtClean="0"/>
            </a:br>
            <a:r>
              <a:rPr lang="pl-PL" dirty="0" smtClean="0"/>
              <a:t>    </a:t>
            </a:r>
            <a:r>
              <a:rPr lang="pl-PL" dirty="0" err="1" smtClean="0"/>
              <a:t>Phyp</a:t>
            </a:r>
            <a:r>
              <a:rPr lang="pl-PL" dirty="0" smtClean="0"/>
              <a:t> = </a:t>
            </a:r>
            <a:r>
              <a:rPr lang="pl-PL" dirty="0" err="1" smtClean="0"/>
              <a:t>hipermutacja</a:t>
            </a:r>
            <a:r>
              <a:rPr lang="pl-PL" dirty="0" smtClean="0"/>
              <a:t>(</a:t>
            </a:r>
            <a:r>
              <a:rPr lang="pl-PL" dirty="0" err="1" smtClean="0"/>
              <a:t>Pls</a:t>
            </a:r>
            <a:r>
              <a:rPr lang="pl-PL" dirty="0" smtClean="0"/>
              <a:t>);</a:t>
            </a:r>
            <a:br>
              <a:rPr lang="pl-PL" dirty="0" smtClean="0"/>
            </a:br>
            <a:r>
              <a:rPr lang="pl-PL" dirty="0" smtClean="0"/>
              <a:t>    ewaluacja(</a:t>
            </a:r>
            <a:r>
              <a:rPr lang="pl-PL" dirty="0" err="1" smtClean="0"/>
              <a:t>Phyp</a:t>
            </a:r>
            <a:r>
              <a:rPr lang="pl-PL" dirty="0" smtClean="0"/>
              <a:t>);</a:t>
            </a:r>
            <a:br>
              <a:rPr lang="pl-PL" dirty="0" smtClean="0"/>
            </a:br>
            <a:r>
              <a:rPr lang="pl-PL" dirty="0" smtClean="0"/>
              <a:t>    Pt+1 = wiekowanie(</a:t>
            </a:r>
            <a:r>
              <a:rPr lang="pl-PL" dirty="0" err="1" smtClean="0"/>
              <a:t>Pt+Pls+Phyp</a:t>
            </a:r>
            <a:r>
              <a:rPr lang="pl-PL" dirty="0" smtClean="0"/>
              <a:t>);</a:t>
            </a:r>
            <a:br>
              <a:rPr lang="pl-PL" dirty="0" smtClean="0"/>
            </a:br>
            <a:r>
              <a:rPr lang="pl-PL" dirty="0" smtClean="0"/>
              <a:t>}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Algorytm cz 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Pt = inicjalizacja();</a:t>
            </a:r>
            <a:br>
              <a:rPr lang="pl-PL" dirty="0" smtClean="0"/>
            </a:br>
            <a:r>
              <a:rPr lang="pl-PL" dirty="0" smtClean="0"/>
              <a:t>ewaluacja(Pt); </a:t>
            </a:r>
            <a:br>
              <a:rPr lang="pl-PL" dirty="0" smtClean="0"/>
            </a:br>
            <a:r>
              <a:rPr lang="pl-PL" dirty="0" err="1" smtClean="0"/>
              <a:t>while</a:t>
            </a:r>
            <a:r>
              <a:rPr lang="pl-PL" dirty="0" smtClean="0"/>
              <a:t> (</a:t>
            </a:r>
            <a:r>
              <a:rPr lang="pl-PL" dirty="0" err="1" smtClean="0"/>
              <a:t>warunek_terminalny</a:t>
            </a:r>
            <a:r>
              <a:rPr lang="pl-PL" dirty="0" smtClean="0"/>
              <a:t>) </a:t>
            </a:r>
            <a:br>
              <a:rPr lang="pl-PL" dirty="0" smtClean="0"/>
            </a:br>
            <a:r>
              <a:rPr lang="pl-PL" dirty="0" smtClean="0"/>
              <a:t>{ </a:t>
            </a:r>
            <a:br>
              <a:rPr lang="pl-PL" dirty="0" smtClean="0"/>
            </a:br>
            <a:r>
              <a:rPr lang="pl-PL" dirty="0" smtClean="0"/>
              <a:t>    </a:t>
            </a:r>
            <a:r>
              <a:rPr lang="pl-PL" dirty="0" err="1" smtClean="0"/>
              <a:t>Pclo</a:t>
            </a:r>
            <a:r>
              <a:rPr lang="pl-PL" dirty="0" smtClean="0"/>
              <a:t> = klonowanie(</a:t>
            </a:r>
            <a:r>
              <a:rPr lang="pl-PL" dirty="0" err="1" smtClean="0"/>
              <a:t>Pt,Cn</a:t>
            </a:r>
            <a:r>
              <a:rPr lang="pl-PL" dirty="0" smtClean="0"/>
              <a:t>);</a:t>
            </a:r>
            <a:br>
              <a:rPr lang="pl-PL" dirty="0" smtClean="0"/>
            </a:br>
            <a:r>
              <a:rPr lang="pl-PL" dirty="0" smtClean="0"/>
              <a:t>    </a:t>
            </a:r>
            <a:r>
              <a:rPr lang="pl-PL" dirty="0" err="1" smtClean="0"/>
              <a:t>Pls</a:t>
            </a:r>
            <a:r>
              <a:rPr lang="pl-PL" dirty="0" smtClean="0"/>
              <a:t> = </a:t>
            </a:r>
            <a:r>
              <a:rPr lang="pl-PL" dirty="0" err="1" smtClean="0"/>
              <a:t>przeszukiwanie_lokalne</a:t>
            </a:r>
            <a:r>
              <a:rPr lang="pl-PL" dirty="0" smtClean="0"/>
              <a:t>(</a:t>
            </a:r>
            <a:r>
              <a:rPr lang="pl-PL" dirty="0" err="1" smtClean="0"/>
              <a:t>Pclo</a:t>
            </a:r>
            <a:r>
              <a:rPr lang="pl-PL" dirty="0" smtClean="0"/>
              <a:t>, R, p);</a:t>
            </a:r>
            <a:br>
              <a:rPr lang="pl-PL" dirty="0" smtClean="0"/>
            </a:br>
            <a:r>
              <a:rPr lang="pl-PL" dirty="0" smtClean="0"/>
              <a:t>    ewaluacja(</a:t>
            </a:r>
            <a:r>
              <a:rPr lang="pl-PL" dirty="0" err="1" smtClean="0"/>
              <a:t>Pls</a:t>
            </a:r>
            <a:r>
              <a:rPr lang="pl-PL" dirty="0" smtClean="0"/>
              <a:t>);</a:t>
            </a:r>
            <a:br>
              <a:rPr lang="pl-PL" dirty="0" smtClean="0"/>
            </a:br>
            <a:r>
              <a:rPr lang="pl-PL" dirty="0" smtClean="0"/>
              <a:t>    </a:t>
            </a:r>
            <a:r>
              <a:rPr lang="pl-PL" dirty="0" err="1" smtClean="0"/>
              <a:t>Phyp</a:t>
            </a:r>
            <a:r>
              <a:rPr lang="pl-PL" dirty="0" smtClean="0"/>
              <a:t> = </a:t>
            </a:r>
            <a:r>
              <a:rPr lang="pl-PL" dirty="0" err="1" smtClean="0"/>
              <a:t>hipermutacja</a:t>
            </a:r>
            <a:r>
              <a:rPr lang="pl-PL" dirty="0" smtClean="0"/>
              <a:t>(</a:t>
            </a:r>
            <a:r>
              <a:rPr lang="pl-PL" dirty="0" err="1" smtClean="0"/>
              <a:t>Pls</a:t>
            </a:r>
            <a:r>
              <a:rPr lang="pl-PL" dirty="0" smtClean="0"/>
              <a:t>);</a:t>
            </a:r>
            <a:br>
              <a:rPr lang="pl-PL" dirty="0" smtClean="0"/>
            </a:br>
            <a:r>
              <a:rPr lang="pl-PL" dirty="0" smtClean="0"/>
              <a:t>    ewaluacja(</a:t>
            </a:r>
            <a:r>
              <a:rPr lang="pl-PL" dirty="0" err="1" smtClean="0"/>
              <a:t>Phyp</a:t>
            </a:r>
            <a:r>
              <a:rPr lang="pl-PL" dirty="0" smtClean="0"/>
              <a:t>);</a:t>
            </a:r>
            <a:br>
              <a:rPr lang="pl-PL" dirty="0" smtClean="0"/>
            </a:br>
            <a:r>
              <a:rPr lang="pl-PL" dirty="0" smtClean="0"/>
              <a:t>    Pt+1 = wiekowanie(</a:t>
            </a:r>
            <a:r>
              <a:rPr lang="pl-PL" dirty="0" err="1" smtClean="0"/>
              <a:t>Phyp</a:t>
            </a:r>
            <a:r>
              <a:rPr lang="pl-PL" dirty="0" smtClean="0"/>
              <a:t>);</a:t>
            </a:r>
            <a:br>
              <a:rPr lang="pl-PL" dirty="0" smtClean="0"/>
            </a:br>
            <a:r>
              <a:rPr lang="pl-PL" dirty="0" smtClean="0"/>
              <a:t>}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Klonowanie</a:t>
            </a:r>
            <a:endParaRPr lang="pl-PL" dirty="0"/>
          </a:p>
        </p:txBody>
      </p:sp>
      <p:pic>
        <p:nvPicPr>
          <p:cNvPr id="4" name="Symbol zastępczy zawartości 3" descr="cl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794" y="2143116"/>
            <a:ext cx="3857652" cy="356832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Przeszukiwanie lokalne</a:t>
            </a:r>
            <a:endParaRPr lang="pl-PL" dirty="0"/>
          </a:p>
        </p:txBody>
      </p:sp>
      <p:pic>
        <p:nvPicPr>
          <p:cNvPr id="4" name="Symbol zastępczy zawartości 3" descr="localsearch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1523318"/>
            <a:ext cx="5485610" cy="493304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92009" y="1428736"/>
            <a:ext cx="4532546" cy="502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- Sztuczne systemy immunologiczne są systemami informatycznymi inspirowanymi naturalnym układem odpornościowym człowieka. Składają się one z algorytmów obliczeniowych bazujących na podstawowych mechanizmach, mających na celu ochrone żywego organizmu przed działaniem obcych struktur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2095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Naturalny System Immunologiczny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System odpornościowy człowieka opiera się na 4 warstwach ochronnych o różnych celach i stopniach zaawansowania: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Skóra</a:t>
            </a:r>
          </a:p>
          <a:p>
            <a:r>
              <a:rPr lang="pl-PL" dirty="0"/>
              <a:t>Czynniki </a:t>
            </a:r>
            <a:r>
              <a:rPr lang="pl-PL" dirty="0" smtClean="0"/>
              <a:t>fizjologiczne</a:t>
            </a:r>
          </a:p>
          <a:p>
            <a:r>
              <a:rPr lang="pl-PL" dirty="0"/>
              <a:t>Odporność </a:t>
            </a:r>
            <a:r>
              <a:rPr lang="pl-PL" dirty="0" smtClean="0"/>
              <a:t>wrodzona</a:t>
            </a:r>
          </a:p>
          <a:p>
            <a:r>
              <a:rPr lang="pl-PL" dirty="0"/>
              <a:t>Odporność nabyta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299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Schemat systemu odpornościowego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808956"/>
            <a:ext cx="6667500" cy="4448175"/>
          </a:xfrm>
        </p:spPr>
      </p:pic>
    </p:spTree>
    <p:extLst>
      <p:ext uri="{BB962C8B-B14F-4D97-AF65-F5344CB8AC3E}">
        <p14:creationId xmlns:p14="http://schemas.microsoft.com/office/powerpoint/2010/main" val="71265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632848" cy="69833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Sztuczny System Immunologiczny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Struktura sztucznego systemu immunologicznego opiera </a:t>
            </a:r>
            <a:r>
              <a:rPr lang="pl-PL" dirty="0" smtClean="0"/>
              <a:t>się </a:t>
            </a:r>
            <a:r>
              <a:rPr lang="pl-PL" dirty="0"/>
              <a:t>na definicji trzech podstawowych elementów</a:t>
            </a:r>
            <a:r>
              <a:rPr lang="pl-PL" dirty="0" smtClean="0"/>
              <a:t>: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smtClean="0"/>
              <a:t>Reprezentacja </a:t>
            </a:r>
            <a:r>
              <a:rPr lang="pl-PL" dirty="0"/>
              <a:t>komponentów </a:t>
            </a:r>
            <a:r>
              <a:rPr lang="pl-PL" dirty="0" smtClean="0"/>
              <a:t>systemu</a:t>
            </a:r>
          </a:p>
          <a:p>
            <a:r>
              <a:rPr lang="pl-PL" dirty="0"/>
              <a:t>Zbiór mechanizmów przeliczania miary interakcji osobnika z </a:t>
            </a:r>
            <a:r>
              <a:rPr lang="pl-PL" dirty="0" smtClean="0"/>
              <a:t>otoczeniem</a:t>
            </a:r>
          </a:p>
          <a:p>
            <a:r>
              <a:rPr lang="pl-PL" dirty="0"/>
              <a:t>Procedury adaptacji, stanowiące podstawę algorytmów immunologicznych</a:t>
            </a:r>
          </a:p>
          <a:p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208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Ogólna </a:t>
            </a:r>
            <a:r>
              <a:rPr lang="pl-PL" dirty="0"/>
              <a:t>struktura sztucznego systemu immunologicznego</a:t>
            </a:r>
          </a:p>
        </p:txBody>
      </p:sp>
      <p:pic>
        <p:nvPicPr>
          <p:cNvPr id="5" name="Picture 2" descr="C:\Users\Markopolo\Desktop\psi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698633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86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Reprezentacja </a:t>
            </a:r>
            <a:r>
              <a:rPr lang="pl-PL" dirty="0"/>
              <a:t>komponentów systemu</a:t>
            </a:r>
          </a:p>
        </p:txBody>
      </p:sp>
      <p:sp>
        <p:nvSpPr>
          <p:cNvPr id="4" name="Symbol zastępczy zawartości 2"/>
          <p:cNvSpPr>
            <a:spLocks noGrp="1"/>
          </p:cNvSpPr>
          <p:nvPr>
            <p:ph idx="1"/>
          </p:nvPr>
        </p:nvSpPr>
        <p:spPr>
          <a:xfrm>
            <a:off x="179512" y="1700808"/>
            <a:ext cx="7834184" cy="4219832"/>
          </a:xfrm>
        </p:spPr>
        <p:txBody>
          <a:bodyPr>
            <a:normAutofit fontScale="92500"/>
          </a:bodyPr>
          <a:lstStyle/>
          <a:p>
            <a:r>
              <a:rPr lang="pl-PL" dirty="0"/>
              <a:t>Podobnie jak w naturalnym systemie immunologicznym podstawowymi składnikami sztucznego SI są struktury reprezentujące komórki B i T, najczęściej jednak występuje tylko jeden rodzaj - komórki </a:t>
            </a:r>
            <a:r>
              <a:rPr lang="pl-PL" dirty="0" smtClean="0"/>
              <a:t>B.</a:t>
            </a:r>
          </a:p>
          <a:p>
            <a:r>
              <a:rPr lang="pl-PL" dirty="0"/>
              <a:t>Naturalne struktury molekularne przeciwciał zostały tu przedstawione jako struktura elementów ze zbioru cech stanowiącego dziedzinę problemu. Najczęściej są to wektory liczb całkowitych lub rzeczywistych, ciągi binarne, a także bardziej złożone struktury tj. listy obiektów, a nawet sieci neuronowe</a:t>
            </a:r>
          </a:p>
        </p:txBody>
      </p:sp>
    </p:spTree>
    <p:extLst>
      <p:ext uri="{BB962C8B-B14F-4D97-AF65-F5344CB8AC3E}">
        <p14:creationId xmlns:p14="http://schemas.microsoft.com/office/powerpoint/2010/main" val="168446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632848" cy="698336"/>
          </a:xfrm>
        </p:spPr>
        <p:txBody>
          <a:bodyPr>
            <a:normAutofit/>
          </a:bodyPr>
          <a:lstStyle/>
          <a:p>
            <a:r>
              <a:rPr lang="pl-PL" dirty="0"/>
              <a:t>Miary </a:t>
            </a:r>
            <a:r>
              <a:rPr lang="pl-PL" dirty="0" smtClean="0"/>
              <a:t>dopasowania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Miara dopasowania jest koncepcja przestrzeni kształtów, będąca sformalizowanym opisem interakcji przeciwciało-antygen. Według niej pojęcie kształtu jest określane jako punkt w </a:t>
            </a:r>
            <a:r>
              <a:rPr lang="pl-PL" i="1" dirty="0"/>
              <a:t>L</a:t>
            </a:r>
            <a:r>
              <a:rPr lang="pl-PL" dirty="0"/>
              <a:t>-wymiarowej przestrzeni. Wymiarami tej przestrzeni jest zbiór </a:t>
            </a:r>
            <a:r>
              <a:rPr lang="pl-PL" i="1" dirty="0"/>
              <a:t>L</a:t>
            </a:r>
            <a:r>
              <a:rPr lang="pl-PL" dirty="0"/>
              <a:t>-cech opisujących przeciwciało lub antygen. Populacja </a:t>
            </a:r>
            <a:r>
              <a:rPr lang="pl-PL" i="1" dirty="0"/>
              <a:t>N</a:t>
            </a:r>
            <a:r>
              <a:rPr lang="pl-PL" dirty="0"/>
              <a:t>-osobników tworzy zbiór punktów w tej przestrzeni. W przypadku antygenów, w przestrzeni kształtów są one reprezentowane przez punkty opisujące dopełnienie ich kształtu.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068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632848" cy="698336"/>
          </a:xfrm>
        </p:spPr>
        <p:txBody>
          <a:bodyPr>
            <a:normAutofit/>
          </a:bodyPr>
          <a:lstStyle/>
          <a:p>
            <a:r>
              <a:rPr lang="pl-PL" dirty="0"/>
              <a:t>Algorytmy immunologiczne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Stanowią główny trzon sztucznego systemu immunologicznego. Są realizacją procesów adaptacji i dywersyfikacji naturalnego systemu immunologicznego. To one odpowiadają za takie sterowanie populacją przeciwciał, aby doprowadzić do otrzymania rozwiązania. Najczęściej realizowanymi procesami systemu immunologicznego są selekcja klonalna i selekcja negatywna.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7477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gaty">
  <a:themeElements>
    <a:clrScheme name="Bogaty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Bogaty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ogaty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127</TotalTime>
  <Words>417</Words>
  <Application>Microsoft Office PowerPoint</Application>
  <PresentationFormat>Pokaz na ekranie (4:3)</PresentationFormat>
  <Paragraphs>52</Paragraphs>
  <Slides>18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Bogaty</vt:lpstr>
      <vt:lpstr>Sztuczne Systemy Immunologiczne</vt:lpstr>
      <vt:lpstr>Wstęp</vt:lpstr>
      <vt:lpstr>Naturalny System Immunologiczny</vt:lpstr>
      <vt:lpstr>Schemat systemu odpornościowego</vt:lpstr>
      <vt:lpstr>Sztuczny System Immunologiczny</vt:lpstr>
      <vt:lpstr>Ogólna struktura sztucznego systemu immunologicznego</vt:lpstr>
      <vt:lpstr>Reprezentacja komponentów systemu</vt:lpstr>
      <vt:lpstr>Miary dopasowania</vt:lpstr>
      <vt:lpstr>Algorytmy immunologiczne</vt:lpstr>
      <vt:lpstr>Algorytmy immunologiczne CD.</vt:lpstr>
      <vt:lpstr>Proces generowania początkowego repertuaru przeciwciał</vt:lpstr>
      <vt:lpstr>Problem kolorowania grafu</vt:lpstr>
      <vt:lpstr>Reprezentacja komórek immunologicznych</vt:lpstr>
      <vt:lpstr>Algorytm</vt:lpstr>
      <vt:lpstr>Algorytm cz 2</vt:lpstr>
      <vt:lpstr>Klonowanie</vt:lpstr>
      <vt:lpstr>Przeszukiwanie lokalne</vt:lpstr>
      <vt:lpstr>Wyniki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Sztuczne Systemy Immunologiczne</dc:title>
  <dc:creator>Kuba</dc:creator>
  <cp:lastModifiedBy>Markopolo</cp:lastModifiedBy>
  <cp:revision>15</cp:revision>
  <dcterms:created xsi:type="dcterms:W3CDTF">2017-01-13T16:10:53Z</dcterms:created>
  <dcterms:modified xsi:type="dcterms:W3CDTF">2017-01-31T19:05:34Z</dcterms:modified>
</cp:coreProperties>
</file>