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927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Open Sans"/>
                <a:cs typeface="Open Sans"/>
              </a:rPr>
              <a:t>Traffic Light Control</a:t>
            </a:r>
            <a:endParaRPr>
              <a:latin typeface="Open Sans"/>
              <a:cs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Open Sans"/>
                <a:cs typeface="Open Sans"/>
              </a:rPr>
              <a:t>~ Marek Hummel</a:t>
            </a:r>
            <a:endParaRPr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0412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151866143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69934" y="611187"/>
            <a:ext cx="6017587" cy="6011861"/>
          </a:xfrm>
          <a:prstGeom prst="rect">
            <a:avLst/>
          </a:prstGeom>
        </p:spPr>
      </p:pic>
      <p:sp>
        <p:nvSpPr>
          <p:cNvPr id="1278477839" name=""/>
          <p:cNvSpPr txBox="1"/>
          <p:nvPr/>
        </p:nvSpPr>
        <p:spPr bwMode="auto">
          <a:xfrm flipH="0" flipV="0">
            <a:off x="9906649" y="2317748"/>
            <a:ext cx="87066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207354777" name=""/>
          <p:cNvSpPr txBox="1"/>
          <p:nvPr/>
        </p:nvSpPr>
        <p:spPr bwMode="auto">
          <a:xfrm flipH="0" flipV="0">
            <a:off x="8306448" y="3771898"/>
            <a:ext cx="373887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de-DE"/>
              <a:t>simple reward, threshold penalty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bounded by either success (0 cars) or failure (too many cars)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97791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20825561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69934" y="611186"/>
            <a:ext cx="6017586" cy="6011861"/>
          </a:xfrm>
          <a:prstGeom prst="rect">
            <a:avLst/>
          </a:prstGeom>
        </p:spPr>
      </p:pic>
      <p:sp>
        <p:nvSpPr>
          <p:cNvPr id="1865085966" name=""/>
          <p:cNvSpPr txBox="1"/>
          <p:nvPr/>
        </p:nvSpPr>
        <p:spPr bwMode="auto">
          <a:xfrm flipH="0" flipV="0">
            <a:off x="9906648" y="2317747"/>
            <a:ext cx="8710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1526863555" name=""/>
          <p:cNvSpPr txBox="1"/>
          <p:nvPr/>
        </p:nvSpPr>
        <p:spPr bwMode="auto">
          <a:xfrm flipH="0" flipV="0">
            <a:off x="8306447" y="3771898"/>
            <a:ext cx="377631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de-DE"/>
              <a:t>simple reward, threshold penalty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only terminates if failure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much more stable, even with equal mean for distributions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0071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Agents</a:t>
            </a:r>
            <a:endParaRPr/>
          </a:p>
        </p:txBody>
      </p:sp>
      <p:sp>
        <p:nvSpPr>
          <p:cNvPr id="58293304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50548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lnSpc>
                <a:spcPct val="114999"/>
              </a:lnSpc>
              <a:defRPr/>
            </a:pPr>
            <a:r>
              <a:rPr lang="de-DE"/>
              <a:t>A2C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Longest runs</a:t>
            </a:r>
            <a:r>
              <a:rPr lang="de-DE"/>
              <a:t> with 20,000 training steps:		~16,000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Still okay with 2,000 steps:				~4,000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Fails with only 200 steps</a:t>
            </a:r>
            <a:endParaRPr lang="de-DE"/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PPO		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Weaker than A2C at 20,000:			~8,000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Fails with 2,000 steps</a:t>
            </a:r>
            <a:endParaRPr lang="de-DE"/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DQN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Useless, even with 20,000 steps no results (chooses no action too often)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432177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Agents</a:t>
            </a:r>
            <a:endParaRPr/>
          </a:p>
        </p:txBody>
      </p:sp>
      <p:sp>
        <p:nvSpPr>
          <p:cNvPr id="211090146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50548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lnSpc>
                <a:spcPct val="114999"/>
              </a:lnSpc>
              <a:defRPr/>
            </a:pPr>
            <a:r>
              <a:rPr lang="de-DE"/>
              <a:t>Random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As a baseline, but also chooses no action to often and fails</a:t>
            </a:r>
            <a:endParaRPr lang="de-DE"/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Toggle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Chooses left and right light in alternation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Can‘t consider long queues, fails quickly:		~200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Manual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Chooses light at which more cars are waiting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Same performance as A2C:				~16,000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5544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Conclusion</a:t>
            </a:r>
            <a:endParaRPr/>
          </a:p>
        </p:txBody>
      </p:sp>
      <p:sp>
        <p:nvSpPr>
          <p:cNvPr id="30489255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8" y="1600200"/>
            <a:ext cx="10972800" cy="50548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lnSpc>
                <a:spcPct val="114999"/>
              </a:lnSpc>
              <a:defRPr/>
            </a:pPr>
            <a:r>
              <a:rPr lang="de-DE"/>
              <a:t>Environment difficult to implement due to the reward function</a:t>
            </a:r>
            <a:endParaRPr lang="de-DE"/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Now that the observation is kept simple, the best RL agent can be easily reproduced with a manual AI</a:t>
            </a:r>
            <a:endParaRPr lang="de-DE"/>
          </a:p>
          <a:p>
            <a:pPr lvl="1">
              <a:lnSpc>
                <a:spcPct val="114999"/>
              </a:lnSpc>
              <a:defRPr/>
            </a:pPr>
            <a:r>
              <a:rPr lang="de-DE"/>
              <a:t>However, </a:t>
            </a:r>
            <a:r>
              <a:rPr lang="de-DE"/>
              <a:t>extending the observation again did not help with the agents performance</a:t>
            </a:r>
            <a:endParaRPr lang="de-DE"/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lang="de-DE"/>
          </a:p>
          <a:p>
            <a:pPr>
              <a:lnSpc>
                <a:spcPct val="114999"/>
              </a:lnSpc>
              <a:defRPr/>
            </a:pPr>
            <a:r>
              <a:rPr lang="de-DE"/>
              <a:t>Current reward is working for training, but actual value not really representative for efficiency (hence only comparison based on run length)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8422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>
                <a:latin typeface="Open Sans"/>
                <a:cs typeface="Open Sans"/>
              </a:rPr>
              <a:t>Context</a:t>
            </a:r>
            <a:endParaRPr>
              <a:latin typeface="Open Sans"/>
              <a:cs typeface="Open Sans"/>
            </a:endParaRPr>
          </a:p>
        </p:txBody>
      </p:sp>
      <p:sp>
        <p:nvSpPr>
          <p:cNvPr id="124182580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r>
              <a:rPr lang="de-DE" sz="2600">
                <a:latin typeface="Open Sans"/>
                <a:cs typeface="Open Sans"/>
              </a:rPr>
              <a:t>Find optimal traffic light control with RL</a:t>
            </a:r>
            <a:endParaRPr lang="de-DE" sz="2600">
              <a:latin typeface="Open Sans"/>
              <a:cs typeface="Open Sans"/>
            </a:endParaRPr>
          </a:p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r>
              <a:rPr lang="de-DE" sz="2600">
                <a:latin typeface="Open Sans"/>
                <a:cs typeface="Open Sans"/>
              </a:rPr>
              <a:t>→ </a:t>
            </a:r>
            <a:r>
              <a:rPr lang="de-DE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Arial"/>
                <a:cs typeface="Open Sans"/>
              </a:rPr>
              <a:t>When to switch which traffic light for most efficient traffic flow</a:t>
            </a:r>
            <a:endParaRPr lang="de-DE" sz="2400">
              <a:latin typeface="Open Sans"/>
              <a:cs typeface="Open Sans"/>
            </a:endParaRPr>
          </a:p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endParaRPr lang="de-DE" sz="2600">
              <a:latin typeface="Open Sans"/>
              <a:cs typeface="Open Sans"/>
            </a:endParaRPr>
          </a:p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r>
              <a:rPr lang="de-DE" sz="2600">
                <a:latin typeface="Open Sans"/>
                <a:cs typeface="Open Sans"/>
              </a:rPr>
              <a:t>Simplified setting</a:t>
            </a:r>
            <a:endParaRPr sz="26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Two lights, only either of them can be green at any time</a:t>
            </a:r>
            <a:endParaRPr sz="24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New cars continuously arriving</a:t>
            </a:r>
            <a:endParaRPr sz="24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During green light, cars are passing </a:t>
            </a:r>
            <a:endParaRPr sz="24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Reward for passing cars, penalty for long waiting cars</a:t>
            </a:r>
            <a:endParaRPr sz="2400">
              <a:latin typeface="Open Sans"/>
              <a:cs typeface="Open Sans"/>
            </a:endParaRPr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41017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</a:t>
            </a:r>
            <a:endParaRPr/>
          </a:p>
        </p:txBody>
      </p:sp>
      <p:sp>
        <p:nvSpPr>
          <p:cNvPr id="184431059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2074785"/>
            <a:ext cx="10972800" cy="7779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lnSpc>
                <a:spcPct val="114999"/>
              </a:lnSpc>
              <a:defRPr/>
            </a:pPr>
            <a:r>
              <a:rPr lang="de-DE" sz="9000">
                <a:latin typeface="Open Sans"/>
                <a:cs typeface="Open Sans"/>
              </a:rPr>
              <a:t>For RL simulation, discretize time</a:t>
            </a:r>
            <a:endParaRPr lang="de-DE" sz="9000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de-DE" sz="9000">
                <a:latin typeface="Open Sans"/>
                <a:cs typeface="Open Sans"/>
              </a:rPr>
              <a:t>Use distributions to generalize a bit</a:t>
            </a:r>
            <a:endParaRPr sz="9000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endParaRPr sz="9000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endParaRPr sz="9000">
              <a:latin typeface="Open Sans"/>
              <a:cs typeface="Open Sans"/>
            </a:endParaRPr>
          </a:p>
        </p:txBody>
      </p:sp>
      <p:sp>
        <p:nvSpPr>
          <p:cNvPr id="974701977" name=""/>
          <p:cNvSpPr/>
          <p:nvPr/>
        </p:nvSpPr>
        <p:spPr bwMode="auto">
          <a:xfrm flipH="0" flipV="0">
            <a:off x="4086815" y="4938590"/>
            <a:ext cx="329950" cy="329950"/>
          </a:xfrm>
          <a:prstGeom prst="ellipse">
            <a:avLst/>
          </a:prstGeom>
          <a:solidFill>
            <a:srgbClr val="FF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110710" name=""/>
          <p:cNvSpPr/>
          <p:nvPr/>
        </p:nvSpPr>
        <p:spPr bwMode="auto">
          <a:xfrm flipH="0" flipV="0">
            <a:off x="6362178" y="4938590"/>
            <a:ext cx="329949" cy="329949"/>
          </a:xfrm>
          <a:prstGeom prst="ellipse">
            <a:avLst/>
          </a:prstGeom>
          <a:solidFill>
            <a:srgbClr val="92D050"/>
          </a:solidFill>
          <a:ln w="12699" cap="flat" cmpd="sng" algn="ctr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333927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36764" y="5461544"/>
            <a:ext cx="511127" cy="198192"/>
          </a:xfrm>
          <a:prstGeom prst="rect">
            <a:avLst/>
          </a:prstGeom>
        </p:spPr>
      </p:pic>
      <p:pic>
        <p:nvPicPr>
          <p:cNvPr id="21041682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016710" y="5461544"/>
            <a:ext cx="511125" cy="198191"/>
          </a:xfrm>
          <a:prstGeom prst="rect">
            <a:avLst/>
          </a:prstGeom>
        </p:spPr>
      </p:pic>
      <p:pic>
        <p:nvPicPr>
          <p:cNvPr id="21416231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282095" y="5461544"/>
            <a:ext cx="511125" cy="198191"/>
          </a:xfrm>
          <a:prstGeom prst="rect">
            <a:avLst/>
          </a:prstGeom>
        </p:spPr>
      </p:pic>
      <p:pic>
        <p:nvPicPr>
          <p:cNvPr id="17165570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752516" y="5461544"/>
            <a:ext cx="511125" cy="198191"/>
          </a:xfrm>
          <a:prstGeom prst="rect">
            <a:avLst/>
          </a:prstGeom>
        </p:spPr>
      </p:pic>
      <p:pic>
        <p:nvPicPr>
          <p:cNvPr id="2336818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3004857" y="5461544"/>
            <a:ext cx="511125" cy="198191"/>
          </a:xfrm>
          <a:prstGeom prst="rect">
            <a:avLst/>
          </a:prstGeom>
        </p:spPr>
      </p:pic>
      <p:pic>
        <p:nvPicPr>
          <p:cNvPr id="213452607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2270242" y="5461544"/>
            <a:ext cx="511125" cy="198191"/>
          </a:xfrm>
          <a:prstGeom prst="rect">
            <a:avLst/>
          </a:prstGeom>
        </p:spPr>
      </p:pic>
      <p:pic>
        <p:nvPicPr>
          <p:cNvPr id="6682485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3740663" y="5461544"/>
            <a:ext cx="511125" cy="198191"/>
          </a:xfrm>
          <a:prstGeom prst="rect">
            <a:avLst/>
          </a:prstGeom>
        </p:spPr>
      </p:pic>
      <p:pic>
        <p:nvPicPr>
          <p:cNvPr id="3262152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0889" y="4571967"/>
            <a:ext cx="302796" cy="477075"/>
          </a:xfrm>
          <a:prstGeom prst="rect">
            <a:avLst/>
          </a:prstGeom>
        </p:spPr>
      </p:pic>
      <p:pic>
        <p:nvPicPr>
          <p:cNvPr id="17467649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2893" y="3378167"/>
            <a:ext cx="302796" cy="477074"/>
          </a:xfrm>
          <a:prstGeom prst="rect">
            <a:avLst/>
          </a:prstGeom>
        </p:spPr>
      </p:pic>
      <p:pic>
        <p:nvPicPr>
          <p:cNvPr id="1302697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2893" y="3987819"/>
            <a:ext cx="302796" cy="477074"/>
          </a:xfrm>
          <a:prstGeom prst="rect">
            <a:avLst/>
          </a:prstGeom>
        </p:spPr>
      </p:pic>
      <p:pic>
        <p:nvPicPr>
          <p:cNvPr id="65276125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470462" y="5461543"/>
            <a:ext cx="511125" cy="198191"/>
          </a:xfrm>
          <a:prstGeom prst="rect">
            <a:avLst/>
          </a:prstGeom>
        </p:spPr>
      </p:pic>
      <p:pic>
        <p:nvPicPr>
          <p:cNvPr id="18419254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1291548" y="5461543"/>
            <a:ext cx="511125" cy="198191"/>
          </a:xfrm>
          <a:prstGeom prst="rect">
            <a:avLst/>
          </a:prstGeom>
        </p:spPr>
      </p:pic>
      <p:pic>
        <p:nvPicPr>
          <p:cNvPr id="4852678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670042" y="5461543"/>
            <a:ext cx="511125" cy="198191"/>
          </a:xfrm>
          <a:prstGeom prst="rect">
            <a:avLst/>
          </a:prstGeom>
        </p:spPr>
      </p:pic>
      <p:pic>
        <p:nvPicPr>
          <p:cNvPr id="87324011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984078" y="5461543"/>
            <a:ext cx="511125" cy="198191"/>
          </a:xfrm>
          <a:prstGeom prst="rect">
            <a:avLst/>
          </a:prstGeom>
        </p:spPr>
      </p:pic>
      <p:pic>
        <p:nvPicPr>
          <p:cNvPr id="16585861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362571" y="5461543"/>
            <a:ext cx="511125" cy="198191"/>
          </a:xfrm>
          <a:prstGeom prst="rect">
            <a:avLst/>
          </a:prstGeom>
        </p:spPr>
      </p:pic>
      <p:sp>
        <p:nvSpPr>
          <p:cNvPr id="73420776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8F777C-F5DF-9890-B654-61E98653CD1C}" type="slidenum">
              <a:rPr lang="ru-RU"/>
              <a:t/>
            </a:fld>
            <a:endParaRPr lang="ru-RU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60202" y="5766593"/>
            <a:ext cx="1387077" cy="0"/>
          </a:xfrm>
          <a:prstGeom prst="line">
            <a:avLst/>
          </a:prstGeom>
          <a:ln w="952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38859" y="5772546"/>
            <a:ext cx="0" cy="160734"/>
          </a:xfrm>
          <a:prstGeom prst="line">
            <a:avLst/>
          </a:prstGeom>
          <a:ln w="952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2126475" name=""/>
          <p:cNvSpPr/>
          <p:nvPr/>
        </p:nvSpPr>
        <p:spPr bwMode="auto">
          <a:xfrm flipH="0" flipV="0">
            <a:off x="137189" y="5965031"/>
            <a:ext cx="2551309" cy="2873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de-DE" sz="1100">
                <a:latin typeface="Open Sans"/>
                <a:ea typeface="Cambria Math"/>
                <a:cs typeface="Open Sans"/>
              </a:rPr>
              <a:t>new cars left: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left</m:t>
                          </m:r>
                        </m:sub>
                      </m:sSub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1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100">
              <a:latin typeface="Open Sans"/>
              <a:cs typeface="Open Sans"/>
            </a:endParaRPr>
          </a:p>
        </p:txBody>
      </p:sp>
      <p:sp>
        <p:nvSpPr>
          <p:cNvPr id="1215639603" name=""/>
          <p:cNvSpPr/>
          <p:nvPr/>
        </p:nvSpPr>
        <p:spPr bwMode="auto">
          <a:xfrm flipH="0" flipV="0">
            <a:off x="9597864" y="5973750"/>
            <a:ext cx="2556708" cy="2873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de-DE" sz="1100">
                <a:latin typeface="Open Sans"/>
                <a:ea typeface="Cambria Math"/>
                <a:cs typeface="Open Sans"/>
              </a:rPr>
              <a:t>new cars right: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right</m:t>
                          </m:r>
                        </m:sub>
                      </m:sSub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1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100">
              <a:latin typeface="Open Sans"/>
              <a:cs typeface="Open Sans"/>
            </a:endParaRPr>
          </a:p>
        </p:txBody>
      </p:sp>
      <p:cxnSp>
        <p:nvCxnSpPr>
          <p:cNvPr id="6111800" name=""/>
          <p:cNvCxnSpPr>
            <a:cxnSpLocks/>
          </p:cNvCxnSpPr>
          <p:nvPr/>
        </p:nvCxnSpPr>
        <p:spPr bwMode="auto">
          <a:xfrm flipH="0" flipV="1">
            <a:off x="10290539" y="5772546"/>
            <a:ext cx="1387077" cy="0"/>
          </a:xfrm>
          <a:prstGeom prst="line">
            <a:avLst/>
          </a:prstGeom>
          <a:ln w="952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764710" name=""/>
          <p:cNvCxnSpPr>
            <a:cxnSpLocks/>
          </p:cNvCxnSpPr>
          <p:nvPr/>
        </p:nvCxnSpPr>
        <p:spPr bwMode="auto">
          <a:xfrm flipH="0" flipV="0">
            <a:off x="10969195" y="5778499"/>
            <a:ext cx="0" cy="160733"/>
          </a:xfrm>
          <a:prstGeom prst="line">
            <a:avLst/>
          </a:prstGeom>
          <a:ln w="952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8770002" name=""/>
          <p:cNvSpPr/>
          <p:nvPr/>
        </p:nvSpPr>
        <p:spPr bwMode="auto">
          <a:xfrm flipH="0" flipV="0">
            <a:off x="6095998" y="4095720"/>
            <a:ext cx="2091918" cy="2873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de-DE" sz="1100">
                <a:latin typeface="Open Sans"/>
                <a:ea typeface="Cambria Math"/>
                <a:cs typeface="Open Sans"/>
              </a:rPr>
              <a:t>cars passing: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pass</m:t>
                          </m:r>
                        </m:sub>
                      </m:sSub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1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100">
              <a:latin typeface="Open Sans"/>
              <a:cs typeface="Open Sans"/>
            </a:endParaRPr>
          </a:p>
        </p:txBody>
      </p:sp>
      <p:cxnSp>
        <p:nvCxnSpPr>
          <p:cNvPr id="1022061233" name=""/>
          <p:cNvCxnSpPr>
            <a:cxnSpLocks/>
          </p:cNvCxnSpPr>
          <p:nvPr/>
        </p:nvCxnSpPr>
        <p:spPr bwMode="auto">
          <a:xfrm flipH="0" flipV="0">
            <a:off x="5695483" y="3403671"/>
            <a:ext cx="0" cy="1645372"/>
          </a:xfrm>
          <a:prstGeom prst="line">
            <a:avLst/>
          </a:prstGeom>
          <a:ln w="952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850255" name=""/>
          <p:cNvCxnSpPr>
            <a:cxnSpLocks/>
          </p:cNvCxnSpPr>
          <p:nvPr/>
        </p:nvCxnSpPr>
        <p:spPr bwMode="auto">
          <a:xfrm flipH="1" flipV="0">
            <a:off x="5695483" y="4239402"/>
            <a:ext cx="503560" cy="0"/>
          </a:xfrm>
          <a:prstGeom prst="line">
            <a:avLst/>
          </a:prstGeom>
          <a:ln w="952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715773" name=""/>
          <p:cNvSpPr/>
          <p:nvPr/>
        </p:nvSpPr>
        <p:spPr bwMode="auto">
          <a:xfrm rot="10799989" flipH="0" flipV="0">
            <a:off x="5372289" y="4944690"/>
            <a:ext cx="2004945" cy="647699"/>
          </a:xfrm>
          <a:prstGeom prst="arc">
            <a:avLst>
              <a:gd name="adj1" fmla="val 16200000"/>
              <a:gd name="adj2" fmla="val 15761"/>
            </a:avLst>
          </a:prstGeom>
          <a:ln w="9525" cap="flat" cmpd="sng" algn="ctr">
            <a:solidFill>
              <a:srgbClr val="00B050"/>
            </a:solidFill>
            <a:prstDash val="solid"/>
            <a:tailEnd type="stealt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id="2637539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187198" y="1661698"/>
            <a:ext cx="3588782" cy="2193544"/>
          </a:xfrm>
          <a:prstGeom prst="rect">
            <a:avLst/>
          </a:prstGeom>
        </p:spPr>
      </p:pic>
      <p:sp>
        <p:nvSpPr>
          <p:cNvPr id="94789281" name=""/>
          <p:cNvSpPr/>
          <p:nvPr/>
        </p:nvSpPr>
        <p:spPr bwMode="auto">
          <a:xfrm flipH="0" flipV="0">
            <a:off x="8527834" y="3884297"/>
            <a:ext cx="1268056" cy="32638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200"/>
                          </m:ctrlPr>
                        </m:sSubPr>
                        <m:e>
                          <m:r>
                            <m:rPr/>
                            <a:rPr lang="de-DE" sz="1200">
                              <a:latin typeface="Cambria Math"/>
                              <a:ea typeface="Cambria Math"/>
                              <a:cs typeface="Cambria Math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sz="1200"/>
                              </m:ctrlPr>
                            </m:sSubPr>
                            <m:e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in</m:t>
                              </m:r>
                            </m:sub>
                          </m:sSub>
                        </m:sub>
                      </m:sSub>
                      <m:r>
                        <m:rPr/>
                        <a:rPr lang="de-DE" sz="1200">
                          <a:latin typeface="Cambria Math"/>
                          <a:ea typeface="Cambria Math"/>
                          <a:cs typeface="Cambria Math"/>
                        </a:rPr>
                        <m:t>=1.5</m:t>
                      </m:r>
                    </m:oMath>
                  </m:oMathPara>
                </a14:m>
              </mc:Choice>
              <mc:Fallback/>
            </mc:AlternateContent>
            <a:endParaRPr sz="1200">
              <a:latin typeface="Cambria Math"/>
              <a:ea typeface="Cambria Math"/>
              <a:cs typeface="Cambria Math"/>
            </a:endParaRPr>
          </a:p>
        </p:txBody>
      </p:sp>
      <p:sp>
        <p:nvSpPr>
          <p:cNvPr id="602935673" name=""/>
          <p:cNvSpPr/>
          <p:nvPr/>
        </p:nvSpPr>
        <p:spPr bwMode="auto">
          <a:xfrm flipH="0" flipV="0">
            <a:off x="9875257" y="3884297"/>
            <a:ext cx="1272735" cy="32638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200"/>
                          </m:ctrlPr>
                        </m:sSubPr>
                        <m:e>
                          <m:r>
                            <m:rPr/>
                            <a:rPr lang="de-DE" sz="1200">
                              <a:latin typeface="Cambria Math"/>
                              <a:ea typeface="Cambria Math"/>
                              <a:cs typeface="Cambria Math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sz="1200"/>
                              </m:ctrlPr>
                            </m:sSubPr>
                            <m:e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out</m:t>
                              </m:r>
                            </m:sub>
                          </m:sSub>
                        </m:sub>
                      </m:sSub>
                      <m:r>
                        <m:rPr/>
                        <a:rPr lang="de-DE" sz="1200">
                          <a:latin typeface="Cambria Math"/>
                          <a:ea typeface="Cambria Math"/>
                          <a:cs typeface="Cambria Math"/>
                        </a:rPr>
                        <m:t>=3.1</m:t>
                      </m:r>
                      <m:r>
                        <m:rPr/>
                        <a:rPr lang="de-DE" sz="1200">
                          <a:latin typeface="Cambria Math"/>
                          <a:ea typeface="Cambria Math"/>
                          <a:cs typeface="Cambria Math"/>
                        </a:rPr>
                        <m:t>5</m:t>
                      </m:r>
                    </m:oMath>
                  </m:oMathPara>
                </a14:m>
              </mc:Choice>
              <mc:Fallback/>
            </mc:AlternateContent>
            <a:endParaRPr sz="120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16421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Environment</a:t>
            </a:r>
            <a:endParaRPr/>
          </a:p>
        </p:txBody>
      </p:sp>
      <p:sp>
        <p:nvSpPr>
          <p:cNvPr id="115946172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Action Space: 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Both Red | Left Green | Right Green</a:t>
            </a:r>
            <a:endParaRPr lang="de-DE">
              <a:latin typeface="Open Sans"/>
              <a:cs typeface="Open Sans"/>
            </a:endParaRPr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Observation Space: 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Amount of waiting cars per side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More?</a:t>
            </a:r>
            <a:endParaRPr lang="de-DE">
              <a:latin typeface="Open Sans"/>
              <a:cs typeface="Open Sans"/>
            </a:endParaRPr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lang="de-DE">
              <a:latin typeface="Open Sans"/>
              <a:cs typeface="Open Sans"/>
            </a:endParaRPr>
          </a:p>
          <a:p>
            <a:pPr lvl="0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Reward: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Positive for passing cars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Negative for long waiting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Bounding?</a:t>
            </a:r>
            <a:endParaRPr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60904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Environment – Observation Space</a:t>
            </a:r>
            <a:endParaRPr/>
          </a:p>
        </p:txBody>
      </p:sp>
      <p:sp>
        <p:nvSpPr>
          <p:cNvPr id="116204589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en-GB">
                <a:latin typeface="Open Sans"/>
                <a:cs typeface="Open Sans"/>
              </a:rPr>
              <a:t>Current active light irrel</a:t>
            </a:r>
            <a:r>
              <a:rPr lang="de-DE">
                <a:latin typeface="Open Sans"/>
                <a:cs typeface="Open Sans"/>
              </a:rPr>
              <a:t>e</a:t>
            </a:r>
            <a:r>
              <a:rPr lang="en-GB">
                <a:latin typeface="Open Sans"/>
                <a:cs typeface="Open Sans"/>
              </a:rPr>
              <a:t>vant, switch doesn‘t cost anything</a:t>
            </a:r>
            <a:endParaRPr lang="en-GB">
              <a:latin typeface="Open Sans"/>
              <a:cs typeface="Open Sans"/>
            </a:endParaRP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lang="en-GB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en-GB">
                <a:latin typeface="Open Sans"/>
                <a:cs typeface="Open Sans"/>
              </a:rPr>
              <a:t>Instead of just tracking the amount of waiting cars, track their waiting time</a:t>
            </a:r>
            <a:endParaRPr lang="en-GB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endParaRPr lang="en-GB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en-GB">
                <a:latin typeface="Open Sans"/>
                <a:cs typeface="Open Sans"/>
              </a:rPr>
              <a:t>Extend observation space by statistical measure like maximum, average, (weighted) sum</a:t>
            </a:r>
            <a:endParaRPr lang="en-GB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58316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Environment – Reward</a:t>
            </a:r>
            <a:endParaRPr/>
          </a:p>
        </p:txBody>
      </p:sp>
      <p:sp>
        <p:nvSpPr>
          <p:cNvPr id="73447414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0"/>
            <a:ext cx="10972800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/>
              <a:t>Relevant metrics: passing cars + </a:t>
            </a:r>
            <a:r>
              <a:rPr lang="de-DE"/>
              <a:t>waiting cars</a:t>
            </a:r>
            <a:r>
              <a:rPr lang="de-DE"/>
              <a:t> / wait time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Idea 1</a:t>
            </a:r>
            <a:endParaRPr lang="de-DE"/>
          </a:p>
          <a:p>
            <a:pPr lvl="1">
              <a:defRPr/>
            </a:pPr>
            <a:r>
              <a:rPr lang="de-DE"/>
              <a:t>Sum up all wait times, use as negative reward</a:t>
            </a:r>
            <a:endParaRPr lang="de-DE"/>
          </a:p>
          <a:p>
            <a:pPr lvl="1">
              <a:defRPr/>
            </a:pPr>
            <a:r>
              <a:rPr lang="de-DE"/>
              <a:t>Use passing cars as compensation (reward some movement more than none)</a:t>
            </a:r>
            <a:endParaRPr lang="de-DE"/>
          </a:p>
          <a:p>
            <a:pPr lvl="1">
              <a:defRPr/>
            </a:pPr>
            <a:endParaRPr lang="de-DE"/>
          </a:p>
          <a:p>
            <a:pPr lvl="0">
              <a:defRPr/>
            </a:pPr>
            <a:r>
              <a:rPr lang="de-DE"/>
              <a:t>Idea 2</a:t>
            </a:r>
            <a:endParaRPr lang="de-DE"/>
          </a:p>
          <a:p>
            <a:pPr lvl="1">
              <a:defRPr/>
            </a:pPr>
            <a:r>
              <a:rPr lang="de-DE"/>
              <a:t>Use passing cars are positive reward</a:t>
            </a:r>
            <a:endParaRPr lang="de-DE"/>
          </a:p>
          <a:p>
            <a:pPr lvl="1">
              <a:defRPr/>
            </a:pPr>
            <a:r>
              <a:rPr lang="de-DE"/>
              <a:t>Only penalize, if queues on either side get too long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162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Iterations</a:t>
            </a:r>
            <a:endParaRPr/>
          </a:p>
        </p:txBody>
      </p:sp>
      <p:sp>
        <p:nvSpPr>
          <p:cNvPr id="5444120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438080" indent="-438080">
              <a:buFont typeface="Arial"/>
              <a:buAutoNum type="romanUcPeriod"/>
              <a:defRPr/>
            </a:pPr>
            <a:r>
              <a:rPr lang="de-DE"/>
              <a:t>Penalize for all waiting cars -&gt; minimize penalty</a:t>
            </a:r>
            <a:endParaRPr lang="de-DE"/>
          </a:p>
          <a:p>
            <a:pPr lvl="1">
              <a:defRPr/>
            </a:pPr>
            <a:r>
              <a:rPr lang="de-DE"/>
              <a:t>Done when no cars left</a:t>
            </a:r>
            <a:endParaRPr lang="de-DE"/>
          </a:p>
          <a:p>
            <a:pPr lvl="1">
              <a:defRPr/>
            </a:pPr>
            <a:r>
              <a:rPr lang="de-DE"/>
              <a:t>Difficult to weigh different metrics into the reward</a:t>
            </a:r>
            <a:endParaRPr lang="de-DE"/>
          </a:p>
          <a:p>
            <a:pPr lvl="1">
              <a:defRPr/>
            </a:pPr>
            <a:r>
              <a:rPr lang="de-DE"/>
              <a:t>Incentive: Get done asap</a:t>
            </a:r>
            <a:endParaRPr lang="de-DE"/>
          </a:p>
          <a:p>
            <a:pPr marL="457200" lvl="1" indent="0">
              <a:buFont typeface="Arial"/>
              <a:buNone/>
              <a:defRPr/>
            </a:pPr>
            <a:endParaRPr lang="de-DE"/>
          </a:p>
          <a:p>
            <a:pPr marL="457200" lvl="1" indent="0">
              <a:buFont typeface="Arial"/>
              <a:buNone/>
              <a:defRPr/>
            </a:pPr>
            <a:endParaRPr lang="de-DE"/>
          </a:p>
          <a:p>
            <a:pPr marL="438080" lvl="0" indent="-438080">
              <a:buFont typeface="Arial"/>
              <a:buAutoNum type="romanUcPeriod"/>
              <a:defRPr/>
            </a:pPr>
            <a:r>
              <a:rPr lang="de-DE"/>
              <a:t>Reward for passing, slight penality for waiting</a:t>
            </a:r>
            <a:endParaRPr lang="de-DE"/>
          </a:p>
          <a:p>
            <a:pPr lvl="1">
              <a:defRPr/>
            </a:pPr>
            <a:r>
              <a:rPr lang="de-DE"/>
              <a:t>Abort only if too many cars and high penalty</a:t>
            </a:r>
            <a:endParaRPr lang="de-DE"/>
          </a:p>
          <a:p>
            <a:pPr lvl="1">
              <a:defRPr/>
            </a:pPr>
            <a:r>
              <a:rPr lang="de-DE"/>
              <a:t>Incentive: Run as long as possible to maximize reward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5101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848637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19813" y="846137"/>
            <a:ext cx="7404320" cy="5664199"/>
          </a:xfrm>
          <a:prstGeom prst="rect">
            <a:avLst/>
          </a:prstGeom>
        </p:spPr>
      </p:pic>
      <p:sp>
        <p:nvSpPr>
          <p:cNvPr id="805867784" name=""/>
          <p:cNvSpPr txBox="1"/>
          <p:nvPr/>
        </p:nvSpPr>
        <p:spPr bwMode="auto">
          <a:xfrm flipH="0" flipV="0">
            <a:off x="10070087" y="2317749"/>
            <a:ext cx="407292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829338010" name=""/>
          <p:cNvSpPr txBox="1"/>
          <p:nvPr/>
        </p:nvSpPr>
        <p:spPr bwMode="auto">
          <a:xfrm flipH="0" flipV="0">
            <a:off x="8719199" y="3771900"/>
            <a:ext cx="3286321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de-DE"/>
              <a:t>reward too complicated</a:t>
            </a:r>
            <a:endParaRPr lang="de-DE"/>
          </a:p>
          <a:p>
            <a:pPr marL="283879" indent="-283879">
              <a:buFont typeface="Arial"/>
              <a:buChar char="–"/>
              <a:defRPr/>
            </a:pPr>
            <a:r>
              <a:rPr lang="de-DE"/>
              <a:t>only works with generous distributions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752136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9783329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19812" y="846137"/>
            <a:ext cx="7404320" cy="5664199"/>
          </a:xfrm>
          <a:prstGeom prst="rect">
            <a:avLst/>
          </a:prstGeom>
        </p:spPr>
      </p:pic>
      <p:sp>
        <p:nvSpPr>
          <p:cNvPr id="1470120079" name=""/>
          <p:cNvSpPr txBox="1"/>
          <p:nvPr/>
        </p:nvSpPr>
        <p:spPr bwMode="auto">
          <a:xfrm flipH="0" flipV="0">
            <a:off x="10070086" y="2317748"/>
            <a:ext cx="40765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505293589" name=""/>
          <p:cNvSpPr txBox="1"/>
          <p:nvPr/>
        </p:nvSpPr>
        <p:spPr bwMode="auto">
          <a:xfrm flipH="0" flipV="0">
            <a:off x="8719198" y="3771898"/>
            <a:ext cx="329532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de-DE"/>
              <a:t>reward simplified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still unstable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2023-07-04T09:02:19Z</dcterms:modified>
  <cp:category/>
  <cp:contentStatus/>
  <cp:version/>
</cp:coreProperties>
</file>