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4D508-B27A-4274-B383-CC00C17AA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Librarius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AA08095-3795-428D-9ED0-76A466216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Cesta ke knihám</a:t>
            </a:r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FC9E378-92A4-429C-927E-44B05B17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9" y="742949"/>
            <a:ext cx="3324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3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3673A3-CC41-427D-A54D-B72B9708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9C7995E-5257-4EA1-9E68-6766BCE4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Vytvořit </a:t>
            </a:r>
            <a:r>
              <a:rPr lang="cs-CZ" dirty="0" err="1">
                <a:solidFill>
                  <a:schemeClr val="accent5">
                    <a:lumMod val="75000"/>
                  </a:schemeClr>
                </a:solidFill>
              </a:rPr>
              <a:t>cross-antikvariatový</a:t>
            </a:r>
            <a:r>
              <a:rPr lang="cs-CZ" dirty="0"/>
              <a:t> trh na webu</a:t>
            </a:r>
          </a:p>
          <a:p>
            <a:r>
              <a:rPr lang="cs-CZ" dirty="0"/>
              <a:t>Naučit lidi více číst</a:t>
            </a:r>
          </a:p>
          <a:p>
            <a:r>
              <a:rPr lang="cs-CZ" dirty="0"/>
              <a:t>Redukovat jejich tisk </a:t>
            </a:r>
            <a:r>
              <a:rPr lang="cs-CZ" dirty="0" err="1"/>
              <a:t>přeprodejem</a:t>
            </a:r>
            <a:r>
              <a:rPr lang="cs-CZ" dirty="0"/>
              <a:t> knih</a:t>
            </a: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4402BD4-C2FA-446E-A078-ED6F80D6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87" y="427039"/>
            <a:ext cx="990599" cy="99059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3417BA0-A175-4E54-A8CB-7D991054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69" y="2996280"/>
            <a:ext cx="4285129" cy="20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79C6D2-44D2-4917-9A47-10DCD78F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Byznys cíle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7CFD6E8-A524-4079-A250-8C76744A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Snadné</a:t>
            </a:r>
            <a:r>
              <a:rPr lang="cs-CZ" dirty="0"/>
              <a:t> napojení databáze antikvariátu</a:t>
            </a:r>
          </a:p>
          <a:p>
            <a:r>
              <a:rPr lang="cs-CZ" dirty="0"/>
              <a:t>Jednoduché prostředí pro uživatele pro nákup a prodej LEVNÝCH knih</a:t>
            </a:r>
          </a:p>
          <a:p>
            <a:r>
              <a:rPr lang="cs-CZ" dirty="0"/>
              <a:t>Centralizovaný prodej starých knih</a:t>
            </a: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6F409C0-CE69-44E0-B1B7-719EC3A1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87" y="427039"/>
            <a:ext cx="990599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B0FBEC-EF49-4ECF-A4B5-63066B8C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Zadavatel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9A37D-5D0B-4D1B-BE56-AA75E5BB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Realizováno pro neziskovou organizaci </a:t>
            </a:r>
            <a:r>
              <a:rPr lang="cs-CZ" dirty="0" err="1">
                <a:solidFill>
                  <a:schemeClr val="accent5">
                    <a:lumMod val="75000"/>
                  </a:schemeClr>
                </a:solidFill>
              </a:rPr>
              <a:t>Lectio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cs-CZ" dirty="0"/>
              <a:t>Zákazníkovi projekt přinese jednoduchou správu importu i nákupu knih</a:t>
            </a:r>
          </a:p>
          <a:p>
            <a:r>
              <a:rPr lang="cs-CZ" dirty="0"/>
              <a:t>Jednoduché prostředí s chytrým vyhledáváním</a:t>
            </a: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EA1F2E3-B8E1-4779-98D0-A39D4248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87" y="427039"/>
            <a:ext cx="990599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63F14-E214-41DF-AC51-AF96A5AB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2D84155-1D45-44FA-A093-1665E84F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717025" cy="3636511"/>
          </a:xfrm>
        </p:spPr>
        <p:txBody>
          <a:bodyPr/>
          <a:lstStyle/>
          <a:p>
            <a:r>
              <a:rPr lang="cs-CZ" sz="2400" dirty="0"/>
              <a:t>Projekt bude realizován ve </a:t>
            </a:r>
            <a:r>
              <a:rPr lang="cs-CZ" sz="2400" dirty="0">
                <a:solidFill>
                  <a:schemeClr val="accent5">
                    <a:lumMod val="75000"/>
                  </a:schemeClr>
                </a:solidFill>
              </a:rPr>
              <a:t>třech</a:t>
            </a:r>
            <a:r>
              <a:rPr lang="cs-CZ" sz="2400" dirty="0"/>
              <a:t> fázích:</a:t>
            </a:r>
          </a:p>
          <a:p>
            <a:r>
              <a:rPr lang="cs-CZ" dirty="0" err="1"/>
              <a:t>Backend</a:t>
            </a:r>
            <a:r>
              <a:rPr lang="cs-CZ" dirty="0"/>
              <a:t> projektu – logika vyhledávání, nákupu</a:t>
            </a:r>
          </a:p>
          <a:p>
            <a:r>
              <a:rPr lang="cs-CZ" dirty="0" err="1"/>
              <a:t>Frontend</a:t>
            </a:r>
            <a:r>
              <a:rPr lang="cs-CZ" dirty="0"/>
              <a:t> – Webová aplikace, uživatelsky přívětivá</a:t>
            </a:r>
          </a:p>
          <a:p>
            <a:r>
              <a:rPr lang="cs-CZ" dirty="0" err="1"/>
              <a:t>Connectory</a:t>
            </a:r>
            <a:r>
              <a:rPr lang="cs-CZ" dirty="0"/>
              <a:t> – Prostředky mezi databázemi antikvariátů a webem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C051C3B-2D9F-40A1-865A-149D31D5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30" y="2761979"/>
            <a:ext cx="5246582" cy="255712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542A800-E361-4585-9C13-1C85CD35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687" y="427039"/>
            <a:ext cx="990599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7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9767CB-FB4F-4221-BBFD-3633F21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Rizika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78704E7-95E7-4F9B-9AAE-A5D2C4D9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74301"/>
            <a:ext cx="8760075" cy="3636511"/>
          </a:xfrm>
        </p:spPr>
        <p:txBody>
          <a:bodyPr/>
          <a:lstStyle/>
          <a:p>
            <a:r>
              <a:rPr lang="cs-CZ" dirty="0"/>
              <a:t>Špatné databáze antikvariátů – konektor bude problematické vytvořit</a:t>
            </a:r>
          </a:p>
          <a:p>
            <a:r>
              <a:rPr lang="cs-CZ" dirty="0"/>
              <a:t>Nedostatečná efektivita práce zaměstnanců</a:t>
            </a:r>
          </a:p>
          <a:p>
            <a:r>
              <a:rPr lang="cs-CZ" dirty="0"/>
              <a:t>Nezájem antikvariátů</a:t>
            </a:r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DEA561E-C437-4562-9BE5-3ACDB675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87" y="427039"/>
            <a:ext cx="990599" cy="990599"/>
          </a:xfrm>
          <a:prstGeom prst="rect">
            <a:avLst/>
          </a:prstGeom>
        </p:spPr>
      </p:pic>
      <p:pic>
        <p:nvPicPr>
          <p:cNvPr id="2050" name="Picture 2" descr="SouvisejÃ­cÃ­ obrÃ¡zek">
            <a:extLst>
              <a:ext uri="{FF2B5EF4-FFF2-40B4-BE49-F238E27FC236}">
                <a16:creationId xmlns:a16="http://schemas.microsoft.com/office/drawing/2014/main" id="{72BFD84B-D6F5-484A-B304-61CB0CAD5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787" y="3032012"/>
            <a:ext cx="2017059" cy="20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6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CE1077-3CC8-44F5-9115-953AF569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36" y="447188"/>
            <a:ext cx="10571998" cy="970450"/>
          </a:xfrm>
        </p:spPr>
        <p:txBody>
          <a:bodyPr/>
          <a:lstStyle/>
          <a:p>
            <a:r>
              <a:rPr lang="cs-CZ" dirty="0"/>
              <a:t>Finance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07121-7CD0-468E-99B3-E014FD16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53141"/>
            <a:ext cx="8579127" cy="3857671"/>
          </a:xfrm>
        </p:spPr>
        <p:txBody>
          <a:bodyPr>
            <a:normAutofit lnSpcReduction="10000"/>
          </a:bodyPr>
          <a:lstStyle/>
          <a:p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Zminimalizování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nákladů – nezisková společnost</a:t>
            </a:r>
          </a:p>
          <a:p>
            <a:r>
              <a:rPr lang="cs-CZ" dirty="0"/>
              <a:t>Bude potřeba pro začátek vytvořit a zprovoznit 3 části:</a:t>
            </a:r>
          </a:p>
          <a:p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Backend</a:t>
            </a:r>
            <a:r>
              <a:rPr lang="cs-CZ" dirty="0"/>
              <a:t> – 3 programátoři – odhad pracnosti: 500 hodin (dohromady)</a:t>
            </a:r>
          </a:p>
          <a:p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cs-CZ" dirty="0"/>
              <a:t> – 2 programátoři – odhad pracnosti: 400 hodin (dohromady)</a:t>
            </a:r>
          </a:p>
          <a:p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Connectory</a:t>
            </a:r>
            <a:r>
              <a:rPr lang="cs-CZ" dirty="0"/>
              <a:t> – Pro začátek </a:t>
            </a:r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databázový</a:t>
            </a:r>
            <a:r>
              <a:rPr lang="cs-CZ" dirty="0"/>
              <a:t> </a:t>
            </a:r>
            <a:r>
              <a:rPr lang="cs-CZ" dirty="0" err="1"/>
              <a:t>connector</a:t>
            </a:r>
            <a:r>
              <a:rPr lang="cs-CZ" dirty="0"/>
              <a:t> a </a:t>
            </a:r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CSV</a:t>
            </a:r>
            <a:r>
              <a:rPr lang="cs-CZ" dirty="0"/>
              <a:t> </a:t>
            </a:r>
            <a:r>
              <a:rPr lang="cs-CZ" dirty="0" err="1"/>
              <a:t>connector</a:t>
            </a:r>
            <a:endParaRPr lang="cs-CZ" dirty="0"/>
          </a:p>
          <a:p>
            <a:r>
              <a:rPr lang="cs-CZ" dirty="0"/>
              <a:t>Každý </a:t>
            </a:r>
            <a:r>
              <a:rPr lang="cs-CZ" dirty="0" err="1"/>
              <a:t>Connector</a:t>
            </a:r>
            <a:r>
              <a:rPr lang="cs-CZ" dirty="0"/>
              <a:t> 180 hodin a jeden programátor na každý</a:t>
            </a:r>
          </a:p>
          <a:p>
            <a:r>
              <a:rPr lang="cs-CZ" dirty="0"/>
              <a:t>Dohromady bude potřeba na projektu minimálně </a:t>
            </a:r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1260</a:t>
            </a:r>
            <a:r>
              <a:rPr lang="cs-CZ" dirty="0"/>
              <a:t> hodin. </a:t>
            </a:r>
          </a:p>
          <a:p>
            <a:r>
              <a:rPr lang="cs-CZ" dirty="0"/>
              <a:t>Při platu průměrně 350,-/h máme výdaje 1260*350 = </a:t>
            </a:r>
            <a:r>
              <a:rPr lang="cs-CZ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441 000,-</a:t>
            </a:r>
          </a:p>
          <a:p>
            <a:r>
              <a:rPr lang="cs-CZ" dirty="0"/>
              <a:t>Průměrně při počtu 5 programátorů stráví na tomto projektu jeden 31,5 </a:t>
            </a:r>
            <a:r>
              <a:rPr lang="cs-CZ" dirty="0" err="1"/>
              <a:t>mandays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E57FC79-A3E6-40B5-BE01-F2720994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87" y="427039"/>
            <a:ext cx="990599" cy="990599"/>
          </a:xfrm>
          <a:prstGeom prst="rect">
            <a:avLst/>
          </a:prstGeom>
        </p:spPr>
      </p:pic>
      <p:pic>
        <p:nvPicPr>
          <p:cNvPr id="1026" name="Picture 2" descr="VÃ½sledek obrÃ¡zku pro dollar sign">
            <a:extLst>
              <a:ext uri="{FF2B5EF4-FFF2-40B4-BE49-F238E27FC236}">
                <a16:creationId xmlns:a16="http://schemas.microsoft.com/office/drawing/2014/main" id="{094D1029-E666-4BC2-918F-4B01B37E3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839" y="3055694"/>
            <a:ext cx="1969695" cy="196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34</TotalTime>
  <Words>198</Words>
  <Application>Microsoft Office PowerPoint</Application>
  <PresentationFormat>Širokoúhlá obrazovka</PresentationFormat>
  <Paragraphs>34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Citáty</vt:lpstr>
      <vt:lpstr>Librarius</vt:lpstr>
      <vt:lpstr>Popis</vt:lpstr>
      <vt:lpstr>Byznys cíle</vt:lpstr>
      <vt:lpstr>Zadavatel</vt:lpstr>
      <vt:lpstr>Výstup</vt:lpstr>
      <vt:lpstr>Rizika</vt:lpstr>
      <vt:lpstr>Finance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Librarius</dc:title>
  <dc:creator>Marek Klement</dc:creator>
  <cp:lastModifiedBy>Marek Klement</cp:lastModifiedBy>
  <cp:revision>4</cp:revision>
  <dcterms:created xsi:type="dcterms:W3CDTF">2018-10-09T12:48:16Z</dcterms:created>
  <dcterms:modified xsi:type="dcterms:W3CDTF">2018-10-09T13:22:57Z</dcterms:modified>
</cp:coreProperties>
</file>