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73" r:id="rId11"/>
    <p:sldId id="266" r:id="rId12"/>
    <p:sldId id="268" r:id="rId13"/>
    <p:sldId id="267" r:id="rId14"/>
    <p:sldId id="272" r:id="rId15"/>
    <p:sldId id="274" r:id="rId16"/>
    <p:sldId id="275" r:id="rId17"/>
    <p:sldId id="271" r:id="rId18"/>
    <p:sldId id="276" r:id="rId19"/>
    <p:sldId id="270" r:id="rId20"/>
    <p:sldId id="260" r:id="rId21"/>
    <p:sldId id="277" r:id="rId2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C6FB6-5E46-4D65-95C5-BC4FF2BAD792}" v="2" dt="2019-04-12T15:59:35.142"/>
    <p1510:client id="{3548BCDD-8EEE-4B34-9B96-729AEC4F9400}" v="24" dt="2019-04-13T07:02:03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2019-04-13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2019-04-13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2019-04-13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2019-04-13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2019-04-13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2019-04-13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2019-04-13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2019-04-13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2019-04-13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2019-04-13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2019-04-13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2019-04-13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pl-pl/dotnet/csharp/programming-guide/xmldoc/recommended-tags-for-documentation-comment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xygen.nl/&#8203;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viz.org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iktex.org/&#8203;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programcreek.com/java-api-examples/index.php?source_dir=eclox-master/eclox.core/src/eclox/core/doxygen/Doxygen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45771" y="1057049"/>
            <a:ext cx="9144001" cy="2169886"/>
          </a:xfrm>
        </p:spPr>
        <p:txBody>
          <a:bodyPr>
            <a:noAutofit/>
          </a:bodyPr>
          <a:lstStyle/>
          <a:p>
            <a:r>
              <a:rPr lang="pl-PL" sz="5400" b="1">
                <a:cs typeface="Calibri Light"/>
              </a:rPr>
              <a:t> KOMENTOWANIE KODU, </a:t>
            </a:r>
            <a:br>
              <a:rPr lang="pl-PL" sz="5400" b="1">
                <a:cs typeface="Calibri Light"/>
              </a:rPr>
            </a:br>
            <a:r>
              <a:rPr lang="pl-PL" sz="5400" b="1">
                <a:cs typeface="Calibri Light"/>
              </a:rPr>
              <a:t>TWORZENIE DOKUMENACJI ZA POMOCĄ NARZĘDZIA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84C7B45-1104-481B-ADB9-C230F1F80C16}"/>
              </a:ext>
            </a:extLst>
          </p:cNvPr>
          <p:cNvSpPr txBox="1"/>
          <p:nvPr/>
        </p:nvSpPr>
        <p:spPr>
          <a:xfrm>
            <a:off x="8944100" y="6332517"/>
            <a:ext cx="30707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cs typeface="Calibri"/>
              </a:rPr>
              <a:t>WSIZ </a:t>
            </a:r>
            <a:r>
              <a:rPr lang="pl-PL"/>
              <a:t>Copernicus</a:t>
            </a:r>
            <a:r>
              <a:rPr lang="pl-PL">
                <a:cs typeface="Calibri"/>
              </a:rPr>
              <a:t>, 13.04.2019 r.</a:t>
            </a:r>
          </a:p>
        </p:txBody>
      </p:sp>
      <p:sp>
        <p:nvSpPr>
          <p:cNvPr id="6" name="Podtytuł 5">
            <a:extLst>
              <a:ext uri="{FF2B5EF4-FFF2-40B4-BE49-F238E27FC236}">
                <a16:creationId xmlns:a16="http://schemas.microsoft.com/office/drawing/2014/main" id="{AEDAF8BC-A9FA-4EB9-A92D-BE4A90BCE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771" y="4777695"/>
            <a:ext cx="9144000" cy="4909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cs typeface="Calibri"/>
              </a:rPr>
              <a:t>Marek Michalski</a:t>
            </a:r>
            <a:endParaRPr lang="pl-PL"/>
          </a:p>
        </p:txBody>
      </p:sp>
      <p:pic>
        <p:nvPicPr>
          <p:cNvPr id="7" name="Obraz 7">
            <a:extLst>
              <a:ext uri="{FF2B5EF4-FFF2-40B4-BE49-F238E27FC236}">
                <a16:creationId xmlns:a16="http://schemas.microsoft.com/office/drawing/2014/main" id="{06A186EB-85F0-4985-A8AA-08BAF377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496" y="3225548"/>
            <a:ext cx="3740141" cy="7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40FBF1E7-E3DB-4C41-B551-5BC64E329F1B}"/>
              </a:ext>
            </a:extLst>
          </p:cNvPr>
          <p:cNvSpPr txBox="1"/>
          <p:nvPr/>
        </p:nvSpPr>
        <p:spPr>
          <a:xfrm>
            <a:off x="163286" y="185058"/>
            <a:ext cx="116912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b="1" dirty="0">
                <a:latin typeface="Calibri Light"/>
                <a:cs typeface="Calibri Light"/>
              </a:rPr>
              <a:t>Funkcja 5: Wydzielenie bloku kodu.</a:t>
            </a: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B08FA3C7-C02E-4C3D-BCF0-E8BC1B00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29" y="4422859"/>
            <a:ext cx="3461657" cy="8425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Obraz 10">
            <a:extLst>
              <a:ext uri="{FF2B5EF4-FFF2-40B4-BE49-F238E27FC236}">
                <a16:creationId xmlns:a16="http://schemas.microsoft.com/office/drawing/2014/main" id="{541B8A45-1930-4CF9-8274-110BBE53F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78" y="4541926"/>
            <a:ext cx="2743200" cy="6044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04C402F-CB87-404F-A9FB-B0CB3D218FCC}"/>
              </a:ext>
            </a:extLst>
          </p:cNvPr>
          <p:cNvSpPr txBox="1"/>
          <p:nvPr/>
        </p:nvSpPr>
        <p:spPr>
          <a:xfrm>
            <a:off x="744188" y="3556660"/>
            <a:ext cx="90460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b="1" dirty="0">
                <a:latin typeface="Calibri Light"/>
                <a:cs typeface="Calibri Light"/>
              </a:rPr>
              <a:t>Visual Studio oferuje możliwość definiowania regionów.</a:t>
            </a:r>
            <a:endParaRPr lang="pl-PL" sz="2800" dirty="0"/>
          </a:p>
        </p:txBody>
      </p:sp>
      <p:sp>
        <p:nvSpPr>
          <p:cNvPr id="2" name="Strzałka: w lewo i w prawo 1">
            <a:extLst>
              <a:ext uri="{FF2B5EF4-FFF2-40B4-BE49-F238E27FC236}">
                <a16:creationId xmlns:a16="http://schemas.microsoft.com/office/drawing/2014/main" id="{DC5B814E-CBC8-4D7A-9BCC-AF7605C7F3B1}"/>
              </a:ext>
            </a:extLst>
          </p:cNvPr>
          <p:cNvSpPr/>
          <p:nvPr/>
        </p:nvSpPr>
        <p:spPr>
          <a:xfrm>
            <a:off x="5586885" y="4601826"/>
            <a:ext cx="1217220" cy="4849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3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35558E84-846D-4414-AB33-05DEFF1AB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341" y="1222104"/>
            <a:ext cx="6205817" cy="178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5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A05F62C8-8B63-4FAA-8570-8A0FE773CF12}"/>
              </a:ext>
            </a:extLst>
          </p:cNvPr>
          <p:cNvSpPr txBox="1"/>
          <p:nvPr/>
        </p:nvSpPr>
        <p:spPr>
          <a:xfrm>
            <a:off x="163286" y="185058"/>
            <a:ext cx="116912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b="1" dirty="0">
                <a:latin typeface="Calibri Light"/>
                <a:cs typeface="Calibri Light"/>
              </a:rPr>
              <a:t>Funkcja 6: Umieszczanie informacji prawnych.</a:t>
            </a:r>
          </a:p>
        </p:txBody>
      </p:sp>
      <p:pic>
        <p:nvPicPr>
          <p:cNvPr id="6" name="Obraz 6" descr="Obraz zawierający osoba, wewnątrz, niebo&#10;&#10;Opis wygenerowany przy bardzo wysokim poziomie pewności">
            <a:extLst>
              <a:ext uri="{FF2B5EF4-FFF2-40B4-BE49-F238E27FC236}">
                <a16:creationId xmlns:a16="http://schemas.microsoft.com/office/drawing/2014/main" id="{B5FD7041-BB70-4648-AADF-BF9C938CA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57" y="778085"/>
            <a:ext cx="9601200" cy="751602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58150DE7-4D5C-4B25-A5E7-A8C616F70154}"/>
              </a:ext>
            </a:extLst>
          </p:cNvPr>
          <p:cNvSpPr txBox="1"/>
          <p:nvPr/>
        </p:nvSpPr>
        <p:spPr>
          <a:xfrm>
            <a:off x="6792686" y="1491343"/>
            <a:ext cx="4746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b="1">
                <a:latin typeface="Calibri Light"/>
                <a:cs typeface="Calibri Light"/>
              </a:rPr>
              <a:t>Jest ok o ile informacja nie jest za długa.</a:t>
            </a:r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430CEEF1-137B-4B4B-8E2F-35F26CF42007}"/>
              </a:ext>
            </a:extLst>
          </p:cNvPr>
          <p:cNvSpPr txBox="1"/>
          <p:nvPr/>
        </p:nvSpPr>
        <p:spPr>
          <a:xfrm>
            <a:off x="163286" y="1861459"/>
            <a:ext cx="11691256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b="1" dirty="0">
                <a:latin typeface="Calibri Light"/>
                <a:cs typeface="Calibri Light"/>
              </a:rPr>
              <a:t>Funkcja 7: Historia zmian.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B2EF4AD1-8F4B-4CF5-BF7C-188896CA6C9D}"/>
              </a:ext>
            </a:extLst>
          </p:cNvPr>
          <p:cNvSpPr txBox="1"/>
          <p:nvPr/>
        </p:nvSpPr>
        <p:spPr>
          <a:xfrm>
            <a:off x="6879772" y="3831772"/>
            <a:ext cx="49965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b="1" dirty="0">
                <a:latin typeface="Calibri Light"/>
                <a:cs typeface="Calibri Light"/>
              </a:rPr>
              <a:t>Można spotkać w starszych projektach </a:t>
            </a:r>
            <a:endParaRPr lang="pl-PL">
              <a:latin typeface="Calibri" panose="020F0502020204030204"/>
              <a:cs typeface="Calibri" panose="020F0502020204030204"/>
            </a:endParaRPr>
          </a:p>
          <a:p>
            <a:r>
              <a:rPr lang="pl-PL" b="1" dirty="0">
                <a:latin typeface="Calibri Light"/>
                <a:cs typeface="Calibri Light"/>
              </a:rPr>
              <a:t>(brak systemów kontroli wersji).</a:t>
            </a:r>
            <a:endParaRPr lang="pl-PL" dirty="0">
              <a:cs typeface="Calibri"/>
            </a:endParaRP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9B48C295-EF89-4DBB-B3A7-D7D3A395BCB6}"/>
              </a:ext>
            </a:extLst>
          </p:cNvPr>
          <p:cNvSpPr txBox="1"/>
          <p:nvPr/>
        </p:nvSpPr>
        <p:spPr>
          <a:xfrm>
            <a:off x="174172" y="4484915"/>
            <a:ext cx="116912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b="1" dirty="0">
                <a:latin typeface="Calibri Light"/>
                <a:cs typeface="Calibri Light"/>
              </a:rPr>
              <a:t>Funkcja 8: Oznaczanie końców bloków kodu.</a:t>
            </a:r>
          </a:p>
        </p:txBody>
      </p:sp>
      <p:pic>
        <p:nvPicPr>
          <p:cNvPr id="27" name="Obraz 13">
            <a:extLst>
              <a:ext uri="{FF2B5EF4-FFF2-40B4-BE49-F238E27FC236}">
                <a16:creationId xmlns:a16="http://schemas.microsoft.com/office/drawing/2014/main" id="{6A672AD4-ABCE-438E-9EE5-13519D26E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914" y="5076496"/>
            <a:ext cx="3472542" cy="1614464"/>
          </a:xfrm>
          <a:prstGeom prst="rect">
            <a:avLst/>
          </a:prstGeom>
        </p:spPr>
      </p:pic>
      <p:sp>
        <p:nvSpPr>
          <p:cNvPr id="28" name="pole tekstowe 27">
            <a:extLst>
              <a:ext uri="{FF2B5EF4-FFF2-40B4-BE49-F238E27FC236}">
                <a16:creationId xmlns:a16="http://schemas.microsoft.com/office/drawing/2014/main" id="{960A3AC9-133C-49E3-9E11-C2EAFC348001}"/>
              </a:ext>
            </a:extLst>
          </p:cNvPr>
          <p:cNvSpPr txBox="1"/>
          <p:nvPr/>
        </p:nvSpPr>
        <p:spPr>
          <a:xfrm>
            <a:off x="7663543" y="5475515"/>
            <a:ext cx="33636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b="1">
                <a:latin typeface="Calibri Light"/>
                <a:cs typeface="Calibri Light"/>
              </a:rPr>
              <a:t>Jeżeli blok jest za długi należy go skrócić.</a:t>
            </a:r>
            <a:endParaRPr lang="pl-PL"/>
          </a:p>
        </p:txBody>
      </p:sp>
      <p:pic>
        <p:nvPicPr>
          <p:cNvPr id="29" name="Obraz 29" descr="Obraz zawierający ściana, wewnątrz, stół&#10;&#10;Opis wygenerowany przy wysokim poziomie pewności">
            <a:extLst>
              <a:ext uri="{FF2B5EF4-FFF2-40B4-BE49-F238E27FC236}">
                <a16:creationId xmlns:a16="http://schemas.microsoft.com/office/drawing/2014/main" id="{3BE9F427-670C-4692-AEDF-283602DD3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653004"/>
            <a:ext cx="4920342" cy="118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1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2F3BB184-3340-4260-88FF-D5DA642DC562}"/>
              </a:ext>
            </a:extLst>
          </p:cNvPr>
          <p:cNvSpPr txBox="1"/>
          <p:nvPr/>
        </p:nvSpPr>
        <p:spPr>
          <a:xfrm>
            <a:off x="163286" y="195944"/>
            <a:ext cx="116912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b="1" dirty="0">
                <a:latin typeface="Calibri Light"/>
                <a:cs typeface="Calibri Light"/>
              </a:rPr>
              <a:t>Funkcja 9: </a:t>
            </a:r>
            <a:r>
              <a:rPr lang="pl-PL" sz="3200" b="1" dirty="0" err="1">
                <a:latin typeface="Calibri Light"/>
                <a:cs typeface="Calibri Light"/>
              </a:rPr>
              <a:t>Tokeny</a:t>
            </a:r>
            <a:r>
              <a:rPr lang="pl-PL" sz="3200" b="1" dirty="0">
                <a:latin typeface="Calibri Light"/>
                <a:cs typeface="Calibri Light"/>
              </a:rPr>
              <a:t> listy zadań w Visual Studio.</a:t>
            </a:r>
          </a:p>
        </p:txBody>
      </p:sp>
      <p:pic>
        <p:nvPicPr>
          <p:cNvPr id="22" name="Obraz 22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73DB8E3C-99C7-489F-BD3C-E63A575AE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2096370"/>
            <a:ext cx="4800599" cy="3851801"/>
          </a:xfrm>
          <a:prstGeom prst="rect">
            <a:avLst/>
          </a:prstGeom>
        </p:spPr>
      </p:pic>
      <p:sp>
        <p:nvSpPr>
          <p:cNvPr id="24" name="pole tekstowe 23">
            <a:extLst>
              <a:ext uri="{FF2B5EF4-FFF2-40B4-BE49-F238E27FC236}">
                <a16:creationId xmlns:a16="http://schemas.microsoft.com/office/drawing/2014/main" id="{6C474CA8-CC86-4198-BF7E-54BFE028E64C}"/>
              </a:ext>
            </a:extLst>
          </p:cNvPr>
          <p:cNvSpPr txBox="1"/>
          <p:nvPr/>
        </p:nvSpPr>
        <p:spPr>
          <a:xfrm>
            <a:off x="435429" y="12518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b="1">
                <a:latin typeface="Calibri Light"/>
                <a:cs typeface="Calibri Light"/>
              </a:rPr>
              <a:t>Tools             Options</a:t>
            </a:r>
            <a:endParaRPr lang="pl-PL"/>
          </a:p>
        </p:txBody>
      </p:sp>
      <p:sp>
        <p:nvSpPr>
          <p:cNvPr id="25" name="Strzałka: w prawo 24">
            <a:extLst>
              <a:ext uri="{FF2B5EF4-FFF2-40B4-BE49-F238E27FC236}">
                <a16:creationId xmlns:a16="http://schemas.microsoft.com/office/drawing/2014/main" id="{2EF04F23-DDD9-4401-A6BB-9E50747A09B5}"/>
              </a:ext>
            </a:extLst>
          </p:cNvPr>
          <p:cNvSpPr/>
          <p:nvPr/>
        </p:nvSpPr>
        <p:spPr>
          <a:xfrm>
            <a:off x="1143654" y="1314342"/>
            <a:ext cx="445008" cy="2451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369ECEA4-3EB7-480A-A556-3820AFECA06B}"/>
              </a:ext>
            </a:extLst>
          </p:cNvPr>
          <p:cNvCxnSpPr/>
          <p:nvPr/>
        </p:nvCxnSpPr>
        <p:spPr>
          <a:xfrm>
            <a:off x="6010275" y="926647"/>
            <a:ext cx="87086" cy="555171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Obraz 27">
            <a:extLst>
              <a:ext uri="{FF2B5EF4-FFF2-40B4-BE49-F238E27FC236}">
                <a16:creationId xmlns:a16="http://schemas.microsoft.com/office/drawing/2014/main" id="{E2F328F9-51A4-405A-A0ED-1B9F2F6AC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229" y="1318069"/>
            <a:ext cx="4082142" cy="13262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Obraz 29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923F5C62-136C-43F7-9BAE-075C7EAEE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743" y="3887226"/>
            <a:ext cx="4147457" cy="1609031"/>
          </a:xfrm>
          <a:prstGeom prst="rect">
            <a:avLst/>
          </a:prstGeom>
        </p:spPr>
      </p:pic>
      <p:sp>
        <p:nvSpPr>
          <p:cNvPr id="31" name="pole tekstowe 30">
            <a:extLst>
              <a:ext uri="{FF2B5EF4-FFF2-40B4-BE49-F238E27FC236}">
                <a16:creationId xmlns:a16="http://schemas.microsoft.com/office/drawing/2014/main" id="{4B722B80-B2E2-44F2-ABC2-E21943C8657D}"/>
              </a:ext>
            </a:extLst>
          </p:cNvPr>
          <p:cNvSpPr txBox="1"/>
          <p:nvPr/>
        </p:nvSpPr>
        <p:spPr>
          <a:xfrm>
            <a:off x="6890658" y="32548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b="1">
                <a:latin typeface="Calibri Light"/>
                <a:cs typeface="Calibri Light"/>
              </a:rPr>
              <a:t>View            Task list</a:t>
            </a:r>
            <a:endParaRPr lang="pl-PL"/>
          </a:p>
        </p:txBody>
      </p:sp>
      <p:sp>
        <p:nvSpPr>
          <p:cNvPr id="33" name="Strzałka: w prawo 32">
            <a:extLst>
              <a:ext uri="{FF2B5EF4-FFF2-40B4-BE49-F238E27FC236}">
                <a16:creationId xmlns:a16="http://schemas.microsoft.com/office/drawing/2014/main" id="{1E8DD19B-5CA6-4130-A40A-38DAC09B8AFF}"/>
              </a:ext>
            </a:extLst>
          </p:cNvPr>
          <p:cNvSpPr/>
          <p:nvPr/>
        </p:nvSpPr>
        <p:spPr>
          <a:xfrm>
            <a:off x="7555340" y="3317313"/>
            <a:ext cx="445008" cy="2451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938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A8261B1D-3851-4F84-9D88-9DD445C1FEAA}"/>
              </a:ext>
            </a:extLst>
          </p:cNvPr>
          <p:cNvSpPr txBox="1"/>
          <p:nvPr/>
        </p:nvSpPr>
        <p:spPr>
          <a:xfrm>
            <a:off x="163286" y="185058"/>
            <a:ext cx="116912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b="1" dirty="0">
                <a:latin typeface="Calibri Light"/>
                <a:cs typeface="Calibri Light"/>
              </a:rPr>
              <a:t>Funkcja 10: Komentarze dokumentujące.</a:t>
            </a:r>
          </a:p>
        </p:txBody>
      </p:sp>
      <p:pic>
        <p:nvPicPr>
          <p:cNvPr id="6" name="Obraz 6" descr="Obraz zawierający wewnątrz&#10;&#10;Opis wygenerowany przy bardzo wysokim poziomie pewności">
            <a:extLst>
              <a:ext uri="{FF2B5EF4-FFF2-40B4-BE49-F238E27FC236}">
                <a16:creationId xmlns:a16="http://schemas.microsoft.com/office/drawing/2014/main" id="{878AEED0-EF3D-4715-9397-28A8993AA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3" y="1372315"/>
            <a:ext cx="7576457" cy="2349882"/>
          </a:xfrm>
          <a:prstGeom prst="rect">
            <a:avLst/>
          </a:prstGeom>
        </p:spPr>
      </p:pic>
      <p:pic>
        <p:nvPicPr>
          <p:cNvPr id="8" name="Obraz 8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BBD1F807-0B22-42D1-A080-D729DAA50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905916"/>
            <a:ext cx="5333999" cy="2034791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3100C8C5-8054-435D-BD56-590B8510AB9D}"/>
              </a:ext>
            </a:extLst>
          </p:cNvPr>
          <p:cNvSpPr txBox="1"/>
          <p:nvPr/>
        </p:nvSpPr>
        <p:spPr>
          <a:xfrm>
            <a:off x="381000" y="925285"/>
            <a:ext cx="4876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b="1" u="sng" dirty="0">
                <a:latin typeface="Calibri Light"/>
                <a:cs typeface="Calibri Light"/>
              </a:rPr>
              <a:t>Przykład udokumentowania funkcji.</a:t>
            </a:r>
            <a:endParaRPr lang="pl-PL" u="sng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09176FA-6114-486E-ABC5-692CBA6B7CDE}"/>
              </a:ext>
            </a:extLst>
          </p:cNvPr>
          <p:cNvSpPr txBox="1"/>
          <p:nvPr/>
        </p:nvSpPr>
        <p:spPr>
          <a:xfrm>
            <a:off x="5595257" y="37159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b="1" u="sng">
                <a:latin typeface="Calibri Light"/>
                <a:cs typeface="Calibri Light"/>
              </a:rPr>
              <a:t>Integracja z IntelliSense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5F79784-3D40-4402-82D7-7250B015EFC0}"/>
              </a:ext>
            </a:extLst>
          </p:cNvPr>
          <p:cNvSpPr txBox="1"/>
          <p:nvPr/>
        </p:nvSpPr>
        <p:spPr>
          <a:xfrm>
            <a:off x="293914" y="6052457"/>
            <a:ext cx="78486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hlinkClick r:id="rId4"/>
              </a:rPr>
              <a:t>Lista wspieranych tagów.</a:t>
            </a:r>
            <a:endParaRPr lang="en-US" sz="4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696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25C5B729-E9F2-4B28-88F2-D7E680D75A3B}"/>
              </a:ext>
            </a:extLst>
          </p:cNvPr>
          <p:cNvSpPr txBox="1"/>
          <p:nvPr/>
        </p:nvSpPr>
        <p:spPr>
          <a:xfrm>
            <a:off x="163286" y="141514"/>
            <a:ext cx="52577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600" b="1" dirty="0">
                <a:latin typeface="Calibri Light"/>
                <a:cs typeface="Calibri Light"/>
              </a:rPr>
              <a:t>CO BĘDZIE POTRZEBNE? </a:t>
            </a:r>
            <a:endParaRPr lang="pl-PL" sz="3600" dirty="0">
              <a:cs typeface="Calibri"/>
            </a:endParaRPr>
          </a:p>
        </p:txBody>
      </p:sp>
      <p:pic>
        <p:nvPicPr>
          <p:cNvPr id="6" name="Obraz 7" descr="Obraz zawierający clipart&#10;&#10;Opis wygenerowany przy wysokim poziomie pewności">
            <a:extLst>
              <a:ext uri="{FF2B5EF4-FFF2-40B4-BE49-F238E27FC236}">
                <a16:creationId xmlns:a16="http://schemas.microsoft.com/office/drawing/2014/main" id="{D4DA8D05-ED12-436B-AD31-65666CA96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0" y="902934"/>
            <a:ext cx="3740141" cy="734502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7C98F79B-0F6F-4B59-A237-1361D3C6D1EE}"/>
              </a:ext>
            </a:extLst>
          </p:cNvPr>
          <p:cNvSpPr txBox="1"/>
          <p:nvPr/>
        </p:nvSpPr>
        <p:spPr>
          <a:xfrm>
            <a:off x="4504706" y="1041070"/>
            <a:ext cx="44740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hlinkClick r:id="rId3"/>
              </a:rPr>
              <a:t>http://www.doxygen.nl/</a:t>
            </a:r>
            <a:endParaRPr lang="en-US" sz="2400" dirty="0">
              <a:cs typeface="Calibri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55450D0-E3AA-49AD-9FE9-C359940F9EFE}"/>
              </a:ext>
            </a:extLst>
          </p:cNvPr>
          <p:cNvSpPr txBox="1"/>
          <p:nvPr/>
        </p:nvSpPr>
        <p:spPr>
          <a:xfrm>
            <a:off x="478970" y="1839686"/>
            <a:ext cx="11059885" cy="46942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3200" b="1" dirty="0">
                <a:latin typeface="Calibri Light"/>
                <a:cs typeface="Calibri Light"/>
              </a:rPr>
              <a:t>Automatycznie tworzy dokumentację kodu na podstawie analizy plików źródłowych projektu.</a:t>
            </a:r>
            <a:endParaRPr lang="pl-PL" dirty="0"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l-PL" sz="3200" b="1" dirty="0">
                <a:latin typeface="Calibri Light"/>
                <a:cs typeface="Calibri Light"/>
              </a:rPr>
              <a:t>Jest darmowy.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l-PL" sz="3200" b="1" dirty="0">
                <a:latin typeface="Calibri Light"/>
                <a:cs typeface="Calibri Light"/>
              </a:rPr>
              <a:t>Dostępny na wiele OS (m.in. Windows, Linux).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l-PL" sz="3200" b="1" dirty="0">
                <a:latin typeface="Calibri Light"/>
                <a:cs typeface="Calibri Light"/>
              </a:rPr>
              <a:t>Wspiera wiele języków (m.in. C#, Java, C++, VHDL).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l-PL" sz="3200" b="1" dirty="0">
                <a:latin typeface="Calibri Light"/>
                <a:cs typeface="Calibri Light"/>
              </a:rPr>
              <a:t>Kilka formatów wyjściowych (m.in. HTML, LATEX).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l-PL" sz="3200" b="1" dirty="0">
                <a:latin typeface="Calibri Light"/>
                <a:cs typeface="Calibri Light"/>
              </a:rPr>
              <a:t>Działa autonomicznie (nie potrzeba kompilatora).</a:t>
            </a:r>
          </a:p>
        </p:txBody>
      </p:sp>
    </p:spTree>
    <p:extLst>
      <p:ext uri="{BB962C8B-B14F-4D97-AF65-F5344CB8AC3E}">
        <p14:creationId xmlns:p14="http://schemas.microsoft.com/office/powerpoint/2010/main" val="211596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7">
            <a:extLst>
              <a:ext uri="{FF2B5EF4-FFF2-40B4-BE49-F238E27FC236}">
                <a16:creationId xmlns:a16="http://schemas.microsoft.com/office/drawing/2014/main" id="{CE8D3E35-59CE-40DA-A810-FD70D891A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06" y="871619"/>
            <a:ext cx="1625397" cy="1625397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7FE5B31-53FC-4F61-8273-C69C8745FD23}"/>
              </a:ext>
            </a:extLst>
          </p:cNvPr>
          <p:cNvSpPr txBox="1"/>
          <p:nvPr/>
        </p:nvSpPr>
        <p:spPr>
          <a:xfrm>
            <a:off x="2526475" y="1225138"/>
            <a:ext cx="38317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hlinkClick r:id="rId3"/>
              </a:rPr>
              <a:t>https://www.graphviz.org/</a:t>
            </a:r>
            <a:endParaRPr lang="en-US" sz="2400" dirty="0">
              <a:cs typeface="Calibri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908D0DE-158B-4892-B889-B5F115ADE055}"/>
              </a:ext>
            </a:extLst>
          </p:cNvPr>
          <p:cNvSpPr txBox="1"/>
          <p:nvPr/>
        </p:nvSpPr>
        <p:spPr>
          <a:xfrm>
            <a:off x="163286" y="141514"/>
            <a:ext cx="52577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600" b="1" dirty="0">
                <a:latin typeface="Calibri Light"/>
                <a:cs typeface="Calibri Light"/>
              </a:rPr>
              <a:t>CO BĘDZIE POTRZEBNE? </a:t>
            </a:r>
            <a:endParaRPr lang="pl-PL" sz="3600" dirty="0">
              <a:cs typeface="Calibri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872AD15-9CC7-4C73-AD8E-ACB0D753118E}"/>
              </a:ext>
            </a:extLst>
          </p:cNvPr>
          <p:cNvSpPr txBox="1"/>
          <p:nvPr/>
        </p:nvSpPr>
        <p:spPr>
          <a:xfrm>
            <a:off x="2383972" y="1970315"/>
            <a:ext cx="954677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b="1" dirty="0">
                <a:latin typeface="Calibri Light"/>
                <a:cs typeface="Calibri Light"/>
              </a:rPr>
              <a:t>Generuje grafy i diagramy (pliki graficzne) na podstawie opisu za pomocą skryptu.</a:t>
            </a:r>
            <a:endParaRPr lang="pl-PL" dirty="0"/>
          </a:p>
        </p:txBody>
      </p:sp>
      <p:pic>
        <p:nvPicPr>
          <p:cNvPr id="3" name="Obraz 3">
            <a:extLst>
              <a:ext uri="{FF2B5EF4-FFF2-40B4-BE49-F238E27FC236}">
                <a16:creationId xmlns:a16="http://schemas.microsoft.com/office/drawing/2014/main" id="{80A340BD-F51A-4974-96AD-14B755BC8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34" y="3107191"/>
            <a:ext cx="3147331" cy="3441246"/>
          </a:xfrm>
          <a:prstGeom prst="rect">
            <a:avLst/>
          </a:prstGeom>
        </p:spPr>
      </p:pic>
      <p:pic>
        <p:nvPicPr>
          <p:cNvPr id="6" name="Obraz 7" descr="Obraz zawierający tekst&#10;&#10;Opis wygenerowany przy bardzo wysokim poziomie pewności">
            <a:extLst>
              <a:ext uri="{FF2B5EF4-FFF2-40B4-BE49-F238E27FC236}">
                <a16:creationId xmlns:a16="http://schemas.microsoft.com/office/drawing/2014/main" id="{E6DFC43A-52AD-443D-8E0D-6D0087A31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257" y="3109452"/>
            <a:ext cx="4822370" cy="3262553"/>
          </a:xfrm>
          <a:prstGeom prst="rect">
            <a:avLst/>
          </a:prstGeom>
        </p:spPr>
      </p:pic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9962CD86-74A0-41F6-8B61-E953E8CB1E6D}"/>
              </a:ext>
            </a:extLst>
          </p:cNvPr>
          <p:cNvSpPr/>
          <p:nvPr/>
        </p:nvSpPr>
        <p:spPr>
          <a:xfrm>
            <a:off x="4180767" y="42534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2883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590E8F65-0FFF-48A4-BFAB-196106B463E4}"/>
              </a:ext>
            </a:extLst>
          </p:cNvPr>
          <p:cNvSpPr txBox="1"/>
          <p:nvPr/>
        </p:nvSpPr>
        <p:spPr>
          <a:xfrm>
            <a:off x="152400" y="76200"/>
            <a:ext cx="47897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600" b="1" dirty="0">
                <a:latin typeface="Calibri Light"/>
                <a:cs typeface="Calibri Light"/>
              </a:rPr>
              <a:t>OPCJONALNIE</a:t>
            </a:r>
            <a:endParaRPr lang="pl-PL" sz="36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D467F4E-C1FA-41EC-85A5-C32577391923}"/>
              </a:ext>
            </a:extLst>
          </p:cNvPr>
          <p:cNvSpPr txBox="1"/>
          <p:nvPr/>
        </p:nvSpPr>
        <p:spPr>
          <a:xfrm>
            <a:off x="783771" y="1001486"/>
            <a:ext cx="46264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b="1" dirty="0">
                <a:latin typeface="Calibri Light"/>
                <a:cs typeface="Calibri Light"/>
              </a:rPr>
              <a:t>Kompilator</a:t>
            </a:r>
            <a:r>
              <a:rPr lang="pl-PL" sz="3600" b="1" dirty="0">
                <a:latin typeface="Calibri Light"/>
                <a:cs typeface="Calibri Light"/>
              </a:rPr>
              <a:t> LATEX-a</a:t>
            </a:r>
            <a:endParaRPr lang="pl-PL" sz="3600" dirty="0"/>
          </a:p>
        </p:txBody>
      </p:sp>
      <p:pic>
        <p:nvPicPr>
          <p:cNvPr id="6" name="Obraz 6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82A76C04-2EF4-4B5F-B5A6-1F300AC8F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171" y="1853295"/>
            <a:ext cx="8153398" cy="479515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28EB7D0B-B2F7-4EE1-9BB4-79E6D2DBEF3C}"/>
              </a:ext>
            </a:extLst>
          </p:cNvPr>
          <p:cNvSpPr txBox="1"/>
          <p:nvPr/>
        </p:nvSpPr>
        <p:spPr>
          <a:xfrm>
            <a:off x="8806543" y="87085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hlinkClick r:id="rId3"/>
              </a:rPr>
              <a:t>https://miktex.org/</a:t>
            </a:r>
            <a:endParaRPr lang="en-US" sz="2400" dirty="0">
              <a:cs typeface="Calibri"/>
            </a:endParaRPr>
          </a:p>
        </p:txBody>
      </p:sp>
      <p:pic>
        <p:nvPicPr>
          <p:cNvPr id="9" name="Obraz 9">
            <a:extLst>
              <a:ext uri="{FF2B5EF4-FFF2-40B4-BE49-F238E27FC236}">
                <a16:creationId xmlns:a16="http://schemas.microsoft.com/office/drawing/2014/main" id="{EE6DDACC-CB7F-46D6-8738-00152745B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628" y="489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76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D8A58794-A727-41B9-A30E-BEEC683A9BA7}"/>
              </a:ext>
            </a:extLst>
          </p:cNvPr>
          <p:cNvSpPr txBox="1"/>
          <p:nvPr/>
        </p:nvSpPr>
        <p:spPr>
          <a:xfrm>
            <a:off x="4115392" y="3205348"/>
            <a:ext cx="361197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6000" b="1" dirty="0">
                <a:latin typeface="Calibri Light"/>
                <a:cs typeface="Calibri Light"/>
              </a:rPr>
              <a:t>PRZYKŁAD</a:t>
            </a:r>
            <a:endParaRPr lang="pl-PL"/>
          </a:p>
        </p:txBody>
      </p:sp>
      <p:pic>
        <p:nvPicPr>
          <p:cNvPr id="7" name="Obraz 7" descr="Obraz zawierający clipart&#10;&#10;Opis wygenerowany przy wysokim poziomie pewności">
            <a:extLst>
              <a:ext uri="{FF2B5EF4-FFF2-40B4-BE49-F238E27FC236}">
                <a16:creationId xmlns:a16="http://schemas.microsoft.com/office/drawing/2014/main" id="{25B79370-797D-4516-8588-F87607678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335" y="2387870"/>
            <a:ext cx="3740141" cy="7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94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757C1149-903B-41D6-8946-C6810C468A28}"/>
              </a:ext>
            </a:extLst>
          </p:cNvPr>
          <p:cNvSpPr txBox="1"/>
          <p:nvPr/>
        </p:nvSpPr>
        <p:spPr>
          <a:xfrm>
            <a:off x="1676400" y="5627914"/>
            <a:ext cx="86759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2"/>
              </a:rPr>
              <a:t>https://www.programcreek.com/java-api-examples/index.php?source_dir=eclox-master/eclox.core/src/eclox/core/doxygen/Doxygen.java</a:t>
            </a:r>
            <a:endParaRPr lang="en-US"/>
          </a:p>
        </p:txBody>
      </p:sp>
      <p:pic>
        <p:nvPicPr>
          <p:cNvPr id="5" name="Obraz 5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F78CE7BA-EDAD-4D32-B418-13FB9F66E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289240"/>
            <a:ext cx="7304314" cy="3985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2B6FBBF-9654-441D-945B-748C53640750}"/>
              </a:ext>
            </a:extLst>
          </p:cNvPr>
          <p:cNvSpPr txBox="1"/>
          <p:nvPr/>
        </p:nvSpPr>
        <p:spPr>
          <a:xfrm>
            <a:off x="478971" y="402771"/>
            <a:ext cx="107006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600" b="1" dirty="0">
                <a:latin typeface="Calibri Light"/>
                <a:cs typeface="Calibri Light"/>
              </a:rPr>
              <a:t>Dokumentowanie kodu Java (</a:t>
            </a:r>
            <a:r>
              <a:rPr lang="pl-PL" sz="3600" b="1" dirty="0" err="1">
                <a:latin typeface="Calibri Light"/>
                <a:cs typeface="Calibri Light"/>
              </a:rPr>
              <a:t>tagi</a:t>
            </a:r>
            <a:r>
              <a:rPr lang="pl-PL" sz="3600" b="1" dirty="0">
                <a:latin typeface="Calibri Light"/>
                <a:cs typeface="Calibri Light"/>
              </a:rPr>
              <a:t> komentujące).</a:t>
            </a:r>
            <a:endParaRPr lang="pl-PL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7500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D266E71-B939-4A09-B589-78CB6E19A207}"/>
              </a:ext>
            </a:extLst>
          </p:cNvPr>
          <p:cNvSpPr txBox="1"/>
          <p:nvPr/>
        </p:nvSpPr>
        <p:spPr>
          <a:xfrm>
            <a:off x="304800" y="206829"/>
            <a:ext cx="1052648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600" b="1">
                <a:latin typeface="Calibri Light"/>
                <a:cs typeface="Calibri Light"/>
              </a:rPr>
              <a:t>KOMENTOWANIE KODU </a:t>
            </a:r>
          </a:p>
          <a:p>
            <a:r>
              <a:rPr lang="pl-PL" sz="3600" b="1">
                <a:latin typeface="Calibri Light"/>
                <a:cs typeface="Calibri Light"/>
              </a:rPr>
              <a:t>PODSUMOWANIE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DB2A89E-3CAC-440A-9908-CFC9E4D7DA89}"/>
              </a:ext>
            </a:extLst>
          </p:cNvPr>
          <p:cNvSpPr txBox="1"/>
          <p:nvPr/>
        </p:nvSpPr>
        <p:spPr>
          <a:xfrm>
            <a:off x="631371" y="1719943"/>
            <a:ext cx="1105988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3200" b="1">
                <a:latin typeface="Calibri Light"/>
                <a:cs typeface="Calibri Light"/>
              </a:rPr>
              <a:t>  Stosujemy się do określonych w firmie standardów.</a:t>
            </a:r>
          </a:p>
          <a:p>
            <a:pPr marL="285750" indent="-285750">
              <a:buFont typeface="Arial"/>
              <a:buChar char="•"/>
            </a:pPr>
            <a:endParaRPr lang="pl-PL" sz="3200" b="1" dirty="0">
              <a:latin typeface="Calibri Light"/>
              <a:cs typeface="Calibri Light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728CE60-5E2A-4129-B4E0-78897BB15E69}"/>
              </a:ext>
            </a:extLst>
          </p:cNvPr>
          <p:cNvSpPr txBox="1"/>
          <p:nvPr/>
        </p:nvSpPr>
        <p:spPr>
          <a:xfrm>
            <a:off x="631371" y="2307772"/>
            <a:ext cx="110598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3200" b="1" dirty="0">
                <a:latin typeface="Calibri Light"/>
                <a:cs typeface="Calibri Light"/>
              </a:rPr>
              <a:t>  Komentarze piszemy wyłącznie po angielsku.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D3E22B3-CFCD-489E-9A87-B7106B2B1F21}"/>
              </a:ext>
            </a:extLst>
          </p:cNvPr>
          <p:cNvSpPr txBox="1"/>
          <p:nvPr/>
        </p:nvSpPr>
        <p:spPr>
          <a:xfrm>
            <a:off x="631371" y="2895601"/>
            <a:ext cx="110598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3200" b="1">
                <a:latin typeface="Calibri Light"/>
                <a:cs typeface="Calibri Light"/>
              </a:rPr>
              <a:t>  Zamiast komentowania złego kodu popraw go. </a:t>
            </a:r>
            <a:endParaRPr lang="pl-PL" sz="3200" b="1" dirty="0">
              <a:latin typeface="Calibri Light"/>
              <a:cs typeface="Calibri Light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D58D179-3943-405B-BF2C-AA51B2C2A125}"/>
              </a:ext>
            </a:extLst>
          </p:cNvPr>
          <p:cNvSpPr txBox="1"/>
          <p:nvPr/>
        </p:nvSpPr>
        <p:spPr>
          <a:xfrm>
            <a:off x="631371" y="3483430"/>
            <a:ext cx="110598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3200" b="1">
                <a:latin typeface="Calibri Light"/>
                <a:cs typeface="Calibri Light"/>
              </a:rPr>
              <a:t>  Komentarze powinny być zwięzłe i rzetelne.</a:t>
            </a:r>
            <a:endParaRPr lang="pl-PL" sz="3200" b="1" dirty="0">
              <a:latin typeface="Calibri Light"/>
              <a:cs typeface="Calibri Light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6583930-30E7-4815-92C8-79E214493C62}"/>
              </a:ext>
            </a:extLst>
          </p:cNvPr>
          <p:cNvSpPr txBox="1"/>
          <p:nvPr/>
        </p:nvSpPr>
        <p:spPr>
          <a:xfrm>
            <a:off x="620485" y="4071259"/>
            <a:ext cx="110598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3200" b="1">
                <a:latin typeface="Calibri Light"/>
                <a:cs typeface="Calibri Light"/>
              </a:rPr>
              <a:t>  Komentarze piszemy łącznie z kodem.</a:t>
            </a:r>
            <a:endParaRPr lang="pl-PL" sz="3200" b="1" dirty="0">
              <a:latin typeface="Calibri Light"/>
              <a:cs typeface="Calibri Light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62E9792-119E-44BB-BB11-5BF0B6AD47FF}"/>
              </a:ext>
            </a:extLst>
          </p:cNvPr>
          <p:cNvSpPr txBox="1"/>
          <p:nvPr/>
        </p:nvSpPr>
        <p:spPr>
          <a:xfrm>
            <a:off x="609599" y="4659088"/>
            <a:ext cx="110598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3200" b="1">
                <a:latin typeface="Calibri Light"/>
                <a:cs typeface="Calibri Light"/>
              </a:rPr>
              <a:t>  Komentarze należy aktualizować.</a:t>
            </a:r>
            <a:endParaRPr lang="pl-PL" sz="3200" b="1" dirty="0">
              <a:latin typeface="Calibri Light"/>
              <a:cs typeface="Calibri Light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EC0F09BE-5AB5-45B0-B01C-C6789773B8EC}"/>
              </a:ext>
            </a:extLst>
          </p:cNvPr>
          <p:cNvSpPr txBox="1"/>
          <p:nvPr/>
        </p:nvSpPr>
        <p:spPr>
          <a:xfrm>
            <a:off x="631370" y="5203374"/>
            <a:ext cx="1105988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3200" b="1" dirty="0">
                <a:latin typeface="Calibri Light"/>
                <a:cs typeface="Calibri Light"/>
              </a:rPr>
              <a:t>  Nie wrzucamy do repozytorium programu z </a:t>
            </a:r>
            <a:r>
              <a:rPr lang="pl-PL" sz="3200" b="1" dirty="0" err="1">
                <a:latin typeface="Calibri Light"/>
                <a:cs typeface="Calibri Light"/>
              </a:rPr>
              <a:t>zakomentowanymi</a:t>
            </a:r>
            <a:r>
              <a:rPr lang="pl-PL" sz="3200" b="1" dirty="0">
                <a:latin typeface="Calibri Light"/>
                <a:cs typeface="Calibri Light"/>
              </a:rPr>
              <a:t> fragmentami kodu.</a:t>
            </a:r>
          </a:p>
        </p:txBody>
      </p:sp>
    </p:spTree>
    <p:extLst>
      <p:ext uri="{BB962C8B-B14F-4D97-AF65-F5344CB8AC3E}">
        <p14:creationId xmlns:p14="http://schemas.microsoft.com/office/powerpoint/2010/main" val="100698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 descr="Obraz zawierający osoba, mężczyzna, ściana, okulary&#10;&#10;Opis wygenerowany przy bardzo wysokim poziomie pewności">
            <a:extLst>
              <a:ext uri="{FF2B5EF4-FFF2-40B4-BE49-F238E27FC236}">
                <a16:creationId xmlns:a16="http://schemas.microsoft.com/office/drawing/2014/main" id="{D768E65C-BD68-4FED-8E6E-C6AAEA90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6" y="270444"/>
            <a:ext cx="2038493" cy="2745427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A72CE6D9-BA74-492C-82D7-C7ECB620311F}"/>
              </a:ext>
            </a:extLst>
          </p:cNvPr>
          <p:cNvSpPr txBox="1"/>
          <p:nvPr/>
        </p:nvSpPr>
        <p:spPr>
          <a:xfrm>
            <a:off x="2978728" y="271153"/>
            <a:ext cx="69896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4000" b="1">
                <a:solidFill>
                  <a:srgbClr val="0070C0"/>
                </a:solidFill>
                <a:latin typeface="Calibri Light"/>
                <a:cs typeface="Calibri Light"/>
              </a:rPr>
              <a:t>MAREK MICHALSKI</a:t>
            </a:r>
            <a:endParaRPr lang="pl-PL" sz="4000" b="1">
              <a:solidFill>
                <a:srgbClr val="0070C0"/>
              </a:solidFill>
              <a:cs typeface="Calibri"/>
            </a:endParaRPr>
          </a:p>
        </p:txBody>
      </p:sp>
      <p:pic>
        <p:nvPicPr>
          <p:cNvPr id="2" name="Obraz 2" descr="Obraz zawierający zwierzę&#10;&#10;Opis wygenerowany przy wysokim poziomie pewności">
            <a:extLst>
              <a:ext uri="{FF2B5EF4-FFF2-40B4-BE49-F238E27FC236}">
                <a16:creationId xmlns:a16="http://schemas.microsoft.com/office/drawing/2014/main" id="{E4750A14-A690-4CEF-9D6A-5490B1E4B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104" y="3506563"/>
            <a:ext cx="563335" cy="563336"/>
          </a:xfrm>
          <a:prstGeom prst="rect">
            <a:avLst/>
          </a:prstGeom>
        </p:spPr>
      </p:pic>
      <p:pic>
        <p:nvPicPr>
          <p:cNvPr id="5" name="Obraz 6">
            <a:extLst>
              <a:ext uri="{FF2B5EF4-FFF2-40B4-BE49-F238E27FC236}">
                <a16:creationId xmlns:a16="http://schemas.microsoft.com/office/drawing/2014/main" id="{D734C206-AABC-460C-AFC9-A774DE1C1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102" y="2788102"/>
            <a:ext cx="574226" cy="595996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8079283-A1BD-4A98-AAD1-018066416025}"/>
              </a:ext>
            </a:extLst>
          </p:cNvPr>
          <p:cNvSpPr txBox="1"/>
          <p:nvPr/>
        </p:nvSpPr>
        <p:spPr>
          <a:xfrm>
            <a:off x="8479972" y="2884714"/>
            <a:ext cx="3537856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2300">
                <a:cs typeface="Calibri"/>
              </a:rPr>
              <a:t>marek_michalski@o2.pl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E477BE4E-EE61-4AE1-B09F-F515F3AEE85B}"/>
              </a:ext>
            </a:extLst>
          </p:cNvPr>
          <p:cNvSpPr txBox="1"/>
          <p:nvPr/>
        </p:nvSpPr>
        <p:spPr>
          <a:xfrm>
            <a:off x="8458199" y="3537859"/>
            <a:ext cx="3537856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2300">
                <a:cs typeface="Calibri"/>
              </a:rPr>
              <a:t>@mmichalski_pl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18A1C9E-7A67-4A4C-AF10-AB59E19823C6}"/>
              </a:ext>
            </a:extLst>
          </p:cNvPr>
          <p:cNvSpPr txBox="1"/>
          <p:nvPr/>
        </p:nvSpPr>
        <p:spPr>
          <a:xfrm>
            <a:off x="3071750" y="955963"/>
            <a:ext cx="8929252" cy="16301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l-PL" sz="2300" dirty="0">
                <a:cs typeface="Calibri"/>
              </a:rPr>
              <a:t>absolwent Wydziału Elektroniki Politechniki Wrocławskiej</a:t>
            </a:r>
            <a:endParaRPr lang="pl-PL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l-PL" sz="2300" dirty="0">
                <a:cs typeface="Calibri" panose="020F0502020204030204"/>
              </a:rPr>
              <a:t>studia podyplomowe: Tworzenie Oprogramowania w Technologii .NET</a:t>
            </a:r>
          </a:p>
          <a:p>
            <a:pPr>
              <a:lnSpc>
                <a:spcPct val="150000"/>
              </a:lnSpc>
            </a:pPr>
            <a:r>
              <a:rPr lang="pl-PL" sz="2300" dirty="0">
                <a:cs typeface="Calibri" panose="020F0502020204030204"/>
              </a:rPr>
              <a:t>                                             Testowanie Oprogramowania</a:t>
            </a:r>
          </a:p>
        </p:txBody>
      </p:sp>
      <p:pic>
        <p:nvPicPr>
          <p:cNvPr id="7" name="Obraz 8">
            <a:extLst>
              <a:ext uri="{FF2B5EF4-FFF2-40B4-BE49-F238E27FC236}">
                <a16:creationId xmlns:a16="http://schemas.microsoft.com/office/drawing/2014/main" id="{E17758E9-50F6-4513-87C3-A44116F58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86" y="3546548"/>
            <a:ext cx="5072742" cy="3150362"/>
          </a:xfrm>
          <a:prstGeom prst="rect">
            <a:avLst/>
          </a:prstGeom>
        </p:spPr>
      </p:pic>
      <p:pic>
        <p:nvPicPr>
          <p:cNvPr id="3" name="Obraz 8" descr="Obraz zawierający wewnątrz, stół, budynek, osoba&#10;&#10;Opis wygenerowany przy bardzo wysokim poziomie pewności">
            <a:extLst>
              <a:ext uri="{FF2B5EF4-FFF2-40B4-BE49-F238E27FC236}">
                <a16:creationId xmlns:a16="http://schemas.microsoft.com/office/drawing/2014/main" id="{C97A97E7-50E1-490D-AC95-28EF278C1E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4476689"/>
            <a:ext cx="4169228" cy="220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4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>
            <a:extLst>
              <a:ext uri="{FF2B5EF4-FFF2-40B4-BE49-F238E27FC236}">
                <a16:creationId xmlns:a16="http://schemas.microsoft.com/office/drawing/2014/main" id="{F6B3B8E2-EB0C-4A1B-8FCD-838AD9732D89}"/>
              </a:ext>
            </a:extLst>
          </p:cNvPr>
          <p:cNvSpPr txBox="1"/>
          <p:nvPr/>
        </p:nvSpPr>
        <p:spPr>
          <a:xfrm>
            <a:off x="163286" y="185058"/>
            <a:ext cx="116912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4800" b="1">
                <a:latin typeface="Calibri Light"/>
                <a:cs typeface="Calibri Light"/>
              </a:rPr>
              <a:t>TWORZENIE DOKUMENTACJI NIE JEST PROSTE: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1BEB0F5-7A55-40D9-BC37-99A55747F9FA}"/>
              </a:ext>
            </a:extLst>
          </p:cNvPr>
          <p:cNvSpPr txBox="1"/>
          <p:nvPr/>
        </p:nvSpPr>
        <p:spPr>
          <a:xfrm>
            <a:off x="566057" y="1132114"/>
            <a:ext cx="9024257" cy="7546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l-PL" sz="3200" b="1" dirty="0">
                <a:latin typeface="Calibri Light"/>
                <a:cs typeface="Calibri Light"/>
              </a:rPr>
              <a:t>  brak czasu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DF8CD869-E1E8-46A2-B525-5DD3CF02CA5C}"/>
              </a:ext>
            </a:extLst>
          </p:cNvPr>
          <p:cNvSpPr txBox="1"/>
          <p:nvPr/>
        </p:nvSpPr>
        <p:spPr>
          <a:xfrm>
            <a:off x="576943" y="3712029"/>
            <a:ext cx="1121228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3200" b="1" dirty="0">
                <a:latin typeface="Calibri Light"/>
                <a:cs typeface="Calibri Light"/>
              </a:rPr>
              <a:t>  </a:t>
            </a:r>
            <a:r>
              <a:rPr lang="pl-PL" sz="3200" b="1">
                <a:latin typeface="Calibri Light"/>
                <a:cs typeface="Calibri Light"/>
              </a:rPr>
              <a:t>Agile manifesto: </a:t>
            </a:r>
            <a:endParaRPr lang="pl-PL" i="1">
              <a:latin typeface="Calibri" panose="020F0502020204030204"/>
              <a:cs typeface="Calibri"/>
            </a:endParaRPr>
          </a:p>
          <a:p>
            <a:r>
              <a:rPr lang="pl-PL" sz="3200" b="1" i="1">
                <a:latin typeface="Calibri Light"/>
                <a:cs typeface="Calibri Light"/>
              </a:rPr>
              <a:t>                   Working software over Comprehensive documentation</a:t>
            </a:r>
            <a:endParaRPr lang="pl-PL" i="1">
              <a:cs typeface="Calibri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4F4449CD-65E8-4E95-9002-BFB1D60A1346}"/>
              </a:ext>
            </a:extLst>
          </p:cNvPr>
          <p:cNvSpPr txBox="1"/>
          <p:nvPr/>
        </p:nvSpPr>
        <p:spPr>
          <a:xfrm>
            <a:off x="576944" y="1926771"/>
            <a:ext cx="1137557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3200" b="1" dirty="0">
                <a:latin typeface="Calibri Light"/>
                <a:cs typeface="Calibri Light"/>
              </a:rPr>
              <a:t>  przekonanie, że doby kod dokumentuje się sam,</a:t>
            </a:r>
            <a:endParaRPr lang="pl-PL" dirty="0">
              <a:latin typeface="Calibri" panose="020F0502020204030204"/>
              <a:cs typeface="Calibri" panose="020F0502020204030204"/>
            </a:endParaRPr>
          </a:p>
          <a:p>
            <a:r>
              <a:rPr lang="pl-PL" sz="3200" b="1" dirty="0">
                <a:latin typeface="Calibri Light"/>
                <a:cs typeface="Calibri Light"/>
              </a:rPr>
              <a:t>     a dobry  programista nie komentuje kodu</a:t>
            </a:r>
            <a:endParaRPr lang="pl-PL" dirty="0">
              <a:cs typeface="Calibri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1D9AC1C-0B90-4587-89A1-967557932893}"/>
              </a:ext>
            </a:extLst>
          </p:cNvPr>
          <p:cNvSpPr txBox="1"/>
          <p:nvPr/>
        </p:nvSpPr>
        <p:spPr>
          <a:xfrm>
            <a:off x="576943" y="4713515"/>
            <a:ext cx="9786256" cy="7546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l-PL" sz="3200" b="1" dirty="0">
                <a:latin typeface="Calibri Light"/>
                <a:cs typeface="Calibri Light"/>
              </a:rPr>
              <a:t>  tworzenie dokumentacji jest postrzegane jako nudne 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F2BE547-157D-4C88-830C-63C780BA6932}"/>
              </a:ext>
            </a:extLst>
          </p:cNvPr>
          <p:cNvSpPr txBox="1"/>
          <p:nvPr/>
        </p:nvSpPr>
        <p:spPr>
          <a:xfrm>
            <a:off x="576942" y="3015343"/>
            <a:ext cx="112122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3200" b="1" dirty="0">
                <a:latin typeface="Calibri Light"/>
                <a:cs typeface="Calibri Light"/>
              </a:rPr>
              <a:t>  przekonanie, że dokumentacja nie wnosi wartości biznesowej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413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20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B561EC94-E543-4D19-9715-137458214666}"/>
              </a:ext>
            </a:extLst>
          </p:cNvPr>
          <p:cNvSpPr txBox="1"/>
          <p:nvPr/>
        </p:nvSpPr>
        <p:spPr>
          <a:xfrm>
            <a:off x="3048000" y="2862943"/>
            <a:ext cx="622662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5400" b="1" dirty="0">
                <a:latin typeface="Calibri Light"/>
                <a:cs typeface="Calibri Light"/>
              </a:rPr>
              <a:t>DZIĘKUJĘ ZA UWAGĘ</a:t>
            </a:r>
            <a:endParaRPr lang="pl-PL" sz="5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142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4585CDA-241D-43E5-9A72-FAD45A40AD3C}"/>
              </a:ext>
            </a:extLst>
          </p:cNvPr>
          <p:cNvSpPr txBox="1"/>
          <p:nvPr/>
        </p:nvSpPr>
        <p:spPr>
          <a:xfrm>
            <a:off x="185057" y="185058"/>
            <a:ext cx="534488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5400" b="1">
                <a:latin typeface="Calibri Light"/>
                <a:cs typeface="Calibri Light"/>
              </a:rPr>
              <a:t>CEL PREZENTACJI</a:t>
            </a:r>
            <a:endParaRPr lang="pl-PL" sz="5400">
              <a:cs typeface="Calibri"/>
            </a:endParaRPr>
          </a:p>
        </p:txBody>
      </p:sp>
      <p:pic>
        <p:nvPicPr>
          <p:cNvPr id="2" name="Obraz 2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34EA52C4-5FD2-4112-A41B-36B0C6741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1" y="1597240"/>
            <a:ext cx="5029198" cy="407717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Strzałka: w lewo 4">
            <a:extLst>
              <a:ext uri="{FF2B5EF4-FFF2-40B4-BE49-F238E27FC236}">
                <a16:creationId xmlns:a16="http://schemas.microsoft.com/office/drawing/2014/main" id="{42E133F7-D167-466E-8D09-1C93E9E8FF2B}"/>
              </a:ext>
            </a:extLst>
          </p:cNvPr>
          <p:cNvSpPr/>
          <p:nvPr/>
        </p:nvSpPr>
        <p:spPr>
          <a:xfrm flipH="1">
            <a:off x="4865261" y="3230229"/>
            <a:ext cx="1492649" cy="702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5" descr="Obraz zawierający osoba&#10;&#10;Opis wygenerowany przy bardzo wysokim poziomie pewności">
            <a:extLst>
              <a:ext uri="{FF2B5EF4-FFF2-40B4-BE49-F238E27FC236}">
                <a16:creationId xmlns:a16="http://schemas.microsoft.com/office/drawing/2014/main" id="{22FEC790-92E9-4E54-A8D9-5399CAE55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" y="2454801"/>
            <a:ext cx="4114800" cy="2296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652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FD043154-6D48-49C3-B410-31F130CE5AD5}"/>
              </a:ext>
            </a:extLst>
          </p:cNvPr>
          <p:cNvSpPr txBox="1"/>
          <p:nvPr/>
        </p:nvSpPr>
        <p:spPr>
          <a:xfrm>
            <a:off x="185057" y="185058"/>
            <a:ext cx="105155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5400" b="1">
                <a:latin typeface="Calibri Light"/>
                <a:cs typeface="Calibri Light"/>
              </a:rPr>
              <a:t>PO CO DOKUMENTOWAĆ KOD?</a:t>
            </a:r>
            <a:endParaRPr lang="pl-PL" sz="5400">
              <a:cs typeface="Calibri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94B53EF-D224-4A1B-B046-DFB00A0AC19D}"/>
              </a:ext>
            </a:extLst>
          </p:cNvPr>
          <p:cNvSpPr txBox="1"/>
          <p:nvPr/>
        </p:nvSpPr>
        <p:spPr>
          <a:xfrm>
            <a:off x="1023257" y="1480457"/>
            <a:ext cx="9024257" cy="7546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l-PL" sz="3200" b="1" dirty="0">
                <a:latin typeface="Calibri Light"/>
                <a:cs typeface="Calibri Light"/>
              </a:rPr>
              <a:t>  dla zespołu (kod tworzy wiele osób jednocześnie)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FE9A6E1-A9C0-41FB-A913-021C9A2CB19A}"/>
              </a:ext>
            </a:extLst>
          </p:cNvPr>
          <p:cNvSpPr txBox="1"/>
          <p:nvPr/>
        </p:nvSpPr>
        <p:spPr>
          <a:xfrm>
            <a:off x="1023257" y="2231571"/>
            <a:ext cx="9601199" cy="7546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pl-PL" sz="3200" b="1">
                <a:latin typeface="Calibri Light"/>
                <a:cs typeface="Calibri Light"/>
              </a:rPr>
              <a:t>dla siebie (łatwiejszy powrót do projektu po czasie)</a:t>
            </a:r>
            <a:endParaRPr lang="pl-PL">
              <a:cs typeface="Calibri" panose="020F0502020204030204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72FE6114-9BA5-40DC-A80D-3A14FC29CD52}"/>
              </a:ext>
            </a:extLst>
          </p:cNvPr>
          <p:cNvSpPr txBox="1"/>
          <p:nvPr/>
        </p:nvSpPr>
        <p:spPr>
          <a:xfrm>
            <a:off x="1023257" y="2982685"/>
            <a:ext cx="8577943" cy="7546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pl-PL" sz="3200" b="1">
                <a:latin typeface="Calibri Light"/>
                <a:cs typeface="Calibri Light"/>
              </a:rPr>
              <a:t>dla klienta</a:t>
            </a:r>
            <a:endParaRPr lang="pl-PL">
              <a:cs typeface="Calibri" panose="020F0502020204030204"/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5BEBEA8-0D39-4A21-AD8D-2D5048A006BF}"/>
              </a:ext>
            </a:extLst>
          </p:cNvPr>
          <p:cNvSpPr txBox="1"/>
          <p:nvPr/>
        </p:nvSpPr>
        <p:spPr>
          <a:xfrm>
            <a:off x="250371" y="4103915"/>
            <a:ext cx="943791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b="1" dirty="0">
                <a:latin typeface="Calibri Light"/>
                <a:cs typeface="Calibri Light"/>
              </a:rPr>
              <a:t>Do form dokumentacji zalicza się:</a:t>
            </a:r>
          </a:p>
          <a:p>
            <a:r>
              <a:rPr lang="pl-PL" sz="2400" b="1" dirty="0">
                <a:latin typeface="Calibri Light"/>
                <a:cs typeface="Calibri Light"/>
              </a:rPr>
              <a:t>                                                                       - komentarze</a:t>
            </a:r>
          </a:p>
          <a:p>
            <a:r>
              <a:rPr lang="pl-PL" sz="2400" b="1" dirty="0">
                <a:latin typeface="Calibri Light"/>
                <a:cs typeface="Calibri Light"/>
              </a:rPr>
              <a:t>                                                                       - testy</a:t>
            </a:r>
          </a:p>
          <a:p>
            <a:r>
              <a:rPr lang="pl-PL" sz="2400" b="1" dirty="0">
                <a:latin typeface="Calibri Light"/>
                <a:cs typeface="Calibri Light"/>
              </a:rPr>
              <a:t>                                                                       - diagramy klas</a:t>
            </a:r>
          </a:p>
          <a:p>
            <a:r>
              <a:rPr lang="pl-PL" sz="2400" b="1" dirty="0">
                <a:latin typeface="Calibri Light"/>
                <a:cs typeface="Calibri Light"/>
              </a:rPr>
              <a:t>                                                                       - grafy </a:t>
            </a:r>
            <a:r>
              <a:rPr lang="pl-PL" sz="2400" b="1" dirty="0" err="1">
                <a:latin typeface="Calibri Light"/>
                <a:cs typeface="Calibri Light"/>
              </a:rPr>
              <a:t>wywołań</a:t>
            </a:r>
          </a:p>
          <a:p>
            <a:r>
              <a:rPr lang="pl-PL" sz="2400" b="1" dirty="0">
                <a:latin typeface="Calibri Light"/>
                <a:cs typeface="Calibri Light"/>
              </a:rPr>
              <a:t>                                                                       - ...    </a:t>
            </a:r>
            <a:endParaRPr lang="pl-PL" dirty="0"/>
          </a:p>
          <a:p>
            <a:endParaRPr lang="pl-PL" sz="2400" b="1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8382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C1EBDB57-9672-4B60-AB04-2F8FD19D35D2}"/>
              </a:ext>
            </a:extLst>
          </p:cNvPr>
          <p:cNvSpPr txBox="1"/>
          <p:nvPr/>
        </p:nvSpPr>
        <p:spPr>
          <a:xfrm>
            <a:off x="2590799" y="315686"/>
            <a:ext cx="698862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5400" b="1" dirty="0">
                <a:latin typeface="Calibri Light"/>
                <a:cs typeface="Calibri Light"/>
              </a:rPr>
              <a:t>KOMENTOWANIE KODU</a:t>
            </a:r>
            <a:endParaRPr lang="pl-PL" sz="5400" dirty="0">
              <a:cs typeface="Calibri"/>
            </a:endParaRPr>
          </a:p>
        </p:txBody>
      </p:sp>
      <p:pic>
        <p:nvPicPr>
          <p:cNvPr id="7" name="Obraz 7" descr="Obraz zawierający tekst, książka&#10;&#10;Opis wygenerowany przy bardzo wysokim poziomie pewności">
            <a:extLst>
              <a:ext uri="{FF2B5EF4-FFF2-40B4-BE49-F238E27FC236}">
                <a16:creationId xmlns:a16="http://schemas.microsoft.com/office/drawing/2014/main" id="{CEFE2179-40A4-4171-ADB2-D11DF5C4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58" y="1419697"/>
            <a:ext cx="3222171" cy="414923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565E955D-6755-42D1-866A-11CCDBBC0B4C}"/>
              </a:ext>
            </a:extLst>
          </p:cNvPr>
          <p:cNvSpPr txBox="1"/>
          <p:nvPr/>
        </p:nvSpPr>
        <p:spPr>
          <a:xfrm>
            <a:off x="315686" y="5878286"/>
            <a:ext cx="113973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b="1" dirty="0">
                <a:latin typeface="Calibri Light"/>
                <a:cs typeface="Calibri Light"/>
              </a:rPr>
              <a:t>Jakie role pełnią komentarze w kodzie?</a:t>
            </a:r>
            <a:endParaRPr lang="pl-PL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5536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0E7E690B-8A2B-4EE2-8933-AC9C17DC8C2B}"/>
              </a:ext>
            </a:extLst>
          </p:cNvPr>
          <p:cNvSpPr txBox="1"/>
          <p:nvPr/>
        </p:nvSpPr>
        <p:spPr>
          <a:xfrm>
            <a:off x="163286" y="185058"/>
            <a:ext cx="116912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b="1" dirty="0">
                <a:latin typeface="Calibri Light"/>
                <a:cs typeface="Calibri Light"/>
              </a:rPr>
              <a:t>Funkcja 1: Wyjaśnia co robi dany fragment kodu</a:t>
            </a: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8A2A22A0-F1DA-43DD-8DC4-C0215B0A5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7" y="1259418"/>
            <a:ext cx="7543797" cy="1497991"/>
          </a:xfrm>
          <a:prstGeom prst="rect">
            <a:avLst/>
          </a:prstGeom>
        </p:spPr>
      </p:pic>
      <p:pic>
        <p:nvPicPr>
          <p:cNvPr id="10" name="Obraz 10">
            <a:extLst>
              <a:ext uri="{FF2B5EF4-FFF2-40B4-BE49-F238E27FC236}">
                <a16:creationId xmlns:a16="http://schemas.microsoft.com/office/drawing/2014/main" id="{EE990AFD-CE5C-47C9-83E7-D5CF6093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515" y="2125917"/>
            <a:ext cx="979714" cy="1082167"/>
          </a:xfrm>
          <a:prstGeom prst="rect">
            <a:avLst/>
          </a:prstGeom>
        </p:spPr>
      </p:pic>
      <p:pic>
        <p:nvPicPr>
          <p:cNvPr id="12" name="Obraz 12">
            <a:extLst>
              <a:ext uri="{FF2B5EF4-FFF2-40B4-BE49-F238E27FC236}">
                <a16:creationId xmlns:a16="http://schemas.microsoft.com/office/drawing/2014/main" id="{8B44DD5D-9648-4D86-923D-F1799A025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58" y="4329136"/>
            <a:ext cx="7119256" cy="1030013"/>
          </a:xfrm>
          <a:prstGeom prst="rect">
            <a:avLst/>
          </a:prstGeom>
        </p:spPr>
      </p:pic>
      <p:pic>
        <p:nvPicPr>
          <p:cNvPr id="14" name="Obraz 14">
            <a:extLst>
              <a:ext uri="{FF2B5EF4-FFF2-40B4-BE49-F238E27FC236}">
                <a16:creationId xmlns:a16="http://schemas.microsoft.com/office/drawing/2014/main" id="{441573BC-711E-4BFC-BDEE-8DA2962A6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0163" y="2970438"/>
            <a:ext cx="2428875" cy="1200150"/>
          </a:xfrm>
          <a:prstGeom prst="rect">
            <a:avLst/>
          </a:prstGeom>
        </p:spPr>
      </p:pic>
      <p:pic>
        <p:nvPicPr>
          <p:cNvPr id="16" name="Obraz 16">
            <a:extLst>
              <a:ext uri="{FF2B5EF4-FFF2-40B4-BE49-F238E27FC236}">
                <a16:creationId xmlns:a16="http://schemas.microsoft.com/office/drawing/2014/main" id="{308829FE-6ED2-413D-9012-70DA74EE7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9491" y="5113565"/>
            <a:ext cx="872219" cy="108312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600EB1E2-64D1-4567-9502-399C5AA510F6}"/>
              </a:ext>
            </a:extLst>
          </p:cNvPr>
          <p:cNvSpPr txBox="1"/>
          <p:nvPr/>
        </p:nvSpPr>
        <p:spPr>
          <a:xfrm>
            <a:off x="159328" y="5757552"/>
            <a:ext cx="948244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b="1" dirty="0">
                <a:solidFill>
                  <a:srgbClr val="FF0000"/>
                </a:solidFill>
                <a:latin typeface="Calibri Light"/>
                <a:cs typeface="Calibri Light"/>
              </a:rPr>
              <a:t>Zły (nieczytelny) kod należy poprawić zamiast komentować.</a:t>
            </a:r>
          </a:p>
        </p:txBody>
      </p:sp>
    </p:spTree>
    <p:extLst>
      <p:ext uri="{BB962C8B-B14F-4D97-AF65-F5344CB8AC3E}">
        <p14:creationId xmlns:p14="http://schemas.microsoft.com/office/powerpoint/2010/main" val="13478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DB22E072-DDCD-4007-8ACC-87CF517D6354}"/>
              </a:ext>
            </a:extLst>
          </p:cNvPr>
          <p:cNvSpPr txBox="1"/>
          <p:nvPr/>
        </p:nvSpPr>
        <p:spPr>
          <a:xfrm>
            <a:off x="163286" y="185058"/>
            <a:ext cx="116912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b="1" dirty="0">
                <a:latin typeface="Calibri Light"/>
                <a:cs typeface="Calibri Light"/>
              </a:rPr>
              <a:t>Funkcja 2: Wyjaśnia intencję, niestandardowe działanie.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45BC0F4-D9C7-4599-BAE1-D9AEE17583D5}"/>
              </a:ext>
            </a:extLst>
          </p:cNvPr>
          <p:cNvSpPr txBox="1"/>
          <p:nvPr/>
        </p:nvSpPr>
        <p:spPr>
          <a:xfrm rot="10800000" flipV="1">
            <a:off x="664028" y="4690217"/>
            <a:ext cx="104381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b="1">
                <a:latin typeface="Calibri Light"/>
                <a:cs typeface="Calibri Light"/>
              </a:rPr>
              <a:t>Przy wyrażeniach regularnych (Regex) często stosuje się komentarze.</a:t>
            </a:r>
            <a:r>
              <a:rPr lang="pl-PL" sz="2800" b="1" dirty="0">
                <a:latin typeface="Calibri Light"/>
                <a:cs typeface="Calibri Light"/>
              </a:rPr>
              <a:t> </a:t>
            </a:r>
          </a:p>
        </p:txBody>
      </p:sp>
      <p:pic>
        <p:nvPicPr>
          <p:cNvPr id="2" name="Obraz 2" descr="Obraz zawierający wewnątrz&#10;&#10;Opis wygenerowany przy wysokim poziomie pewności">
            <a:extLst>
              <a:ext uri="{FF2B5EF4-FFF2-40B4-BE49-F238E27FC236}">
                <a16:creationId xmlns:a16="http://schemas.microsoft.com/office/drawing/2014/main" id="{3E59C882-7594-4DEC-A66D-BB721B2F6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723" y="1725258"/>
            <a:ext cx="8189258" cy="18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8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2C527D08-3CEF-4466-8136-BDB50E630B33}"/>
              </a:ext>
            </a:extLst>
          </p:cNvPr>
          <p:cNvSpPr txBox="1"/>
          <p:nvPr/>
        </p:nvSpPr>
        <p:spPr>
          <a:xfrm>
            <a:off x="163286" y="185058"/>
            <a:ext cx="116912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b="1">
                <a:latin typeface="Calibri Light"/>
                <a:cs typeface="Calibri Light"/>
              </a:rPr>
              <a:t>Funkcja 3: Ostrzeżenie.</a:t>
            </a:r>
            <a:endParaRPr lang="pl-PL" sz="3200" b="1" dirty="0">
              <a:latin typeface="Calibri Light"/>
              <a:cs typeface="Calibri Light"/>
            </a:endParaRPr>
          </a:p>
        </p:txBody>
      </p:sp>
      <p:pic>
        <p:nvPicPr>
          <p:cNvPr id="8" name="Obraz 8" descr="Obraz zawierający wewnątrz, zrzut ekranu&#10;&#10;Opis wygenerowany przy bardzo wysokim poziomie pewności">
            <a:extLst>
              <a:ext uri="{FF2B5EF4-FFF2-40B4-BE49-F238E27FC236}">
                <a16:creationId xmlns:a16="http://schemas.microsoft.com/office/drawing/2014/main" id="{A769EF5F-5869-4BB9-9AB0-4F900A74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343" y="1088920"/>
            <a:ext cx="6727370" cy="379841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F133266B-EB5D-4D90-B567-D9848C0B3539}"/>
              </a:ext>
            </a:extLst>
          </p:cNvPr>
          <p:cNvSpPr txBox="1"/>
          <p:nvPr/>
        </p:nvSpPr>
        <p:spPr>
          <a:xfrm>
            <a:off x="653143" y="5268686"/>
            <a:ext cx="1027611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b="1">
                <a:latin typeface="Calibri Light"/>
                <a:cs typeface="Calibri Light"/>
              </a:rPr>
              <a:t>Informacje o długim czasie wykonania, modyfikacjach w bazie danych, zastąpieniu metody inną itp. </a:t>
            </a:r>
            <a:endParaRPr lang="pl-PL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02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291B7741-F79C-4834-A530-97D53D59BED5}"/>
              </a:ext>
            </a:extLst>
          </p:cNvPr>
          <p:cNvSpPr txBox="1"/>
          <p:nvPr/>
        </p:nvSpPr>
        <p:spPr>
          <a:xfrm>
            <a:off x="163286" y="185058"/>
            <a:ext cx="116912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b="1" dirty="0">
                <a:latin typeface="Calibri Light"/>
                <a:cs typeface="Calibri Light"/>
              </a:rPr>
              <a:t>Funkcja 4: </a:t>
            </a:r>
            <a:r>
              <a:rPr lang="pl-PL" sz="3200" b="1" dirty="0" err="1">
                <a:latin typeface="Calibri Light"/>
                <a:cs typeface="Calibri Light"/>
              </a:rPr>
              <a:t>Zakomentowywanie</a:t>
            </a:r>
            <a:r>
              <a:rPr lang="pl-PL" sz="3200" b="1" dirty="0">
                <a:latin typeface="Calibri Light"/>
                <a:cs typeface="Calibri Light"/>
              </a:rPr>
              <a:t> linii kodu.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192595B-35ED-47C9-99F5-EE1AC6242388}"/>
              </a:ext>
            </a:extLst>
          </p:cNvPr>
          <p:cNvSpPr txBox="1"/>
          <p:nvPr/>
        </p:nvSpPr>
        <p:spPr>
          <a:xfrm>
            <a:off x="1012371" y="3744686"/>
            <a:ext cx="10069285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b="1" dirty="0">
                <a:solidFill>
                  <a:srgbClr val="FF0000"/>
                </a:solidFill>
                <a:latin typeface="Calibri Light"/>
                <a:cs typeface="Calibri Light"/>
              </a:rPr>
              <a:t>Praktyka niedopuszczalna w kodzie produkcyjnym.</a:t>
            </a:r>
            <a:endParaRPr lang="pl-PL" dirty="0"/>
          </a:p>
          <a:p>
            <a:endParaRPr lang="pl-PL" sz="2800" b="1" dirty="0">
              <a:solidFill>
                <a:srgbClr val="FF0000"/>
              </a:solidFill>
              <a:latin typeface="Calibri Light"/>
              <a:cs typeface="Calibri Light"/>
            </a:endParaRPr>
          </a:p>
          <a:p>
            <a:r>
              <a:rPr lang="pl-PL" sz="2800" b="1" dirty="0">
                <a:solidFill>
                  <a:srgbClr val="FF0000"/>
                </a:solidFill>
                <a:latin typeface="Calibri Light"/>
                <a:cs typeface="Calibri Light"/>
              </a:rPr>
              <a:t>Nie wiadomo do czego służy </a:t>
            </a:r>
            <a:r>
              <a:rPr lang="pl-PL" sz="2800" b="1" dirty="0" err="1">
                <a:solidFill>
                  <a:srgbClr val="FF0000"/>
                </a:solidFill>
                <a:latin typeface="Calibri Light"/>
                <a:cs typeface="Calibri Light"/>
              </a:rPr>
              <a:t>zakomentowany</a:t>
            </a:r>
            <a:r>
              <a:rPr lang="pl-PL" sz="2800" b="1" dirty="0">
                <a:solidFill>
                  <a:srgbClr val="FF0000"/>
                </a:solidFill>
                <a:latin typeface="Calibri Light"/>
                <a:cs typeface="Calibri Light"/>
              </a:rPr>
              <a:t> kawałek kodu</a:t>
            </a:r>
          </a:p>
          <a:p>
            <a:r>
              <a:rPr lang="pl-PL" sz="2800" b="1" dirty="0">
                <a:solidFill>
                  <a:srgbClr val="FF0000"/>
                </a:solidFill>
                <a:latin typeface="Calibri Light"/>
                <a:cs typeface="Calibri Light"/>
              </a:rPr>
              <a:t>(poprawka błędu?, testy?).</a:t>
            </a:r>
          </a:p>
          <a:p>
            <a:endParaRPr lang="pl-PL" sz="2800" b="1" dirty="0">
              <a:solidFill>
                <a:srgbClr val="FF0000"/>
              </a:solidFill>
              <a:latin typeface="Calibri Light"/>
              <a:cs typeface="Calibri Light"/>
            </a:endParaRPr>
          </a:p>
          <a:p>
            <a:r>
              <a:rPr lang="pl-PL" sz="2800" b="1" dirty="0">
                <a:solidFill>
                  <a:srgbClr val="FF0000"/>
                </a:solidFill>
                <a:latin typeface="Calibri Light"/>
                <a:cs typeface="Calibri Light"/>
              </a:rPr>
              <a:t>Programiści będą się obawiać go usunąć.</a:t>
            </a:r>
          </a:p>
          <a:p>
            <a:endParaRPr lang="pl-PL" sz="2800" b="1" dirty="0">
              <a:solidFill>
                <a:srgbClr val="FF0000"/>
              </a:solidFill>
              <a:latin typeface="Calibri Light"/>
              <a:cs typeface="Calibri Light"/>
            </a:endParaRPr>
          </a:p>
          <a:p>
            <a:endParaRPr lang="pl-PL" sz="2800" b="1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  <p:pic>
        <p:nvPicPr>
          <p:cNvPr id="13" name="Obraz 13">
            <a:extLst>
              <a:ext uri="{FF2B5EF4-FFF2-40B4-BE49-F238E27FC236}">
                <a16:creationId xmlns:a16="http://schemas.microsoft.com/office/drawing/2014/main" id="{5DBE3393-B5CB-46CE-BFB3-06E302F3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29" y="1507224"/>
            <a:ext cx="8632371" cy="1089466"/>
          </a:xfrm>
          <a:prstGeom prst="rect">
            <a:avLst/>
          </a:prstGeom>
        </p:spPr>
      </p:pic>
      <p:pic>
        <p:nvPicPr>
          <p:cNvPr id="12" name="Obraz 10">
            <a:extLst>
              <a:ext uri="{FF2B5EF4-FFF2-40B4-BE49-F238E27FC236}">
                <a16:creationId xmlns:a16="http://schemas.microsoft.com/office/drawing/2014/main" id="{42741B0A-4922-409B-8588-7C1858565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1" y="2310974"/>
            <a:ext cx="979714" cy="10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7841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21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Motyw pakietu Office</vt:lpstr>
      <vt:lpstr> KOMENTOWANIE KODU,  TWORZENIE DOKUMENACJI ZA POMOCĄ NARZĘDZIA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TWORZE</dc:title>
  <dc:creator/>
  <cp:revision>1197</cp:revision>
  <dcterms:created xsi:type="dcterms:W3CDTF">2012-08-15T16:54:36Z</dcterms:created>
  <dcterms:modified xsi:type="dcterms:W3CDTF">2019-04-13T07:05:29Z</dcterms:modified>
</cp:coreProperties>
</file>