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89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0554D26-39FA-4279-8C6A-E1F9B1C2973D}" type="datetimeFigureOut">
              <a:rPr lang="fr-FR" smtClean="0"/>
              <a:t>11/04/2020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16482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635564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57189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2850408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5645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3924549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2600567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65538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106942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54D26-39FA-4279-8C6A-E1F9B1C2973D}" type="datetimeFigureOut">
              <a:rPr lang="fr-FR" smtClean="0"/>
              <a:t>11/04/2020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260267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554D26-39FA-4279-8C6A-E1F9B1C2973D}" type="datetimeFigureOut">
              <a:rPr lang="fr-FR" smtClean="0"/>
              <a:t>11/04/2020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240398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554D26-39FA-4279-8C6A-E1F9B1C2973D}" type="datetimeFigureOut">
              <a:rPr lang="fr-FR" smtClean="0"/>
              <a:t>11/04/2020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197971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554D26-39FA-4279-8C6A-E1F9B1C2973D}" type="datetimeFigureOut">
              <a:rPr lang="fr-FR" smtClean="0"/>
              <a:t>11/04/2020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139399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54D26-39FA-4279-8C6A-E1F9B1C2973D}" type="datetimeFigureOut">
              <a:rPr lang="fr-FR" smtClean="0"/>
              <a:t>11/04/2020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255719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554D26-39FA-4279-8C6A-E1F9B1C2973D}" type="datetimeFigureOut">
              <a:rPr lang="fr-FR" smtClean="0"/>
              <a:t>11/04/2020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177681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554D26-39FA-4279-8C6A-E1F9B1C2973D}" type="datetimeFigureOut">
              <a:rPr lang="fr-FR" smtClean="0"/>
              <a:t>11/04/2020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0F4CF0-A389-439D-A5B9-10E82ED6862E}" type="slidenum">
              <a:rPr lang="fr-FR" smtClean="0"/>
              <a:t>‹#›</a:t>
            </a:fld>
            <a:endParaRPr lang="fr-FR"/>
          </a:p>
        </p:txBody>
      </p:sp>
    </p:spTree>
    <p:extLst>
      <p:ext uri="{BB962C8B-B14F-4D97-AF65-F5344CB8AC3E}">
        <p14:creationId xmlns:p14="http://schemas.microsoft.com/office/powerpoint/2010/main" val="101718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0554D26-39FA-4279-8C6A-E1F9B1C2973D}" type="datetimeFigureOut">
              <a:rPr lang="fr-FR" smtClean="0"/>
              <a:t>11/04/2020</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50F4CF0-A389-439D-A5B9-10E82ED6862E}" type="slidenum">
              <a:rPr lang="fr-FR" smtClean="0"/>
              <a:t>‹#›</a:t>
            </a:fld>
            <a:endParaRPr lang="fr-FR"/>
          </a:p>
        </p:txBody>
      </p:sp>
    </p:spTree>
    <p:extLst>
      <p:ext uri="{BB962C8B-B14F-4D97-AF65-F5344CB8AC3E}">
        <p14:creationId xmlns:p14="http://schemas.microsoft.com/office/powerpoint/2010/main" val="40749696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foursquare.com/do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D499-F870-489A-BCF9-20253C445605}"/>
              </a:ext>
            </a:extLst>
          </p:cNvPr>
          <p:cNvSpPr>
            <a:spLocks noGrp="1"/>
          </p:cNvSpPr>
          <p:nvPr>
            <p:ph type="ctrTitle"/>
          </p:nvPr>
        </p:nvSpPr>
        <p:spPr/>
        <p:txBody>
          <a:bodyPr anchor="ctr"/>
          <a:lstStyle/>
          <a:p>
            <a:pPr algn="ctr"/>
            <a:r>
              <a:rPr lang="en-US" b="1" dirty="0"/>
              <a:t>IBM Data Science capstone project</a:t>
            </a:r>
            <a:endParaRPr lang="fr-FR" b="1" dirty="0"/>
          </a:p>
        </p:txBody>
      </p:sp>
      <p:sp>
        <p:nvSpPr>
          <p:cNvPr id="3" name="Subtitle 2">
            <a:extLst>
              <a:ext uri="{FF2B5EF4-FFF2-40B4-BE49-F238E27FC236}">
                <a16:creationId xmlns:a16="http://schemas.microsoft.com/office/drawing/2014/main" id="{D954347E-90B8-46A6-AA82-986A5C1EE7C6}"/>
              </a:ext>
            </a:extLst>
          </p:cNvPr>
          <p:cNvSpPr>
            <a:spLocks noGrp="1"/>
          </p:cNvSpPr>
          <p:nvPr>
            <p:ph type="subTitle" idx="1"/>
          </p:nvPr>
        </p:nvSpPr>
        <p:spPr/>
        <p:txBody>
          <a:bodyPr/>
          <a:lstStyle/>
          <a:p>
            <a:r>
              <a:rPr lang="en-US" b="1" dirty="0"/>
              <a:t>Analyzing Food Market In Milan, Italy</a:t>
            </a:r>
            <a:endParaRPr lang="fr-FR" b="1" dirty="0"/>
          </a:p>
        </p:txBody>
      </p:sp>
    </p:spTree>
    <p:extLst>
      <p:ext uri="{BB962C8B-B14F-4D97-AF65-F5344CB8AC3E}">
        <p14:creationId xmlns:p14="http://schemas.microsoft.com/office/powerpoint/2010/main" val="4021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41D41DF-38EF-4955-BF9E-4CF6D05538F6}"/>
              </a:ext>
            </a:extLst>
          </p:cNvPr>
          <p:cNvSpPr>
            <a:spLocks noGrp="1"/>
          </p:cNvSpPr>
          <p:nvPr>
            <p:ph idx="1"/>
          </p:nvPr>
        </p:nvSpPr>
        <p:spPr>
          <a:xfrm>
            <a:off x="684212" y="685800"/>
            <a:ext cx="9043262" cy="5897880"/>
          </a:xfrm>
        </p:spPr>
        <p:txBody>
          <a:bodyPr>
            <a:normAutofit/>
          </a:bodyPr>
          <a:lstStyle/>
          <a:p>
            <a:r>
              <a:rPr lang="en-US" b="1" dirty="0"/>
              <a:t>During the IBM Artificial Intelligence Capstone Project, I am using real datasets described below in order to analyze restaurant market in Milan, Italy. Purpose of this project is having a clear view of how the competitors market looks like for opening the </a:t>
            </a:r>
            <a:r>
              <a:rPr lang="en-US" b="1" dirty="0" err="1"/>
              <a:t>italian</a:t>
            </a:r>
            <a:r>
              <a:rPr lang="en-US" b="1" dirty="0"/>
              <a:t> cafeteria.</a:t>
            </a:r>
          </a:p>
          <a:p>
            <a:r>
              <a:rPr lang="en-US" b="1" dirty="0"/>
              <a:t>All the steps in this data science project will be described in details. I have started with defining a business case. Other steps are data preparation (collecting, cleansing, feature engineering, etc.), data analyzing and final outputs.</a:t>
            </a:r>
          </a:p>
          <a:p>
            <a:r>
              <a:rPr lang="en-US" b="1" dirty="0"/>
              <a:t>These outputs and </a:t>
            </a:r>
            <a:r>
              <a:rPr lang="en-US" b="1" dirty="0" err="1"/>
              <a:t>concolustions</a:t>
            </a:r>
            <a:r>
              <a:rPr lang="en-US" b="1" dirty="0"/>
              <a:t> can be used by a stakeholder to make a decision.</a:t>
            </a:r>
            <a:endParaRPr lang="fr-FR" b="1" dirty="0"/>
          </a:p>
        </p:txBody>
      </p:sp>
    </p:spTree>
    <p:extLst>
      <p:ext uri="{BB962C8B-B14F-4D97-AF65-F5344CB8AC3E}">
        <p14:creationId xmlns:p14="http://schemas.microsoft.com/office/powerpoint/2010/main" val="56126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9786B-328A-48A7-B619-1DD1D693A391}"/>
              </a:ext>
            </a:extLst>
          </p:cNvPr>
          <p:cNvSpPr>
            <a:spLocks noGrp="1"/>
          </p:cNvSpPr>
          <p:nvPr>
            <p:ph idx="1"/>
          </p:nvPr>
        </p:nvSpPr>
        <p:spPr>
          <a:xfrm>
            <a:off x="684211" y="685800"/>
            <a:ext cx="9417731" cy="5758543"/>
          </a:xfrm>
        </p:spPr>
        <p:txBody>
          <a:bodyPr>
            <a:normAutofit/>
          </a:bodyPr>
          <a:lstStyle/>
          <a:p>
            <a:pPr marL="0" indent="0">
              <a:buNone/>
            </a:pPr>
            <a:r>
              <a:rPr lang="en-US" sz="3600" b="1" dirty="0"/>
              <a:t>Data Preparation</a:t>
            </a:r>
          </a:p>
          <a:p>
            <a:pPr marL="0" indent="0">
              <a:buNone/>
            </a:pPr>
            <a:br>
              <a:rPr lang="en-US" dirty="0"/>
            </a:br>
            <a:r>
              <a:rPr lang="en-US" b="1" dirty="0"/>
              <a:t>Data Source</a:t>
            </a:r>
          </a:p>
          <a:p>
            <a:r>
              <a:rPr lang="en-US" u="sng" dirty="0">
                <a:hlinkClick r:id="rId2"/>
              </a:rPr>
              <a:t>https://developer.foursquare.com/docs</a:t>
            </a:r>
            <a:r>
              <a:rPr lang="en-US" dirty="0"/>
              <a:t> - portal with various, categorized venues in Milan which can be rated by the customers.</a:t>
            </a:r>
          </a:p>
          <a:p>
            <a:pPr marL="0" indent="0">
              <a:buNone/>
            </a:pPr>
            <a:r>
              <a:rPr lang="en-US" b="1" dirty="0"/>
              <a:t>2.2 Data Mining</a:t>
            </a:r>
            <a:br>
              <a:rPr lang="en-US" dirty="0"/>
            </a:br>
            <a:endParaRPr lang="en-US" dirty="0"/>
          </a:p>
          <a:p>
            <a:pPr marL="0" indent="0">
              <a:buNone/>
            </a:pPr>
            <a:r>
              <a:rPr lang="en-US" dirty="0"/>
              <a:t>Foursquare will be used to get a data of venues in Milan. Venue ID, Name and Address will be used in the first part of the project. In the second part, we will merge this </a:t>
            </a:r>
            <a:r>
              <a:rPr lang="en-US" dirty="0" err="1"/>
              <a:t>dataframe</a:t>
            </a:r>
            <a:r>
              <a:rPr lang="en-US" dirty="0"/>
              <a:t> with "Likes" received by each venue.</a:t>
            </a:r>
          </a:p>
          <a:p>
            <a:endParaRPr lang="fr-FR" dirty="0"/>
          </a:p>
        </p:txBody>
      </p:sp>
    </p:spTree>
    <p:extLst>
      <p:ext uri="{BB962C8B-B14F-4D97-AF65-F5344CB8AC3E}">
        <p14:creationId xmlns:p14="http://schemas.microsoft.com/office/powerpoint/2010/main" val="413726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6E1182-349E-451E-B9D5-D7D6D9C9CF1A}"/>
              </a:ext>
            </a:extLst>
          </p:cNvPr>
          <p:cNvPicPr>
            <a:picLocks noGrp="1" noChangeAspect="1"/>
          </p:cNvPicPr>
          <p:nvPr>
            <p:ph idx="1"/>
          </p:nvPr>
        </p:nvPicPr>
        <p:blipFill>
          <a:blip r:embed="rId2"/>
          <a:stretch>
            <a:fillRect/>
          </a:stretch>
        </p:blipFill>
        <p:spPr>
          <a:xfrm>
            <a:off x="745172" y="3543708"/>
            <a:ext cx="10398631" cy="1820772"/>
          </a:xfrm>
          <a:prstGeom prst="rect">
            <a:avLst/>
          </a:prstGeom>
        </p:spPr>
      </p:pic>
      <p:sp>
        <p:nvSpPr>
          <p:cNvPr id="5" name="TextBox 4">
            <a:extLst>
              <a:ext uri="{FF2B5EF4-FFF2-40B4-BE49-F238E27FC236}">
                <a16:creationId xmlns:a16="http://schemas.microsoft.com/office/drawing/2014/main" id="{CD58EA24-CB57-4C9B-A449-33CC83548C41}"/>
              </a:ext>
            </a:extLst>
          </p:cNvPr>
          <p:cNvSpPr txBox="1"/>
          <p:nvPr/>
        </p:nvSpPr>
        <p:spPr>
          <a:xfrm>
            <a:off x="949235" y="792480"/>
            <a:ext cx="10049692" cy="954107"/>
          </a:xfrm>
          <a:prstGeom prst="rect">
            <a:avLst/>
          </a:prstGeom>
          <a:noFill/>
        </p:spPr>
        <p:txBody>
          <a:bodyPr wrap="square" rtlCol="0">
            <a:spAutoFit/>
          </a:bodyPr>
          <a:lstStyle/>
          <a:p>
            <a:r>
              <a:rPr lang="en-US" sz="2800" b="1" dirty="0"/>
              <a:t>Piece of Foursquare data frame which is base for clustering and the result will be presented in a map form.</a:t>
            </a:r>
            <a:endParaRPr lang="fr-FR" sz="2800" b="1" dirty="0"/>
          </a:p>
        </p:txBody>
      </p:sp>
    </p:spTree>
    <p:extLst>
      <p:ext uri="{BB962C8B-B14F-4D97-AF65-F5344CB8AC3E}">
        <p14:creationId xmlns:p14="http://schemas.microsoft.com/office/powerpoint/2010/main" val="278989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D653F3-2842-4D43-A6DD-FB88C2CC6FAD}"/>
              </a:ext>
            </a:extLst>
          </p:cNvPr>
          <p:cNvPicPr>
            <a:picLocks noGrp="1" noChangeAspect="1"/>
          </p:cNvPicPr>
          <p:nvPr>
            <p:ph idx="1"/>
          </p:nvPr>
        </p:nvPicPr>
        <p:blipFill>
          <a:blip r:embed="rId2"/>
          <a:stretch>
            <a:fillRect/>
          </a:stretch>
        </p:blipFill>
        <p:spPr>
          <a:xfrm>
            <a:off x="1526675" y="2584269"/>
            <a:ext cx="7894397" cy="3764280"/>
          </a:xfrm>
          <a:prstGeom prst="rect">
            <a:avLst/>
          </a:prstGeom>
        </p:spPr>
      </p:pic>
      <p:sp>
        <p:nvSpPr>
          <p:cNvPr id="7" name="TextBox 6">
            <a:extLst>
              <a:ext uri="{FF2B5EF4-FFF2-40B4-BE49-F238E27FC236}">
                <a16:creationId xmlns:a16="http://schemas.microsoft.com/office/drawing/2014/main" id="{6796208D-1B82-4BB9-8998-E80EAB6A8D8B}"/>
              </a:ext>
            </a:extLst>
          </p:cNvPr>
          <p:cNvSpPr txBox="1"/>
          <p:nvPr/>
        </p:nvSpPr>
        <p:spPr>
          <a:xfrm>
            <a:off x="1001486" y="862149"/>
            <a:ext cx="8926286" cy="830997"/>
          </a:xfrm>
          <a:prstGeom prst="rect">
            <a:avLst/>
          </a:prstGeom>
          <a:noFill/>
        </p:spPr>
        <p:txBody>
          <a:bodyPr wrap="square" rtlCol="0">
            <a:spAutoFit/>
          </a:bodyPr>
          <a:lstStyle/>
          <a:p>
            <a:r>
              <a:rPr lang="en-US" sz="2400" b="1" dirty="0"/>
              <a:t>We completed the exercise with transforming food-related venues into various clusters. Below is the result.</a:t>
            </a:r>
            <a:endParaRPr lang="fr-FR" sz="2400" b="1" dirty="0"/>
          </a:p>
        </p:txBody>
      </p:sp>
    </p:spTree>
    <p:extLst>
      <p:ext uri="{BB962C8B-B14F-4D97-AF65-F5344CB8AC3E}">
        <p14:creationId xmlns:p14="http://schemas.microsoft.com/office/powerpoint/2010/main" val="377687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1B6EB-B893-4B4D-ACB7-48A1FAA2684A}"/>
              </a:ext>
            </a:extLst>
          </p:cNvPr>
          <p:cNvSpPr>
            <a:spLocks noGrp="1"/>
          </p:cNvSpPr>
          <p:nvPr>
            <p:ph idx="1"/>
          </p:nvPr>
        </p:nvSpPr>
        <p:spPr>
          <a:xfrm>
            <a:off x="684212" y="685800"/>
            <a:ext cx="11020108" cy="3615267"/>
          </a:xfrm>
        </p:spPr>
        <p:txBody>
          <a:bodyPr>
            <a:normAutofit fontScale="77500" lnSpcReduction="20000"/>
          </a:bodyPr>
          <a:lstStyle/>
          <a:p>
            <a:r>
              <a:rPr lang="en-US" dirty="0"/>
              <a:t>We can see that food venues in Milan have been divided into four different clusters based on the category and total likes of users using Foursquare. In next cells I will analyze and briefly describe each of the </a:t>
            </a:r>
            <a:r>
              <a:rPr lang="en-US" dirty="0" err="1"/>
              <a:t>cluster.If</a:t>
            </a:r>
            <a:r>
              <a:rPr lang="en-US" dirty="0"/>
              <a:t> we take a look at the map above, we can see that there is no correlation between the quality (# of likes) of the venue and distance to Centro </a:t>
            </a:r>
            <a:r>
              <a:rPr lang="en-US" dirty="0" err="1"/>
              <a:t>Storico</a:t>
            </a:r>
            <a:r>
              <a:rPr lang="en-US" dirty="0"/>
              <a:t> (Duomo di Milano). It is a good tip for visitors, that even close to the city center, they can still find a good meal or lunch nearby.</a:t>
            </a:r>
          </a:p>
          <a:p>
            <a:pPr lvl="1"/>
            <a:r>
              <a:rPr lang="en-US" dirty="0"/>
              <a:t>The first cluster (label 0) is showing us the best places in a radius of 1000 ft from Milan City Center. This is represented mainly by coffee and wine bars which seems to be the most popular venues for </a:t>
            </a:r>
            <a:r>
              <a:rPr lang="en-US" dirty="0" err="1"/>
              <a:t>italian</a:t>
            </a:r>
            <a:r>
              <a:rPr lang="en-US" dirty="0"/>
              <a:t> and tourists.</a:t>
            </a:r>
          </a:p>
          <a:p>
            <a:pPr lvl="1"/>
            <a:r>
              <a:rPr lang="en-US" dirty="0"/>
              <a:t>The second cluster (label 1) contains venues that are still quite popular and well-rated along Foursquare users. Once again we can observe that these are mainly coffee shops and pastries/bakeries.</a:t>
            </a:r>
          </a:p>
          <a:p>
            <a:pPr lvl="1"/>
            <a:r>
              <a:rPr lang="en-US" dirty="0"/>
              <a:t>The third cluster (label 2) is based of mainly restaurants, which doesn't seem to be as popular venues to spend time in compared to first two clusters. It can also indicate, that </a:t>
            </a:r>
            <a:r>
              <a:rPr lang="en-US" dirty="0" err="1"/>
              <a:t>italians</a:t>
            </a:r>
            <a:r>
              <a:rPr lang="en-US" dirty="0"/>
              <a:t> prefer their home food rather than the one in the restaurants.</a:t>
            </a:r>
          </a:p>
          <a:p>
            <a:pPr lvl="1"/>
            <a:r>
              <a:rPr lang="en-US" dirty="0"/>
              <a:t>The fourth cluster (label 3) is the least attractive for the customers. It is rated within the average, but certainly we can find better places to eat or have lunch in.</a:t>
            </a:r>
          </a:p>
          <a:p>
            <a:pPr lvl="1"/>
            <a:endParaRPr lang="en-US" dirty="0"/>
          </a:p>
        </p:txBody>
      </p:sp>
      <p:pic>
        <p:nvPicPr>
          <p:cNvPr id="4" name="Picture 3">
            <a:extLst>
              <a:ext uri="{FF2B5EF4-FFF2-40B4-BE49-F238E27FC236}">
                <a16:creationId xmlns:a16="http://schemas.microsoft.com/office/drawing/2014/main" id="{4D66D688-6D8D-4E7B-AD2A-85B50D7E1E54}"/>
              </a:ext>
            </a:extLst>
          </p:cNvPr>
          <p:cNvPicPr>
            <a:picLocks noChangeAspect="1"/>
          </p:cNvPicPr>
          <p:nvPr/>
        </p:nvPicPr>
        <p:blipFill>
          <a:blip r:embed="rId2"/>
          <a:stretch>
            <a:fillRect/>
          </a:stretch>
        </p:blipFill>
        <p:spPr>
          <a:xfrm>
            <a:off x="1236617" y="4301067"/>
            <a:ext cx="9457508" cy="2013313"/>
          </a:xfrm>
          <a:prstGeom prst="rect">
            <a:avLst/>
          </a:prstGeom>
        </p:spPr>
      </p:pic>
    </p:spTree>
    <p:extLst>
      <p:ext uri="{BB962C8B-B14F-4D97-AF65-F5344CB8AC3E}">
        <p14:creationId xmlns:p14="http://schemas.microsoft.com/office/powerpoint/2010/main" val="278463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001B5A-4CE9-41EE-97AE-06CE239D7AA2}"/>
              </a:ext>
            </a:extLst>
          </p:cNvPr>
          <p:cNvSpPr>
            <a:spLocks noGrp="1"/>
          </p:cNvSpPr>
          <p:nvPr>
            <p:ph type="title"/>
          </p:nvPr>
        </p:nvSpPr>
        <p:spPr>
          <a:xfrm>
            <a:off x="806132" y="342052"/>
            <a:ext cx="8534400" cy="1507067"/>
          </a:xfrm>
        </p:spPr>
        <p:txBody>
          <a:bodyPr/>
          <a:lstStyle/>
          <a:p>
            <a:r>
              <a:rPr lang="en-US" sz="5400" b="1" dirty="0"/>
              <a:t>Conclusion</a:t>
            </a:r>
            <a:endParaRPr lang="fr-FR" b="1" dirty="0"/>
          </a:p>
        </p:txBody>
      </p:sp>
      <p:sp>
        <p:nvSpPr>
          <p:cNvPr id="5" name="Content Placeholder 4">
            <a:extLst>
              <a:ext uri="{FF2B5EF4-FFF2-40B4-BE49-F238E27FC236}">
                <a16:creationId xmlns:a16="http://schemas.microsoft.com/office/drawing/2014/main" id="{4107D8CD-B31A-4ABA-B700-290B862A7933}"/>
              </a:ext>
            </a:extLst>
          </p:cNvPr>
          <p:cNvSpPr>
            <a:spLocks noGrp="1"/>
          </p:cNvSpPr>
          <p:nvPr>
            <p:ph idx="1"/>
          </p:nvPr>
        </p:nvSpPr>
        <p:spPr>
          <a:xfrm>
            <a:off x="684212" y="1922417"/>
            <a:ext cx="8534400" cy="3615267"/>
          </a:xfrm>
        </p:spPr>
        <p:txBody>
          <a:bodyPr/>
          <a:lstStyle/>
          <a:p>
            <a:r>
              <a:rPr lang="en-US" dirty="0"/>
              <a:t>The analysis goal has been met. Materials from the above steps can be used in various ways. </a:t>
            </a:r>
          </a:p>
          <a:p>
            <a:r>
              <a:rPr lang="en-US" dirty="0"/>
              <a:t>Future entrepreneurs may see the clusters on the map which can tell in which area of Milan there is lack of food-venues with a good quality service. </a:t>
            </a:r>
          </a:p>
          <a:p>
            <a:r>
              <a:rPr lang="en-US" dirty="0"/>
              <a:t>Other benefit is for tourists visiting Milan and Milan citizens, who will get rid of a stereotype that close to the Duomo Di Milano there are no nice restaurants or coffee shops.</a:t>
            </a:r>
            <a:endParaRPr lang="fr-FR" dirty="0"/>
          </a:p>
        </p:txBody>
      </p:sp>
    </p:spTree>
    <p:extLst>
      <p:ext uri="{BB962C8B-B14F-4D97-AF65-F5344CB8AC3E}">
        <p14:creationId xmlns:p14="http://schemas.microsoft.com/office/powerpoint/2010/main" val="23021405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TotalTime>
  <Words>515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IBM Data Science capstone project</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Regulski, Marek</dc:creator>
  <cp:lastModifiedBy>Regulski, Marek</cp:lastModifiedBy>
  <cp:revision>2</cp:revision>
  <dcterms:created xsi:type="dcterms:W3CDTF">2020-04-11T15:21:08Z</dcterms:created>
  <dcterms:modified xsi:type="dcterms:W3CDTF">2020-04-11T15:32:10Z</dcterms:modified>
</cp:coreProperties>
</file>