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5" r:id="rId3"/>
    <p:sldId id="296" r:id="rId4"/>
    <p:sldId id="274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97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8" r:id="rId28"/>
    <p:sldId id="286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E16-E3E4-7B48-A4A4-C62B4402A57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CC9FD-ED4F-F243-B01F-ADE6282A6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\pi_0f_0(x) + \pi_1f_1(x) + \pi_2f_2(x)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pi_kf_k(x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9809A-0F12-4C46-97E0-9A25B89D4F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|\pi, \mu,\Sigma)  + \lambda\left(\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sum_{k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=1}^K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-1\right)}{\partial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}&amp;=&amp;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C9FD-ED4F-F243-B01F-ADE6282A6D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70FC-4327-484D-B64E-D0D769F8E6D6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df"/><Relationship Id="rId5" Type="http://schemas.openxmlformats.org/officeDocument/2006/relationships/image" Target="../media/image17.png"/><Relationship Id="rId4" Type="http://schemas.openxmlformats.org/officeDocument/2006/relationships/image" Target="../media/image24.pd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3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df"/><Relationship Id="rId5" Type="http://schemas.openxmlformats.org/officeDocument/2006/relationships/image" Target="../media/image22.png"/><Relationship Id="rId4" Type="http://schemas.openxmlformats.org/officeDocument/2006/relationships/image" Target="../media/image33.pd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7.pd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9.pdf"/><Relationship Id="rId7" Type="http://schemas.openxmlformats.org/officeDocument/2006/relationships/image" Target="../media/image4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1.pdf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df"/><Relationship Id="rId3" Type="http://schemas.openxmlformats.org/officeDocument/2006/relationships/image" Target="../media/image25.png"/><Relationship Id="rId2" Type="http://schemas.openxmlformats.org/officeDocument/2006/relationships/image" Target="../media/image45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df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47.pdf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3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55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df"/><Relationship Id="rId4" Type="http://schemas.openxmlformats.org/officeDocument/2006/relationships/image" Target="../media/image57.pdf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df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77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df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image" Target="../media/image85.pdf"/><Relationship Id="rId4" Type="http://schemas.openxmlformats.org/officeDocument/2006/relationships/image" Target="../media/image79.pdf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df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df"/><Relationship Id="rId5" Type="http://schemas.openxmlformats.org/officeDocument/2006/relationships/image" Target="../media/image5.png"/><Relationship Id="rId4" Type="http://schemas.openxmlformats.org/officeDocument/2006/relationships/image" Target="../media/image4.pd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df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df"/><Relationship Id="rId5" Type="http://schemas.openxmlformats.org/officeDocument/2006/relationships/image" Target="../media/image9.png"/><Relationship Id="rId4" Type="http://schemas.openxmlformats.org/officeDocument/2006/relationships/image" Target="../media/image12.pdf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5" Type="http://schemas.openxmlformats.org/officeDocument/2006/relationships/image" Target="../media/image10.png"/><Relationship Id="rId4" Type="http://schemas.openxmlformats.org/officeDocument/2006/relationships/image" Target="../media/image14.pdf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Gaussian Mixture Models and Expectation Maximization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</a:t>
            </a:r>
            <a:r>
              <a:rPr lang="en-US" dirty="0" err="1" smtClean="0"/>
              <a:t>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cluster sequences using an HMM with unobserved state variables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train latent variable models using Expectation Maximization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031" y="2927151"/>
            <a:ext cx="3224371" cy="1748167"/>
            <a:chOff x="2768031" y="2927151"/>
            <a:chExt cx="3224371" cy="1748167"/>
          </a:xfrm>
        </p:grpSpPr>
        <p:sp>
          <p:nvSpPr>
            <p:cNvPr id="5" name="Oval 4"/>
            <p:cNvSpPr/>
            <p:nvPr/>
          </p:nvSpPr>
          <p:spPr>
            <a:xfrm>
              <a:off x="2768031" y="2927151"/>
              <a:ext cx="488476" cy="4884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8031" y="4186842"/>
              <a:ext cx="488476" cy="4884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25338" y="2927151"/>
              <a:ext cx="488476" cy="4884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25338" y="4186842"/>
              <a:ext cx="488476" cy="4884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03926" y="2927151"/>
              <a:ext cx="488476" cy="4884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03926" y="4186842"/>
              <a:ext cx="488476" cy="4884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2626662" y="3801234"/>
              <a:ext cx="7712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4"/>
              <a:endCxn id="8" idx="0"/>
            </p:cNvCxnSpPr>
            <p:nvPr/>
          </p:nvCxnSpPr>
          <p:spPr>
            <a:xfrm rot="5400000">
              <a:off x="3983969" y="3801234"/>
              <a:ext cx="7712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5400000">
              <a:off x="5362557" y="3801234"/>
              <a:ext cx="7712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7" idx="2"/>
            </p:cNvCxnSpPr>
            <p:nvPr/>
          </p:nvCxnSpPr>
          <p:spPr>
            <a:xfrm>
              <a:off x="3256507" y="3171389"/>
              <a:ext cx="86883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9" idx="2"/>
            </p:cNvCxnSpPr>
            <p:nvPr/>
          </p:nvCxnSpPr>
          <p:spPr>
            <a:xfrm>
              <a:off x="4613814" y="3171389"/>
              <a:ext cx="8901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training of GMMs with latent variables can be accomplished using Expectation Maximization</a:t>
            </a:r>
          </a:p>
          <a:p>
            <a:pPr lvl="1"/>
            <a:r>
              <a:rPr lang="en-US" dirty="0" smtClean="0"/>
              <a:t>Step 1: Expectation (E-step)</a:t>
            </a:r>
          </a:p>
          <a:p>
            <a:pPr lvl="2"/>
            <a:r>
              <a:rPr lang="en-US" dirty="0" smtClean="0"/>
              <a:t>Evaluate the “responsibilities” of each cluster with the current parameters</a:t>
            </a:r>
          </a:p>
          <a:p>
            <a:pPr lvl="1"/>
            <a:r>
              <a:rPr lang="en-US" dirty="0" smtClean="0"/>
              <a:t>Step 2: Maximization (M-step)</a:t>
            </a:r>
          </a:p>
          <a:p>
            <a:pPr lvl="2"/>
            <a:r>
              <a:rPr lang="en-US" dirty="0" smtClean="0"/>
              <a:t>Re-estimate parameters using the existing “responsibilities”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k</a:t>
            </a:r>
            <a:r>
              <a:rPr lang="en-US" dirty="0" smtClean="0"/>
              <a:t>-means training.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9" t="19111" r="7625" b="46000"/>
          <a:stretch/>
        </p:blipFill>
        <p:spPr bwMode="auto">
          <a:xfrm>
            <a:off x="22860" y="310977"/>
            <a:ext cx="9121140" cy="221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5" t="18666" r="21125" b="31537"/>
          <a:stretch/>
        </p:blipFill>
        <p:spPr bwMode="auto">
          <a:xfrm>
            <a:off x="0" y="2616273"/>
            <a:ext cx="9011896" cy="410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represent a GMM involving a latent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this give us?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19711" y="2584450"/>
            <a:ext cx="6959600" cy="11176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63625" y="3989388"/>
            <a:ext cx="18669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191722" y="3989388"/>
            <a:ext cx="35560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GMM data and Latent variables</a:t>
            </a:r>
            <a:endParaRPr lang="en-US" dirty="0"/>
          </a:p>
        </p:txBody>
      </p:sp>
      <p:pic>
        <p:nvPicPr>
          <p:cNvPr id="6" name="Picture 5" descr="Scanned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60" y="1705355"/>
            <a:ext cx="7719076" cy="3679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representations of the joint </a:t>
            </a:r>
            <a:r>
              <a:rPr lang="en-US" dirty="0" err="1" smtClean="0"/>
              <a:t>p(x,z</a:t>
            </a:r>
            <a:r>
              <a:rPr lang="en-US" dirty="0" smtClean="0"/>
              <a:t>) and the marginal, </a:t>
            </a:r>
            <a:r>
              <a:rPr lang="en-US" dirty="0" err="1" smtClean="0"/>
              <a:t>p(x</a:t>
            </a:r>
            <a:r>
              <a:rPr lang="en-US" dirty="0" smtClean="0"/>
              <a:t>)…</a:t>
            </a:r>
          </a:p>
          <a:p>
            <a:r>
              <a:rPr lang="en-US" dirty="0" smtClean="0"/>
              <a:t>The conditional of </a:t>
            </a:r>
            <a:r>
              <a:rPr lang="en-US" dirty="0" err="1" smtClean="0"/>
              <a:t>p(z|x</a:t>
            </a:r>
            <a:r>
              <a:rPr lang="en-US" dirty="0" smtClean="0"/>
              <a:t>) can be derived using </a:t>
            </a:r>
            <a:r>
              <a:rPr lang="en-US" dirty="0" err="1" smtClean="0"/>
              <a:t>Bayes</a:t>
            </a:r>
            <a:r>
              <a:rPr lang="en-US" dirty="0" smtClean="0"/>
              <a:t> rule.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responsibility</a:t>
            </a:r>
            <a:r>
              <a:rPr lang="en-US" dirty="0" smtClean="0"/>
              <a:t> that a mixture component takes for explaining an observation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91970" y="4287947"/>
            <a:ext cx="6972301" cy="180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over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usual: Identify a likelihood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set partials to zero…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69586" y="2419213"/>
            <a:ext cx="60579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of means.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69586" y="2419213"/>
            <a:ext cx="6057900" cy="914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9099" y="3491653"/>
            <a:ext cx="8267701" cy="1955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rcRect l="-3258" t="-10435" r="-3258" b="-10435"/>
              <a:stretch>
                <a:fillRect/>
              </a:stretch>
            </p:blipFill>
          </mc:Choice>
          <mc:Fallback>
            <p:blipFill>
              <a:blip r:embed="rId7"/>
              <a:srcRect l="-3258" t="-10435" r="-3258" b="-10435"/>
              <a:stretch>
                <a:fillRect/>
              </a:stretch>
            </p:blipFill>
          </mc:Fallback>
        </mc:AlternateContent>
        <p:spPr>
          <a:xfrm>
            <a:off x="3043141" y="5537835"/>
            <a:ext cx="2989579" cy="10591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of covariance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69586" y="2419213"/>
            <a:ext cx="6057900" cy="914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19366" y="3766709"/>
            <a:ext cx="7256779" cy="1084579"/>
            <a:chOff x="919366" y="3766709"/>
            <a:chExt cx="7256779" cy="1084579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4"/>
                <a:srcRect l="-1293" t="-10141" r="-1293" b="-10141"/>
                <a:stretch>
                  <a:fillRect/>
                </a:stretch>
              </p:blipFill>
            </mc:Choice>
            <mc:Fallback>
              <p:blipFill>
                <a:blip r:embed="rId5"/>
                <a:srcRect l="-1293" t="-10141" r="-1293" b="-10141"/>
                <a:stretch>
                  <a:fillRect/>
                </a:stretch>
              </p:blipFill>
            </mc:Fallback>
          </mc:AlternateContent>
          <p:spPr>
            <a:xfrm>
              <a:off x="919366" y="3766709"/>
              <a:ext cx="7256779" cy="108457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5690160" y="4198028"/>
              <a:ext cx="115409" cy="2752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 rotWithShape="1">
            <a:blip r:embed="rId6"/>
            <a:srcRect l="36067" t="79792" r="56532"/>
            <a:stretch/>
          </p:blipFill>
          <p:spPr>
            <a:xfrm>
              <a:off x="5647250" y="4253405"/>
              <a:ext cx="159799" cy="1822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950789" y="4203616"/>
              <a:ext cx="115409" cy="2752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latex-image-1.pdf"/>
            <p:cNvPicPr>
              <a:picLocks noChangeAspect="1"/>
            </p:cNvPicPr>
            <p:nvPr/>
          </p:nvPicPr>
          <p:blipFill rotWithShape="1">
            <a:blip r:embed="rId6"/>
            <a:srcRect l="36067" t="79792" r="56532"/>
            <a:stretch/>
          </p:blipFill>
          <p:spPr>
            <a:xfrm>
              <a:off x="6907879" y="4258993"/>
              <a:ext cx="159799" cy="1822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of mixing term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330659" y="2419350"/>
            <a:ext cx="4152900" cy="914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51487" y="3704104"/>
            <a:ext cx="4521200" cy="901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rcRect l="-3673" t="-12414" r="-3673" b="-12414"/>
              <a:stretch>
                <a:fillRect/>
              </a:stretch>
            </p:blipFill>
          </mc:Choice>
          <mc:Fallback>
            <p:blipFill>
              <a:blip r:embed="rId8"/>
              <a:srcRect l="-3673" t="-12414" r="-3673" b="-12414"/>
              <a:stretch>
                <a:fillRect/>
              </a:stretch>
            </p:blipFill>
          </mc:Fallback>
        </mc:AlternateContent>
        <p:spPr>
          <a:xfrm>
            <a:off x="3098229" y="4944110"/>
            <a:ext cx="2672080" cy="9194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5" t="18445" r="21500" b="6667"/>
          <a:stretch/>
        </p:blipFill>
        <p:spPr bwMode="auto">
          <a:xfrm>
            <a:off x="228600" y="242077"/>
            <a:ext cx="8458200" cy="646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5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of a GMM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73075" y="5421962"/>
            <a:ext cx="2159000" cy="901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l="-7826" t="-14400" r="-7826" b="-14400"/>
              <a:stretch>
                <a:fillRect/>
              </a:stretch>
            </p:blipFill>
          </mc:Choice>
          <mc:Fallback>
            <p:blipFill>
              <a:blip r:embed="rId5"/>
              <a:srcRect l="-7826" t="-14400" r="-7826" b="-14400"/>
              <a:stretch>
                <a:fillRect/>
              </a:stretch>
            </p:blipFill>
          </mc:Fallback>
        </mc:AlternateContent>
        <p:spPr>
          <a:xfrm>
            <a:off x="4317686" y="4282453"/>
            <a:ext cx="1351280" cy="8178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rcRect l="-3258" t="-11803" r="-3258" b="-11803"/>
              <a:stretch>
                <a:fillRect/>
              </a:stretch>
            </p:blipFill>
          </mc:Choice>
          <mc:Fallback>
            <p:blipFill>
              <a:blip r:embed="rId9"/>
              <a:srcRect l="-3258" t="-11803" r="-3258" b="-11803"/>
              <a:stretch>
                <a:fillRect/>
              </a:stretch>
            </p:blipFill>
          </mc:Fallback>
        </mc:AlternateContent>
        <p:spPr>
          <a:xfrm>
            <a:off x="3357121" y="1769440"/>
            <a:ext cx="2989579" cy="9575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rcRect l="-1586" t="-10141" r="-1586" b="-10141"/>
              <a:stretch>
                <a:fillRect/>
              </a:stretch>
            </p:blipFill>
          </mc:Choice>
          <mc:Fallback>
            <p:blipFill>
              <a:blip r:embed="rId10"/>
              <a:srcRect l="-1586" t="-10141" r="-1586" b="-10141"/>
              <a:stretch>
                <a:fillRect/>
              </a:stretch>
            </p:blipFill>
          </mc:Fallback>
        </mc:AlternateContent>
        <p:spPr>
          <a:xfrm>
            <a:off x="1877570" y="2926769"/>
            <a:ext cx="59486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335053" y="3399187"/>
            <a:ext cx="115409" cy="2752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 rotWithShape="1">
          <a:blip r:embed="rId3"/>
          <a:srcRect l="36067" t="79792" r="56532"/>
          <a:stretch/>
        </p:blipFill>
        <p:spPr>
          <a:xfrm>
            <a:off x="5292143" y="3454564"/>
            <a:ext cx="159799" cy="1822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97162" y="3438371"/>
            <a:ext cx="115409" cy="2752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 rotWithShape="1">
          <a:blip r:embed="rId3"/>
          <a:srcRect l="36067" t="79792" r="56532"/>
          <a:stretch/>
        </p:blipFill>
        <p:spPr>
          <a:xfrm>
            <a:off x="6543896" y="3454564"/>
            <a:ext cx="159799" cy="182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parameters</a:t>
            </a:r>
          </a:p>
          <a:p>
            <a:pPr lvl="1"/>
            <a:r>
              <a:rPr lang="en-US" dirty="0" smtClean="0"/>
              <a:t>Evaluate the log likelihood</a:t>
            </a:r>
          </a:p>
          <a:p>
            <a:endParaRPr lang="en-US" dirty="0" smtClean="0"/>
          </a:p>
          <a:p>
            <a:r>
              <a:rPr lang="en-US" dirty="0" smtClean="0"/>
              <a:t>Expectation-step: Evaluate the responsibilities</a:t>
            </a:r>
          </a:p>
          <a:p>
            <a:endParaRPr lang="en-US" dirty="0" smtClean="0"/>
          </a:p>
          <a:p>
            <a:r>
              <a:rPr lang="en-US" dirty="0" smtClean="0"/>
              <a:t>Maximization-step: Re-estimate Parameters</a:t>
            </a:r>
          </a:p>
          <a:p>
            <a:pPr lvl="1"/>
            <a:r>
              <a:rPr lang="en-US" dirty="0" smtClean="0"/>
              <a:t>Evaluate the log likelihood</a:t>
            </a:r>
          </a:p>
          <a:p>
            <a:pPr lvl="1"/>
            <a:r>
              <a:rPr lang="en-US" dirty="0" smtClean="0"/>
              <a:t>Check for convergence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E-step: Evaluate the Responsibilities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604" t="-8675" r="-1604" b="-8675"/>
              <a:stretch>
                <a:fillRect/>
              </a:stretch>
            </p:blipFill>
          </mc:Choice>
          <mc:Fallback>
            <p:blipFill>
              <a:blip r:embed="rId3"/>
              <a:srcRect l="-1604" t="-8675" r="-1604" b="-8675"/>
              <a:stretch>
                <a:fillRect/>
              </a:stretch>
            </p:blipFill>
          </mc:Fallback>
        </mc:AlternateContent>
        <p:spPr>
          <a:xfrm>
            <a:off x="1454182" y="2909164"/>
            <a:ext cx="5885179" cy="12369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M-Step: Re-estimate Parameters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927" t="-11803" r="-2927" b="-11803"/>
              <a:stretch>
                <a:fillRect/>
              </a:stretch>
            </p:blipFill>
          </mc:Choice>
          <mc:Fallback>
            <p:blipFill>
              <a:blip r:embed="rId3"/>
              <a:srcRect l="-2927" t="-11803" r="-2927" b="-11803"/>
              <a:stretch>
                <a:fillRect/>
              </a:stretch>
            </p:blipFill>
          </mc:Fallback>
        </mc:AlternateContent>
        <p:spPr>
          <a:xfrm>
            <a:off x="2905412" y="2440623"/>
            <a:ext cx="3307079" cy="9575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rcRect l="-6207" t="-14400" r="-6207" b="-14400"/>
              <a:stretch>
                <a:fillRect/>
              </a:stretch>
            </p:blipFill>
          </mc:Choice>
          <mc:Fallback>
            <p:blipFill>
              <a:blip r:embed="rId7"/>
              <a:srcRect l="-6207" t="-14400" r="-6207" b="-14400"/>
              <a:stretch>
                <a:fillRect/>
              </a:stretch>
            </p:blipFill>
          </mc:Fallback>
        </mc:AlternateContent>
        <p:spPr>
          <a:xfrm>
            <a:off x="3665825" y="4725035"/>
            <a:ext cx="1656079" cy="81788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1006762" y="3505835"/>
            <a:ext cx="6888479" cy="1084579"/>
            <a:chOff x="1006762" y="3505835"/>
            <a:chExt cx="6888479" cy="1084579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4"/>
                <a:srcRect l="-1364" t="-10141" r="-1364" b="-10141"/>
                <a:stretch>
                  <a:fillRect/>
                </a:stretch>
              </p:blipFill>
            </mc:Choice>
            <mc:Fallback>
              <p:blipFill>
                <a:blip r:embed="rId8"/>
                <a:srcRect l="-1364" t="-10141" r="-1364" b="-10141"/>
                <a:stretch>
                  <a:fillRect/>
                </a:stretch>
              </p:blipFill>
            </mc:Fallback>
          </mc:AlternateContent>
          <p:spPr>
            <a:xfrm>
              <a:off x="1006762" y="3505835"/>
              <a:ext cx="6888479" cy="108457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767309" y="4030368"/>
              <a:ext cx="142042" cy="2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7891" y="3997722"/>
              <a:ext cx="142042" cy="2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16" name="Picture 15" descr="latex-image-1.pdf"/>
            <p:cNvPicPr>
              <a:picLocks noChangeAspect="1"/>
            </p:cNvPicPr>
            <p:nvPr/>
          </p:nvPicPr>
          <p:blipFill rotWithShape="1">
            <a:blip r:embed="rId9"/>
            <a:srcRect l="36067" t="79792" r="56532"/>
            <a:stretch/>
          </p:blipFill>
          <p:spPr>
            <a:xfrm>
              <a:off x="4749552" y="4027627"/>
              <a:ext cx="159799" cy="182210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 rotWithShape="1">
            <a:blip r:embed="rId9"/>
            <a:srcRect l="36067" t="79792" r="56532"/>
            <a:stretch/>
          </p:blipFill>
          <p:spPr>
            <a:xfrm>
              <a:off x="6340134" y="4011257"/>
              <a:ext cx="159799" cy="1822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 of 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50" y="1937411"/>
            <a:ext cx="1854200" cy="185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70" y="1937411"/>
            <a:ext cx="1854200" cy="185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60" y="1937411"/>
            <a:ext cx="1854200" cy="185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650" y="4032534"/>
            <a:ext cx="1854200" cy="185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870" y="4032534"/>
            <a:ext cx="1854200" cy="185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960" y="4032534"/>
            <a:ext cx="1854200" cy="185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number of Mixture Components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Number of Gaussians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4387" y="4287946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4387" y="4993997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55003" y="4646162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13219" y="4108838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4818" y="1715618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6602" y="235609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3034" y="250849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64818" y="3148974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656" y="4287946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62440" y="4467054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641" y="235609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81250" y="296986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30544" y="5352213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78872" y="5173105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4128" y="2073834"/>
            <a:ext cx="1205338" cy="1254248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9431256">
            <a:off x="966097" y="4108838"/>
            <a:ext cx="1508848" cy="125424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93972" y="4268694"/>
            <a:ext cx="1205338" cy="1254248"/>
          </a:xfrm>
          <a:prstGeom prst="ellipse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877999">
            <a:off x="4837049" y="3216980"/>
            <a:ext cx="2453666" cy="1254248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Number of Gaussians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4387" y="4287946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4387" y="4993997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55003" y="4646162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13219" y="4108838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4818" y="1715618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6602" y="235609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3034" y="250849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64818" y="3148974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656" y="428794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62440" y="4467054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641" y="235609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81250" y="296986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30544" y="5352213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78872" y="5173105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9431256">
            <a:off x="966097" y="4108838"/>
            <a:ext cx="1508848" cy="125424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877999">
            <a:off x="3823875" y="3216241"/>
            <a:ext cx="4525874" cy="1254248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makes </a:t>
            </a:r>
            <a:r>
              <a:rPr lang="en-US" b="1" dirty="0" smtClean="0"/>
              <a:t>hard </a:t>
            </a:r>
            <a:r>
              <a:rPr lang="en-US" dirty="0" smtClean="0"/>
              <a:t>decisions. </a:t>
            </a:r>
          </a:p>
          <a:p>
            <a:pPr lvl="1"/>
            <a:r>
              <a:rPr lang="en-US" dirty="0" smtClean="0"/>
              <a:t>Each data point gets assigned to a single cluster.</a:t>
            </a:r>
          </a:p>
          <a:p>
            <a:r>
              <a:rPr lang="en-US" dirty="0" smtClean="0"/>
              <a:t>GMM/EM makes </a:t>
            </a:r>
            <a:r>
              <a:rPr lang="en-US" b="1" dirty="0" smtClean="0"/>
              <a:t>soft </a:t>
            </a:r>
            <a:r>
              <a:rPr lang="en-US" dirty="0" smtClean="0"/>
              <a:t>decisions.</a:t>
            </a:r>
          </a:p>
          <a:p>
            <a:pPr lvl="1"/>
            <a:r>
              <a:rPr lang="en-US" dirty="0" smtClean="0"/>
              <a:t>Each data point can yield a posterior </a:t>
            </a:r>
            <a:r>
              <a:rPr lang="en-US" dirty="0" err="1" smtClean="0"/>
              <a:t>p(z|x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 K-means is a special case of EM.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25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joint distribution over observed and latent variables: </a:t>
            </a:r>
          </a:p>
          <a:p>
            <a:r>
              <a:rPr lang="en-US" dirty="0" smtClean="0"/>
              <a:t>Want to maximize: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703853" y="2208019"/>
            <a:ext cx="12319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068463" y="2754985"/>
            <a:ext cx="889000" cy="31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593189"/>
            <a:ext cx="797715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Initialize parameters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E Step: Evaluate: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M-Step: Re-estimate parameters (based on expectation of complete-data log likelihood)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Check for convergence of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or likelihood</a:t>
            </a:r>
            <a:endParaRPr lang="en-US" sz="24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98850" y="3713163"/>
            <a:ext cx="4699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181350" y="4515876"/>
            <a:ext cx="1574800" cy="3683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018570" y="5644914"/>
            <a:ext cx="58420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18222" r="21749" b="6444"/>
          <a:stretch/>
        </p:blipFill>
        <p:spPr bwMode="auto">
          <a:xfrm>
            <a:off x="243840" y="-2"/>
            <a:ext cx="8900160" cy="684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data that you believe is drawn from </a:t>
            </a:r>
            <a:r>
              <a:rPr lang="en-US" b="1" dirty="0" err="1" smtClean="0"/>
              <a:t>n</a:t>
            </a:r>
            <a:r>
              <a:rPr lang="en-US" b="1" dirty="0" smtClean="0"/>
              <a:t> </a:t>
            </a:r>
            <a:r>
              <a:rPr lang="en-US" dirty="0" smtClean="0"/>
              <a:t>populations</a:t>
            </a:r>
          </a:p>
          <a:p>
            <a:r>
              <a:rPr lang="en-US" dirty="0" smtClean="0"/>
              <a:t>You want to identify parameters for each population</a:t>
            </a:r>
          </a:p>
          <a:p>
            <a:r>
              <a:rPr lang="en-US" dirty="0" smtClean="0"/>
              <a:t>You don’t know anything about the populations </a:t>
            </a:r>
            <a:r>
              <a:rPr lang="en-US" i="1" dirty="0" smtClean="0"/>
              <a:t>a priori</a:t>
            </a:r>
          </a:p>
          <a:p>
            <a:pPr lvl="1"/>
            <a:r>
              <a:rPr lang="en-US" dirty="0" smtClean="0"/>
              <a:t>Except you believe that they’re </a:t>
            </a:r>
            <a:r>
              <a:rPr lang="en-US" dirty="0" err="1" smtClean="0"/>
              <a:t>gaussian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34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Rather than identifying clusters by “nearest”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Fit a Set of </a:t>
            </a:r>
            <a:r>
              <a:rPr lang="en-US" i="1" dirty="0" err="1" smtClean="0"/>
              <a:t>k</a:t>
            </a:r>
            <a:r>
              <a:rPr lang="en-US" dirty="0" smtClean="0"/>
              <a:t> Gaussians to the data </a:t>
            </a:r>
          </a:p>
          <a:p>
            <a:r>
              <a:rPr lang="en-US" dirty="0" smtClean="0"/>
              <a:t>Maximum Likelihood over a mixture model</a:t>
            </a:r>
          </a:p>
        </p:txBody>
      </p:sp>
      <p:pic>
        <p:nvPicPr>
          <p:cNvPr id="4" name="Picture 3" descr="Multivariate-Gaussian-Mixture-Model-Optimization-185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80" y="3403603"/>
            <a:ext cx="4206875" cy="3318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 example</a:t>
            </a:r>
            <a:endParaRPr lang="en-US" dirty="0"/>
          </a:p>
        </p:txBody>
      </p:sp>
      <p:pic>
        <p:nvPicPr>
          <p:cNvPr id="4" name="Picture 3" descr="gmm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27200" y="1305983"/>
            <a:ext cx="5689600" cy="427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258888" y="5480050"/>
            <a:ext cx="2324100" cy="317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881563" y="5446713"/>
            <a:ext cx="2565400" cy="317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371850" y="5957888"/>
            <a:ext cx="1790700" cy="44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044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Formally a Mixture Model is the weighted sum of a number of </a:t>
            </a:r>
            <a:r>
              <a:rPr lang="en-US" dirty="0" err="1" smtClean="0"/>
              <a:t>pdfs</a:t>
            </a:r>
            <a:r>
              <a:rPr lang="en-US" dirty="0" smtClean="0"/>
              <a:t> where the weights are determined by a distribution,  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16075" y="3116325"/>
            <a:ext cx="68326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11300" y="3432238"/>
            <a:ext cx="22225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775325" y="2668588"/>
            <a:ext cx="215900" cy="177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rcRect l="-3077" t="-8182" r="-3077" b="-8182"/>
              <a:stretch>
                <a:fillRect/>
              </a:stretch>
            </p:blipFill>
          </mc:Choice>
          <mc:Fallback>
            <p:blipFill>
              <a:blip r:embed="rId9"/>
              <a:srcRect l="-3077" t="-8182" r="-3077" b="-8182"/>
              <a:stretch>
                <a:fillRect/>
              </a:stretch>
            </p:blipFill>
          </mc:Fallback>
        </mc:AlternateContent>
        <p:spPr>
          <a:xfrm>
            <a:off x="2937510" y="4361560"/>
            <a:ext cx="3154679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044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GMM: the weighted sum of a number of Gaussians where the weights are determined by a distribution,  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7900" y="3607637"/>
            <a:ext cx="22225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733800" y="2668588"/>
            <a:ext cx="215900" cy="1778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46369" y="3093551"/>
            <a:ext cx="8140700" cy="317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rcRect l="-2195" t="-8182" r="-2195" b="-8182"/>
              <a:stretch>
                <a:fillRect/>
              </a:stretch>
            </p:blipFill>
          </mc:Choice>
          <mc:Fallback>
            <p:blipFill>
              <a:blip r:embed="rId9"/>
              <a:srcRect l="-2195" t="-8182" r="-2195" b="-8182"/>
              <a:stretch>
                <a:fillRect/>
              </a:stretch>
            </p:blipFill>
          </mc:Fallback>
        </mc:AlternateContent>
        <p:spPr>
          <a:xfrm>
            <a:off x="2306320" y="4879552"/>
            <a:ext cx="4348480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Models</a:t>
            </a:r>
            <a:br>
              <a:rPr lang="en-US" dirty="0" smtClean="0"/>
            </a:br>
            <a:r>
              <a:rPr lang="en-US" dirty="0" smtClean="0"/>
              <a:t>with unobserved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variables in a Graphical model that are </a:t>
            </a:r>
            <a:r>
              <a:rPr lang="en-US" b="1" dirty="0" smtClean="0"/>
              <a:t>never </a:t>
            </a:r>
            <a:r>
              <a:rPr lang="en-US" dirty="0" smtClean="0"/>
              <a:t>observed?</a:t>
            </a:r>
          </a:p>
          <a:p>
            <a:pPr lvl="1"/>
            <a:r>
              <a:rPr lang="en-US" dirty="0" smtClean="0"/>
              <a:t>Latent Variables</a:t>
            </a:r>
          </a:p>
          <a:p>
            <a:r>
              <a:rPr lang="en-US" dirty="0" smtClean="0"/>
              <a:t>Training latent variable models is an unsupervised learning application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4532" y="5753630"/>
            <a:ext cx="1727200" cy="538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17066" y="4551369"/>
            <a:ext cx="1744134" cy="52493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599" y="5753630"/>
            <a:ext cx="1727200" cy="538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sweating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35198" y="4538139"/>
            <a:ext cx="2269067" cy="53816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uncomfortable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4" idx="0"/>
          </p:cNvCxnSpPr>
          <p:nvPr/>
        </p:nvCxnSpPr>
        <p:spPr>
          <a:xfrm rot="5400000">
            <a:off x="5024969" y="4589466"/>
            <a:ext cx="677328" cy="1651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4" idx="0"/>
          </p:cNvCxnSpPr>
          <p:nvPr/>
        </p:nvCxnSpPr>
        <p:spPr>
          <a:xfrm rot="16200000" flipH="1">
            <a:off x="3615268" y="4830766"/>
            <a:ext cx="677328" cy="116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rot="5400000">
            <a:off x="2463802" y="4847700"/>
            <a:ext cx="677328" cy="1134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542</Words>
  <Application>Microsoft Office PowerPoint</Application>
  <PresentationFormat>On-screen Show (4:3)</PresentationFormat>
  <Paragraphs>106</Paragraphs>
  <Slides>29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Gaussian Mixture Models and Expectation Maximization</vt:lpstr>
      <vt:lpstr>PowerPoint Presentation</vt:lpstr>
      <vt:lpstr>PowerPoint Presentation</vt:lpstr>
      <vt:lpstr>The Problem</vt:lpstr>
      <vt:lpstr>Gaussian Mixture Models</vt:lpstr>
      <vt:lpstr>GMM example</vt:lpstr>
      <vt:lpstr>Mixture Models</vt:lpstr>
      <vt:lpstr>Gaussian Mixture Models</vt:lpstr>
      <vt:lpstr>Graphical Models with unobserved variables</vt:lpstr>
      <vt:lpstr>Latent Variable HMMs</vt:lpstr>
      <vt:lpstr>Expectation Maximization</vt:lpstr>
      <vt:lpstr>PowerPoint Presentation</vt:lpstr>
      <vt:lpstr>Latent Variable Representation</vt:lpstr>
      <vt:lpstr>GMM data and Latent variables</vt:lpstr>
      <vt:lpstr>One last bit</vt:lpstr>
      <vt:lpstr>Maximum Likelihood over a GMM</vt:lpstr>
      <vt:lpstr>Maximum Likelihood of a GMM</vt:lpstr>
      <vt:lpstr>Maximum Likelihood of a GMM</vt:lpstr>
      <vt:lpstr>Maximum Likelihood of a GMM</vt:lpstr>
      <vt:lpstr>MLE of a GMM</vt:lpstr>
      <vt:lpstr>EM for GMMs</vt:lpstr>
      <vt:lpstr>EM for GMMs</vt:lpstr>
      <vt:lpstr>EM for GMMs</vt:lpstr>
      <vt:lpstr>Visual example of EM</vt:lpstr>
      <vt:lpstr>Potential Problems</vt:lpstr>
      <vt:lpstr>Incorrect Number of Gaussians</vt:lpstr>
      <vt:lpstr>Incorrect Number of Gaussians</vt:lpstr>
      <vt:lpstr>Relationship to K-means</vt:lpstr>
      <vt:lpstr>General form of 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Gaussian Mixture Models and Expectation Maximization</dc:title>
  <dc:creator>Andrew Rosenberg</dc:creator>
  <cp:lastModifiedBy>Lenovo User</cp:lastModifiedBy>
  <cp:revision>31</cp:revision>
  <dcterms:created xsi:type="dcterms:W3CDTF">2010-04-14T21:27:18Z</dcterms:created>
  <dcterms:modified xsi:type="dcterms:W3CDTF">2013-04-19T14:30:19Z</dcterms:modified>
</cp:coreProperties>
</file>