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C565CC-69DD-4C0A-A4B1-648C1448A5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53C8F-3BCB-437A-AD4C-EB041772FC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61267-95D1-4B0F-9983-210B53C3DD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11EF2-66E8-404A-8A4C-114C647620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7617B2-5A94-4E66-96AF-DE3929FE8C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755DCC-F47F-4194-B01B-E8B04CF4EB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E69BB6-662E-4E2E-9986-084ACF0072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47BA39-42A1-4C7F-9499-1A0180CDD9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C52B2B-9484-4215-884B-01B60163BF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AD6ED6-CED6-49E1-A7C0-790A4AC347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156F90-7542-4B62-B323-794F1544B0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178245-7963-4F11-83D6-E8C7C89D9B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132228-2E0D-420E-BA29-C9E0B141FA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D7D548-203F-49AB-946D-9E9BC2D47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3F3568-91ED-460E-B6E4-FE7CDDE872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F574D5-D747-4C92-9400-6DBAED571E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23DF7B-5FA3-468E-8EB6-A688B64122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91AD28-A497-4AA9-94CC-4531029A1F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BD58F7-9785-4160-9401-C622A9631A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95AD85-6FF3-4ABD-AF72-8C3654C29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8C8733-E0C9-469B-BD63-002E927301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AD3854-9244-4865-B448-3F4E483D18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C4D31-62C1-4E20-BD1C-DBC6A4AE5B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9C45DD-EC9D-4ED3-BA30-D4525BE81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9D5C3A-DC55-48AA-B277-DF1A569DA6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14D01F-923A-43D9-B14F-16F1A6639F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E520FB-BA61-4C18-893F-8FB0BED1FE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3A73CC-407F-40E8-9167-F1C00DA844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3192DB-CD3B-49A3-B5D0-8E03875D49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4469B7-4B1D-4E75-88BF-B4492BC5CB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BBD220-4E7E-423D-A42B-1E704E077C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0F297E-1470-4507-B3ED-4D7C119A1F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F1EAC-CFA0-4CDD-8050-7CBA2A8E23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EE0FA1-F8E2-4967-A4D4-A7489BDA1F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DCCB68-AAF6-4282-9965-9CC7DED077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48DD66-7CFC-4886-9077-8B402DB822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8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6C1430-5010-4AE6-8196-B414D7CBD0F3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5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F79A94-568F-4250-824C-FC5751400C31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ftr" idx="7"/>
          </p:nvPr>
        </p:nvSpPr>
        <p:spPr>
          <a:xfrm>
            <a:off x="3420000" y="51192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8"/>
          </p:nvPr>
        </p:nvSpPr>
        <p:spPr>
          <a:xfrm>
            <a:off x="7650000" y="5130000"/>
            <a:ext cx="188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AT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F1AE0-6D78-49D2-8CFA-2D8957830A33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stackoverflow.blog/2020/06/29/does-scrum-ruin-great-engineers-or-are-you-doing-it-wrong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Problemy implementacji Agile Scrum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892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Autor: Marek Sagan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8998920" cy="45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de-AT" sz="4000" spc="-1" strike="noStrike">
                <a:solidFill>
                  <a:srgbClr val="009eda"/>
                </a:solidFill>
                <a:latin typeface="Source Sans Pro Black"/>
              </a:rPr>
              <a:t>Koniec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O co chodzi w Scrumie?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Scrum:</a:t>
            </a:r>
            <a:r>
              <a:rPr b="0" lang="de-AT" sz="2400" spc="-1" strike="noStrike">
                <a:latin typeface="Source Sans Pro"/>
              </a:rPr>
              <a:t> powstał, aby umożliwić realizację skomplikowanych i trudnych projektów z branży IT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Filary: </a:t>
            </a:r>
            <a:r>
              <a:rPr b="0" lang="de-AT" sz="2400" spc="-1" strike="noStrike">
                <a:latin typeface="Source Sans Pro"/>
              </a:rPr>
              <a:t>przejrzystość, inspekcja i adaptacja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Wartości: </a:t>
            </a:r>
            <a:r>
              <a:rPr b="0" lang="de-AT" sz="2400" spc="-1" strike="noStrike">
                <a:latin typeface="Source Sans Pro"/>
              </a:rPr>
              <a:t>poświęcenie, odwaga, skupienie, otwartość i szacunek (do innych </a:t>
            </a:r>
            <a:r>
              <a:rPr b="0" lang="de-AT" sz="2400" spc="-1" strike="noStrike" u="sng">
                <a:uFillTx/>
                <a:latin typeface="Source Sans Pro"/>
              </a:rPr>
              <a:t>i samego siebie</a:t>
            </a:r>
            <a:r>
              <a:rPr b="0" lang="de-AT" sz="2400" spc="-1" strike="noStrike">
                <a:latin typeface="Source Sans Pro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Zasady:</a:t>
            </a:r>
            <a:r>
              <a:rPr b="0" lang="de-AT" sz="2400" spc="-1" strike="noStrike">
                <a:latin typeface="Source Sans Pro"/>
              </a:rPr>
              <a:t> empiryczna kontrola procesu, samoorganizacja (zespołu), współpraca, priorytetyzacja skupiona na wartości, time-boxing, iteratywny rozwój (oprogramowania)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Dlaczego biznes nie rozumie Scrumu?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Przykład 1:</a:t>
            </a:r>
            <a:r>
              <a:rPr b="0" lang="de-AT" sz="2400" spc="-1" strike="noStrike">
                <a:latin typeface="Source Sans Pro"/>
              </a:rPr>
              <a:t> niemiecka firma IT &lt;50 osób, większość osób to ludzie po ekonomii, pracowali np. w Siemens jako menadżer; wartość firmy nie jest duża, bo jest to ok. 1 million EUR po 10+ latach istnienia na rynku finansowym, więc firma jest uzależniona od dużych kilentów; klienci pytają o Scrum, bo chcą się nim pochwalić w swojej firmie (jakość produktu), więc firma postanawia „na szybko“ go wprowadzić; właściciele chcą spełnić wszystkie zachcianki klientów, więc powstało 7+ różnych wersji i konfiguracji produktu (rosnące lawinowo koszty utrzymania produktu); generalnie brakuje w firmie dobrego zrozumienia branży IT, a właściciel ma doktorat z ekonomii i nie chce nikogo słuchać, bo uważa, że wszystko wie lepiej (różnice kulturowe?)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Problem: </a:t>
            </a:r>
            <a:r>
              <a:rPr b="0" lang="de-AT" sz="2400" spc="-1" strike="noStrike">
                <a:latin typeface="Source Sans Pro"/>
              </a:rPr>
              <a:t>kompletna ignorancja i niekompetencja wynikająca z prób zadowolenia klientów za wszelką cenę (zwykle pracowników firmy), bo “klient płaci”; Scrum w tej bawarskiej firmie to Daily, w którym bierze udział właściciel jak akurat jest w pracy; frustracja pracowników rośnie (duża rotacja i opóźnienia); ludzie kompetentni za inne zdanie są zwalniani (</a:t>
            </a:r>
            <a:r>
              <a:rPr b="0" lang="de-AT" sz="2400" spc="-1" strike="noStrike" u="sng">
                <a:uFillTx/>
                <a:latin typeface="Source Sans Pro"/>
              </a:rPr>
              <a:t>odwaga</a:t>
            </a:r>
            <a:r>
              <a:rPr b="0" lang="de-AT" sz="2400" spc="-1" strike="noStrike">
                <a:latin typeface="Source Sans Pro"/>
              </a:rPr>
              <a:t>), a większość produktu jest rozwijana przez zrezygnowanych “stażystów”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Rozwiązanie: </a:t>
            </a:r>
            <a:r>
              <a:rPr b="0" lang="de-AT" sz="2400" spc="-1" strike="noStrike">
                <a:latin typeface="Source Sans Pro"/>
              </a:rPr>
              <a:t>generalnie “zejście z tonu” i nie wywyższanie się ponad zatrudnionych ekspertów w swoich branżach (</a:t>
            </a:r>
            <a:r>
              <a:rPr b="0" lang="de-AT" sz="2400" spc="-1" strike="noStrike" u="sng">
                <a:uFillTx/>
                <a:latin typeface="Source Sans Pro"/>
              </a:rPr>
              <a:t>szacunek</a:t>
            </a:r>
            <a:r>
              <a:rPr b="0" lang="de-AT" sz="2400" spc="-1" strike="noStrike">
                <a:latin typeface="Source Sans Pro"/>
              </a:rPr>
              <a:t>); branża IT to nie linia produkcyjna Siemensa, co zarząd powienien zrozumieć (inspekcja?); więcej zdrowego rozsądku w inwestowaniu zasobów firmy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Amerykańskie IT lepsze?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Przykład 2:</a:t>
            </a:r>
            <a:r>
              <a:rPr b="0" lang="de-AT" sz="2400" spc="-1" strike="noStrike">
                <a:latin typeface="Source Sans Pro"/>
              </a:rPr>
              <a:t> amerykańska korporacja znana z produkcji półprzewodników, większość laptopów ma jakiś komponent ich produkcji; ok. 21 tys. pracowników; aspiruje do bycia Big Tech i bardzo wzoruje się na tzw. FAANG (“firmy, które chcą być jak Google”); Scrum został wprowadzony głównie jako element wizerunkowy (jakość i postępowość) po przejęciu wielu mniejszych firm z branży IT przez korporację, ale zatrudniono ludzi, którzy ten proces wdrażali i mieli przynajmniej pobieżne kompetencje w branży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Problem:</a:t>
            </a:r>
            <a:r>
              <a:rPr b="0" lang="de-AT" sz="2400" spc="-1" strike="noStrike">
                <a:latin typeface="Source Sans Pro"/>
              </a:rPr>
              <a:t> Scrum zaimplementowany bardzo “książkowo”, a wręcz odrobinę amatorsko, bo bez przystosowania do istniejących struktur, ale z rozmachem i budżetem; kompletny brak zrozumienia problemów Scrumu w przedsiębiorstwie, w tym skalowania go, co powoduje chaos w koordynacji zespołów pracujących nad różnymi, zależnymi od siebie, modułami jednego produktu; ignorowanie uwag pracowników, nawet na Sprint Retrospective, bo “przecież zapłaciliśmy dużo za ekspertów i pewnie jest OK”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  <a:ea typeface="Microsoft YaHei"/>
              </a:rPr>
              <a:t>Możliwe rozwiązanie: </a:t>
            </a:r>
            <a:r>
              <a:rPr b="0" lang="de-AT" sz="2400" spc="-1" strike="noStrike">
                <a:latin typeface="Source Sans Pro"/>
                <a:ea typeface="Microsoft YaHei"/>
              </a:rPr>
              <a:t>do tego rozmiaru przedsiębiorstwa nie jest potrzebny tylko Scrum Master, ale ktoś, kto doskonale rozumie Scrum i jego problemy, czyli lider procesu scrumowego czy firma konsultingowa specjalizująca się w coachingu Agile; użycie frameworków skalujących Scrum np. LeSS (do 8 zespołów) lub SAFe (kontrowersyjne podejście do Product Backlog) czy Nexus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Pewnie w Fortune 100 się udało...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Przykład 3:</a:t>
            </a:r>
            <a:r>
              <a:rPr b="0" lang="de-AT" sz="2400" spc="-1" strike="noStrike">
                <a:latin typeface="Source Sans Pro"/>
              </a:rPr>
              <a:t> największa firma transportowa na świecie, z jaskrawym logo; &lt;0,5 milliona pracowników; dyrektor działu zmienia się średnio co 2 lata i żaden z nich jeszcze Scrumu nie dał rady wprowadzić, za to kupiono licencję na Atlassian Jira i Confluence jako “pierwszy krok”, aby zademonstrować przed prezesem jakieś postępy w implementacji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Problem:</a:t>
            </a:r>
            <a:r>
              <a:rPr b="0" lang="de-AT" sz="2400" spc="-1" strike="noStrike">
                <a:latin typeface="Source Sans Pro"/>
              </a:rPr>
              <a:t> brak kompetencji na swoim stanowisku pracy, jeśli chodzi o zarządzanie jak i znajomość branży (trudno jest znaleźć pół miliona ludzi po studiach logistycznych, więc firma zatrudnia menadżerów np. po studiach chemicznych); ciągłe opóźnienia i generalnie stresująca natura branży, co powoduje duży mobbing (blame culture) i bardzo dużą rotację pracowników (zdarzały się przypadki zwolnienia po 1-2 dniach pracy); ogromne oczekiwania wobec nowych pracowników, bo opóźnienie jest coraz większe a wyraźnych postępów brak; Scrum jako rozwiązanie wybrane w akcie desperacji i ratowania (się) menadżerów przed ujawnieniem nieprawidłowości i zwolnieniem; jednostronna “kultura feedbacku” wykorzystywana jako wymówka do szybkich zwolnień ludzi wytykających problemy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Możliwe rozwiązanie: </a:t>
            </a:r>
            <a:r>
              <a:rPr b="0" lang="de-AT" sz="2400" spc="-1" strike="noStrike">
                <a:latin typeface="Source Sans Pro"/>
              </a:rPr>
              <a:t>zrezygnowanie ze Scrumu, jeśli nie pasuje on do natury naszej branży; podzielenie firmy na mniejsze spółki i zatrudnienie bardziej kompetentych menadżerów, co spowodowałoby mniejszy stres i więcej chętnych do pracy tam; nie traktowanie Scrumu czy członków zespołu jako wygodnego „kozła ofiarnego“ za problemy w firmie, kiedy panuje tam wyraźna korupcja i ogromne problemy kadrowe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Scrum w innych branżach?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Przykład 4:</a:t>
            </a:r>
            <a:r>
              <a:rPr b="0" lang="de-AT" sz="2400" spc="-1" strike="noStrike">
                <a:latin typeface="Source Sans Pro"/>
              </a:rPr>
              <a:t> „niemiecka“ firma motoryzacyjna, znana m.in. z drogich sportowych aut, &lt;40 tys. osób; Scrum wprowadzono jako „innowacyjne“ rozwiązanie problemu poradzenia sobie z terminami premier nowych modeli (w ostatnich latach przez epidemię i problemy z częściami z Chin nie mogli go wykonać w całości)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Problem:</a:t>
            </a:r>
            <a:r>
              <a:rPr b="0" lang="de-AT" sz="2400" spc="-1" strike="noStrike">
                <a:latin typeface="Source Sans Pro"/>
              </a:rPr>
              <a:t> brak kompetencji i zrozumienia Scrumu; rozumienie Sprintu jako </a:t>
            </a:r>
            <a:r>
              <a:rPr b="0" i="1" lang="de-AT" sz="2400" spc="-1" strike="noStrike">
                <a:latin typeface="Source Sans Pro"/>
              </a:rPr>
              <a:t>work package</a:t>
            </a:r>
            <a:r>
              <a:rPr b="0" lang="de-AT" sz="2400" spc="-1" strike="noStrike">
                <a:latin typeface="Source Sans Pro"/>
              </a:rPr>
              <a:t> w PRINCE2 i przedłużanie go do kilku tygodni “aż zrobicie”; nieefektywne eventy Scrum np. za długie Scrum Daily i ignorowanie ich przez większość zespołu; brak roli Scrum Mastera ani Agile Coach; cięcia kosztów, które powoduje wyższe koszty przez opóźnienia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1" lang="de-AT" sz="2400" spc="-1" strike="noStrike">
                <a:latin typeface="Source Sans Pro"/>
              </a:rPr>
              <a:t>Możliwe rozwiązanie: </a:t>
            </a:r>
            <a:r>
              <a:rPr b="0" lang="de-AT" sz="2400" spc="-1" strike="noStrike">
                <a:latin typeface="Source Sans Pro"/>
              </a:rPr>
              <a:t>zrobienie ze Scrumu ambicji całego przedsiębiorstwa, a nie traktowanie go jako tymczasowego rozwiązania opóźnień związanych z epidemią; zatrudnienie lidera procesu, który pokieruje procesem implementacji Scrumu w firmie lub stwierdzi, że inna metodyka sprawdzi się tu lepiej np. ASPICE; coaching zarządu i prezesa, że warto inwestować w takie rzeczy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Inne patologie Scrumu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My dostosowujemy Scrum do projektu, a nie odwrotnie”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Scrum scrumem, ale czemu Maciek nic dzisiaj nie zrobił, przecież nie widzę commitów żadnych, velocity nam spada, a to u nas w KPI jest”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Po co nam Scrum Master, on tyle zarabia, a w sumie nic nie robi? Szymon kiedyś pracował w zespole Scrumowym to on będzie nam daily robił”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Scrum sobie możecie robić lub nie, ale mi przelew nie dojdzie, jak do końca miesiąca nie będzie skończone, bo obiecałem klientowi, a ja człowiek honoru jestem”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Podsumowanie i wnioski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Czy warto robić Scrum jak się nie umie i nie wie jak?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Czy Scrum jest tani i obniży koszty?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Czy łatwo zaimplementować Scrum i nie mieć problemów?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Czy na doktoracie z ekonomii mówią o Agile Scrum?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Czy Scrum nadaje się do każdej branży?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Jak można poprawić istniejący, ale kiepski Scrum?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Czy istnieją dobre implementacje Scrum i kompetentni ludzie?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Źródła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880" cy="34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Ryan Ripley, Todd Miller; Fixing Your Scrum. Practical Solutions to Common Scrum Problems; 2020, Pragmatic Bookshelf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000ff"/>
                </a:solidFill>
                <a:uFillTx/>
                <a:latin typeface="Source Sans Pro"/>
                <a:hlinkClick r:id="rId2"/>
              </a:rPr>
              <a:t>https://stackoverflow.blog/2020/06/29/does-scrum-ruin-great-engineers-or-are-you-doing-it-wrong/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Doświadczenia zawodowe autora jako programisty / Scrum Mastera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Vivid</Template>
  <TotalTime>271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2022-03-16T21:42:40Z</dcterms:created>
  <dc:creator/>
  <dc:description/>
  <dc:language>en-US</dc:language>
  <cp:lastModifiedBy/>
  <dcterms:modified xsi:type="dcterms:W3CDTF">2022-03-17T14:02:35Z</dcterms:modified>
  <cp:revision>94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