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  <p:sldId id="267" r:id="rId14"/>
    <p:sldId id="271" r:id="rId15"/>
    <p:sldId id="268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563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698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02577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551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9972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2576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779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38110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95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309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42735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114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60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0573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4930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460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352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C58FC-849B-41CC-AD5B-B3BBB5ABB3EA}" type="datetimeFigureOut">
              <a:rPr lang="pl-PL" smtClean="0"/>
              <a:t>03.04.2025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513FD-C6DE-4038-B63F-23EA21D80C7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5470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810382-27C0-93C1-196E-605E15E83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l-PL" dirty="0"/>
              <a:t>Analiza i badanie działania wybranych sieci neuronowych w zadaniu klasyfikacji obrazów na zbiorze </a:t>
            </a:r>
            <a:r>
              <a:rPr lang="pl-PL" dirty="0" err="1"/>
              <a:t>ImageNet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32ACADE-FA99-91C7-3AE9-B69512882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Autor: Marek Sigmund</a:t>
            </a:r>
          </a:p>
          <a:p>
            <a:r>
              <a:rPr lang="pl-PL" dirty="0"/>
              <a:t>Promotor pracy: dr hab. inż. prof. </a:t>
            </a:r>
            <a:r>
              <a:rPr lang="pl-PL" dirty="0" err="1"/>
              <a:t>PCz</a:t>
            </a:r>
            <a:r>
              <a:rPr lang="pl-PL" dirty="0"/>
              <a:t> Krystian Łapa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82853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7CA33D-C9E5-0D09-5E66-75B5BCD3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Finalne Eksperymenty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586414-4352-3362-EA11-25210B51C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 podstawie poprzednich badań powstanie jeden lub trzy modele, które zostaną dokładnie przetestowane w kolejnym etapie – już z użyciem klasycznych metryk oceny jakości klasyfikacji (np. </a:t>
            </a:r>
            <a:r>
              <a:rPr lang="pl-PL" dirty="0" err="1"/>
              <a:t>accuracy</a:t>
            </a:r>
            <a:r>
              <a:rPr lang="pl-PL" dirty="0"/>
              <a:t>, precision, </a:t>
            </a:r>
            <a:r>
              <a:rPr lang="pl-PL" dirty="0" err="1"/>
              <a:t>recall</a:t>
            </a:r>
            <a:r>
              <a:rPr lang="pl-PL" dirty="0"/>
              <a:t>).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9636A37D-2EDF-3652-C9FD-2D2F5FACF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25" y="3501841"/>
            <a:ext cx="6261979" cy="324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71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7D9381-627F-C572-11F4-3C3199257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Analiza gotowych modeli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160C74F-A948-98BC-432C-F52E1B937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61" y="1946495"/>
            <a:ext cx="10719302" cy="4399983"/>
          </a:xfrm>
        </p:spPr>
        <p:txBody>
          <a:bodyPr>
            <a:normAutofit/>
          </a:bodyPr>
          <a:lstStyle/>
          <a:p>
            <a:r>
              <a:rPr lang="pl-PL" dirty="0"/>
              <a:t>W kolejnym etapie badań przeprowadzona zostanie analiza działania gotowych, popularnych </a:t>
            </a:r>
            <a:r>
              <a:rPr lang="pl-PL" dirty="0" err="1"/>
              <a:t>architektur</a:t>
            </a:r>
            <a:r>
              <a:rPr lang="pl-PL" dirty="0"/>
              <a:t> </a:t>
            </a:r>
            <a:r>
              <a:rPr lang="pl-PL" dirty="0" err="1"/>
              <a:t>konwolucyjnych</a:t>
            </a:r>
            <a:r>
              <a:rPr lang="pl-PL" dirty="0"/>
              <a:t> sieci neuronowych.</a:t>
            </a:r>
          </a:p>
          <a:p>
            <a:endParaRPr lang="pl-PL" dirty="0"/>
          </a:p>
          <a:p>
            <a:pPr marL="0" indent="0" algn="ctr">
              <a:buNone/>
            </a:pPr>
            <a:r>
              <a:rPr lang="pl-PL" dirty="0"/>
              <a:t> Wstępnie planowane do przetestowania modele:</a:t>
            </a:r>
          </a:p>
          <a:p>
            <a:pPr lvl="1" algn="ctr"/>
            <a:r>
              <a:rPr lang="pl-PL" b="1" dirty="0"/>
              <a:t>VGG</a:t>
            </a:r>
            <a:r>
              <a:rPr lang="pl-PL" dirty="0"/>
              <a:t> – klasyczna, głęboka architektura oparta na prostych warstwach </a:t>
            </a:r>
            <a:r>
              <a:rPr lang="pl-PL" dirty="0" err="1"/>
              <a:t>konwolucyjnych</a:t>
            </a:r>
            <a:r>
              <a:rPr lang="pl-PL" dirty="0"/>
              <a:t>.</a:t>
            </a:r>
          </a:p>
          <a:p>
            <a:pPr lvl="1" algn="ctr"/>
            <a:r>
              <a:rPr lang="pl-PL" b="1" dirty="0" err="1"/>
              <a:t>ResNet</a:t>
            </a:r>
            <a:r>
              <a:rPr lang="pl-PL" dirty="0"/>
              <a:t> – sieć z połączeniami rezydualnymi umożliwiająca trenowanie bardzo głębokich modeli.</a:t>
            </a:r>
          </a:p>
          <a:p>
            <a:pPr lvl="1" algn="ctr"/>
            <a:r>
              <a:rPr lang="pl-PL" b="1" dirty="0" err="1"/>
              <a:t>EfficientNet</a:t>
            </a:r>
            <a:r>
              <a:rPr lang="pl-PL" dirty="0"/>
              <a:t> (opcjonalnie) – nowoczesna i zoptymalizowana architektura o wysokiej skuteczności przy stosunkowo niskich wymaganiach obliczeniowych.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1062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D94EA3-FFED-77D6-A638-166524EF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Analiza gotowych modeli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5BE4E2E-0470-5A94-674B-AEC536222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l-PL" dirty="0"/>
              <a:t>Analiza obejmie: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l-PL" dirty="0"/>
              <a:t>ocenę skuteczności modeli na wybranym zbiorze danych,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l-PL" dirty="0"/>
              <a:t>ewentualne douczanie klasyfikatorów (fine-</a:t>
            </a:r>
            <a:r>
              <a:rPr lang="pl-PL" dirty="0" err="1"/>
              <a:t>tuning</a:t>
            </a:r>
            <a:r>
              <a:rPr lang="pl-PL" dirty="0"/>
              <a:t>),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pl-PL" dirty="0"/>
              <a:t>porównanie wyników z wcześniej zbudowanymi modelami własnymi.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19501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22871F3-4957-9678-BD71-1E5884B9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Porównanie innych </a:t>
            </a:r>
            <a:r>
              <a:rPr lang="pl-PL" dirty="0" err="1"/>
              <a:t>Architektur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60C0A36-A556-39B9-6D28-39B4017C6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 lnSpcReduction="10000"/>
          </a:bodyPr>
          <a:lstStyle/>
          <a:p>
            <a:r>
              <a:rPr lang="pl-PL" dirty="0"/>
              <a:t>W ramach rozszerzenia eksperymentów planowane jest zbadanie możliwości klasyfikacji obrazów przy użyciu innych typów sieci neuronowych niż klasyczne </a:t>
            </a:r>
            <a:r>
              <a:rPr lang="pl-PL" dirty="0" err="1"/>
              <a:t>konwolucyjne</a:t>
            </a:r>
            <a:r>
              <a:rPr lang="pl-PL" dirty="0"/>
              <a:t> sieci CNN.</a:t>
            </a:r>
          </a:p>
          <a:p>
            <a:endParaRPr lang="pl-PL" dirty="0"/>
          </a:p>
          <a:p>
            <a:pPr algn="ctr">
              <a:buNone/>
            </a:pPr>
            <a:r>
              <a:rPr lang="pl-PL" dirty="0"/>
              <a:t>Rozważane kierunki:</a:t>
            </a:r>
          </a:p>
          <a:p>
            <a:pPr lvl="1" algn="ctr"/>
            <a:r>
              <a:rPr lang="pl-PL" sz="2400" dirty="0"/>
              <a:t>Sieci hybrydowe (np. CNN + RNN),</a:t>
            </a:r>
          </a:p>
          <a:p>
            <a:pPr lvl="1" algn="ctr"/>
            <a:r>
              <a:rPr lang="pl-PL" sz="2400" dirty="0"/>
              <a:t>Modele bazujące na transformatorach (np. </a:t>
            </a:r>
            <a:r>
              <a:rPr lang="pl-PL" sz="2400" b="1" dirty="0" err="1"/>
              <a:t>Vision</a:t>
            </a:r>
            <a:r>
              <a:rPr lang="pl-PL" sz="2400" b="1" dirty="0"/>
              <a:t> </a:t>
            </a:r>
            <a:r>
              <a:rPr lang="pl-PL" sz="2400" b="1" dirty="0" err="1"/>
              <a:t>Transformers</a:t>
            </a:r>
            <a:r>
              <a:rPr lang="pl-PL" sz="2400" b="1" dirty="0"/>
              <a:t> – </a:t>
            </a:r>
            <a:r>
              <a:rPr lang="pl-PL" sz="2400" b="1" dirty="0" err="1"/>
              <a:t>ViT</a:t>
            </a:r>
            <a:r>
              <a:rPr lang="pl-PL" sz="2400" dirty="0"/>
              <a:t>),</a:t>
            </a:r>
          </a:p>
          <a:p>
            <a:pPr lvl="1" algn="ctr"/>
            <a:r>
              <a:rPr lang="pl-PL" sz="2400" dirty="0"/>
              <a:t>Inne nietypowe lub lekkie architektury (np. </a:t>
            </a:r>
            <a:r>
              <a:rPr lang="pl-PL" sz="2400" b="1" dirty="0" err="1"/>
              <a:t>MobileNet</a:t>
            </a:r>
            <a:r>
              <a:rPr lang="pl-PL" sz="2400" dirty="0"/>
              <a:t>, </a:t>
            </a:r>
            <a:r>
              <a:rPr lang="pl-PL" sz="2400" b="1" dirty="0" err="1"/>
              <a:t>SqueezeNet</a:t>
            </a:r>
            <a:r>
              <a:rPr lang="pl-PL" sz="2400" dirty="0"/>
              <a:t>).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1865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8ADA7D-3B41-A362-5939-88E5AC2D3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14400"/>
            <a:ext cx="9905999" cy="5739897"/>
          </a:xfrm>
        </p:spPr>
        <p:txBody>
          <a:bodyPr>
            <a:normAutofit/>
          </a:bodyPr>
          <a:lstStyle/>
          <a:p>
            <a:pPr algn="ctr"/>
            <a:r>
              <a:rPr lang="pl-PL" dirty="0"/>
              <a:t>Celem tej części będzie:</a:t>
            </a:r>
          </a:p>
          <a:p>
            <a:pPr algn="ctr"/>
            <a:r>
              <a:rPr lang="pl-PL" dirty="0"/>
              <a:t>sprawdzenie, jak alternatywne podejścia radzą sobie w zadaniu klasyfikacji obrazów,</a:t>
            </a:r>
          </a:p>
          <a:p>
            <a:pPr algn="ctr"/>
            <a:r>
              <a:rPr lang="pl-PL" dirty="0"/>
              <a:t>ocena ich efektywności obliczeniowej i dokładności,</a:t>
            </a:r>
          </a:p>
          <a:p>
            <a:pPr algn="ctr"/>
            <a:r>
              <a:rPr lang="pl-PL" dirty="0"/>
              <a:t>oraz porównanie ich z wynikami uzyskanymi wcześniej dla klasycznych modeli.</a:t>
            </a:r>
          </a:p>
          <a:p>
            <a:pPr algn="ctr"/>
            <a:endParaRPr lang="pl-PL" dirty="0"/>
          </a:p>
          <a:p>
            <a:pPr algn="ctr"/>
            <a:endParaRPr lang="pl-PL" dirty="0"/>
          </a:p>
          <a:p>
            <a:pPr marL="0" indent="0" algn="ctr">
              <a:buNone/>
            </a:pPr>
            <a:r>
              <a:rPr lang="pl-PL" dirty="0"/>
              <a:t>Zakres realizacji tej części będzie zależny od dostępnych zasobów i wyników wcześniejszych etapów.</a:t>
            </a:r>
          </a:p>
        </p:txBody>
      </p:sp>
    </p:spTree>
    <p:extLst>
      <p:ext uri="{BB962C8B-B14F-4D97-AF65-F5344CB8AC3E}">
        <p14:creationId xmlns:p14="http://schemas.microsoft.com/office/powerpoint/2010/main" val="2849347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A6AE7D-8B53-7C04-A471-4BCB347B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Testy praktyczne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172E7A-A890-1D60-3DC2-A22585718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42336" cy="417847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pl-PL" dirty="0"/>
              <a:t>Na obecnym etapie testy praktyczne pozostają otwartym kierunkiem dalszych prac. Ich realizacja będzie uzależniona od dostępnego czasu oraz możliwości technicznych.</a:t>
            </a:r>
          </a:p>
          <a:p>
            <a:pPr algn="ctr">
              <a:buNone/>
            </a:pPr>
            <a:r>
              <a:rPr lang="pl-PL" dirty="0"/>
              <a:t>Planowane zastosowanie:</a:t>
            </a:r>
            <a:br>
              <a:rPr lang="pl-PL" dirty="0"/>
            </a:br>
            <a:r>
              <a:rPr lang="pl-PL" b="1" dirty="0"/>
              <a:t>Wykorzystanie wytrenowanych modeli do klasyfikacji obrazów pochodzących z nagrań z samochodu badawczego uczelni.</a:t>
            </a:r>
          </a:p>
          <a:p>
            <a:pPr algn="ctr">
              <a:buNone/>
            </a:pPr>
            <a:endParaRPr lang="pl-PL" dirty="0"/>
          </a:p>
          <a:p>
            <a:r>
              <a:rPr lang="pl-PL" dirty="0"/>
              <a:t>Tego rodzaju testy umożliwiłyby ocenę skuteczności modeli w rzeczywistych warunkach środowiskowych oraz potencjalną analizę ich przydatności w zastosowaniach takich jak rozpoznawanie obiektów w ruchu ulicznym.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98058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D2DE15A-8DD4-94D0-B42A-A150B22A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aktualny stan prac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A001CF-80E4-C108-7DA3-ECAC50EBF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259955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pl-PL" b="1" dirty="0"/>
              <a:t>✔️ Zrealizowane etapy: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Przeprowadzono eksperymenty wstępne (analiza wpływu głównych parametrów sieci).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Zbudowano i przetestowano trzy różne modele CNN na podstawie wcześniejszych wyników.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Przeanalizowano wpływ takich elementów jak: </a:t>
            </a:r>
            <a:r>
              <a:rPr lang="pl-PL" i="1" dirty="0"/>
              <a:t>learning </a:t>
            </a:r>
            <a:r>
              <a:rPr lang="pl-PL" i="1" dirty="0" err="1"/>
              <a:t>rate</a:t>
            </a:r>
            <a:r>
              <a:rPr lang="pl-PL" dirty="0"/>
              <a:t>, </a:t>
            </a:r>
            <a:r>
              <a:rPr lang="pl-PL" i="1" dirty="0" err="1"/>
              <a:t>batch</a:t>
            </a:r>
            <a:r>
              <a:rPr lang="pl-PL" i="1" dirty="0"/>
              <a:t> </a:t>
            </a:r>
            <a:r>
              <a:rPr lang="pl-PL" i="1" dirty="0" err="1"/>
              <a:t>size</a:t>
            </a:r>
            <a:r>
              <a:rPr lang="pl-PL" dirty="0"/>
              <a:t>, </a:t>
            </a:r>
            <a:r>
              <a:rPr lang="pl-PL" i="1" dirty="0"/>
              <a:t>optymalizator</a:t>
            </a:r>
            <a:r>
              <a:rPr lang="pl-PL" dirty="0"/>
              <a:t>, augmentacja danych i </a:t>
            </a:r>
            <a:r>
              <a:rPr lang="pl-PL" dirty="0" err="1"/>
              <a:t>regularizacja</a:t>
            </a:r>
            <a:r>
              <a:rPr lang="pl-PL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l-PL" dirty="0"/>
          </a:p>
          <a:p>
            <a:pPr algn="ctr">
              <a:buNone/>
            </a:pPr>
            <a:r>
              <a:rPr lang="pl-PL" b="1" dirty="0"/>
              <a:t>🛠️ Etapy w trakcie realizacji: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Budowa i przygotowanie finalnych modeli do pełnych testów z metrykami jakości klasyfikacji.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Rozpoczęcie testowania gotowych </a:t>
            </a:r>
            <a:r>
              <a:rPr lang="pl-PL" dirty="0" err="1"/>
              <a:t>architektur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16352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41FEAD7F-894E-8CCF-2C95-F89A76A12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l-PL" dirty="0"/>
              <a:t>Dziękuje za uwagę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D3FD398B-B225-4A54-5FD7-ECA6C8020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7582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37F3DB-BD95-2128-84DD-F8CBEF02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Klasyfikacja obrazów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04C0EC-D3F4-F38B-9BBA-3DFA493D0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dirty="0"/>
              <a:t>Klasyfikacja obrazów to jedno z najważniejszych zadań w dziedzinie przetwarzania danych wizualnych. Polega ono na przypisaniu wejściowego obrazu do jednej z wcześniej zdefiniowanych klas.</a:t>
            </a:r>
          </a:p>
          <a:p>
            <a:r>
              <a:rPr lang="pl-PL" dirty="0"/>
              <a:t>Współcześnie najskuteczniejsze metody klasyfikacji opierają się na sztucznych sieciach neuronowych, a w szczególności na </a:t>
            </a:r>
            <a:r>
              <a:rPr lang="pl-PL" dirty="0" err="1"/>
              <a:t>konwolucyjnych</a:t>
            </a:r>
            <a:r>
              <a:rPr lang="pl-PL" dirty="0"/>
              <a:t> sieciach neuronowych (CNN).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53810F6-F0C7-F3A2-58E9-942EF6E6EC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62" b="14354"/>
          <a:stretch/>
        </p:blipFill>
        <p:spPr bwMode="auto">
          <a:xfrm>
            <a:off x="6792799" y="4634165"/>
            <a:ext cx="4919368" cy="2009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603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F9233C-1E07-623F-C92B-A7F7531EA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Motywacja i cel pracy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EB084B-AB88-AAD3-3AE8-C1017B23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19746"/>
            <a:ext cx="9905999" cy="4419735"/>
          </a:xfrm>
        </p:spPr>
        <p:txBody>
          <a:bodyPr>
            <a:normAutofit/>
          </a:bodyPr>
          <a:lstStyle/>
          <a:p>
            <a:r>
              <a:rPr lang="pl-PL" dirty="0"/>
              <a:t>Motywacją do podjęcia tego tematu była chęć głębszego zrozumienia, jak konkretne decyzje projektowe – np. liczba warstw, typy funkcji aktywacji czy inne cechy architektury – wpływają na skuteczność, stabilność oraz wymagania obliczeniowe sieci neuronowej.</a:t>
            </a:r>
          </a:p>
          <a:p>
            <a:r>
              <a:rPr lang="pl-PL" dirty="0"/>
              <a:t>Celem pracy jest zaprojektowanie modeli, które będą nie tylko skuteczne, ale też dobrze zbalansowane pod względem złożoności i możliwości praktycznego zastosowania. Badania obejmą zarówno sieci budowane od podstaw, jak i porównanie ich z gotowymi, zoptymalizowanymi </a:t>
            </a:r>
            <a:r>
              <a:rPr lang="pl-PL" dirty="0" err="1"/>
              <a:t>architekturami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085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66299B1-0B61-C9E4-D361-B6029A72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Zbiór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40DAA46-6D41-1E65-7AED-D9E0A816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3532"/>
            <a:ext cx="9905999" cy="4381877"/>
          </a:xfrm>
        </p:spPr>
        <p:txBody>
          <a:bodyPr>
            <a:normAutofit fontScale="92500" lnSpcReduction="10000"/>
          </a:bodyPr>
          <a:lstStyle/>
          <a:p>
            <a:r>
              <a:rPr lang="pl-PL" b="1" dirty="0" err="1"/>
              <a:t>ImageNet</a:t>
            </a:r>
            <a:r>
              <a:rPr lang="pl-PL" dirty="0"/>
              <a:t> to jeden z najbardziej znanych i obszernych zbiorów danych wykorzystywanych w zadaniach klasyfikacji obrazów. Zawiera ponad 14 milionów obrazów przypisanych do ponad 20 000 kategorii, z czego około 1 000 klas stanowi podstawę benchmarku używanego w konkursie ILSVRC (</a:t>
            </a:r>
            <a:r>
              <a:rPr lang="pl-PL" dirty="0" err="1"/>
              <a:t>ImageNet</a:t>
            </a:r>
            <a:r>
              <a:rPr lang="pl-PL" dirty="0"/>
              <a:t> </a:t>
            </a:r>
            <a:r>
              <a:rPr lang="pl-PL" dirty="0" err="1"/>
              <a:t>Large</a:t>
            </a:r>
            <a:r>
              <a:rPr lang="pl-PL" dirty="0"/>
              <a:t> </a:t>
            </a:r>
            <a:r>
              <a:rPr lang="pl-PL" dirty="0" err="1"/>
              <a:t>Scale</a:t>
            </a:r>
            <a:r>
              <a:rPr lang="pl-PL" dirty="0"/>
              <a:t> Visual </a:t>
            </a:r>
            <a:r>
              <a:rPr lang="pl-PL" dirty="0" err="1"/>
              <a:t>Recognition</a:t>
            </a:r>
            <a:r>
              <a:rPr lang="pl-PL" dirty="0"/>
              <a:t> Challenge).Obrazy są wysokiej jakości, zróżnicowane tematycznie i często zawierają wiele obiektów.</a:t>
            </a:r>
          </a:p>
          <a:p>
            <a:r>
              <a:rPr lang="pl-PL" b="1" dirty="0" err="1"/>
              <a:t>Tiny</a:t>
            </a:r>
            <a:r>
              <a:rPr lang="pl-PL" b="1" dirty="0"/>
              <a:t> </a:t>
            </a:r>
            <a:r>
              <a:rPr lang="pl-PL" b="1" dirty="0" err="1"/>
              <a:t>ImageNet</a:t>
            </a:r>
            <a:r>
              <a:rPr lang="pl-PL" dirty="0"/>
              <a:t> to zredukowana wersja zbioru </a:t>
            </a:r>
            <a:r>
              <a:rPr lang="pl-PL" dirty="0" err="1"/>
              <a:t>ImageNet</a:t>
            </a:r>
            <a:r>
              <a:rPr lang="pl-PL" dirty="0"/>
              <a:t>, przygotowana z myślą o testowaniu modeli w warunkach ograniczonych zasobów.</a:t>
            </a:r>
          </a:p>
          <a:p>
            <a:pPr lvl="1" algn="ctr"/>
            <a:r>
              <a:rPr lang="pl-PL" b="1" dirty="0"/>
              <a:t>200 klas</a:t>
            </a:r>
            <a:r>
              <a:rPr lang="pl-PL" dirty="0"/>
              <a:t> (wybranych z pełnego </a:t>
            </a:r>
            <a:r>
              <a:rPr lang="pl-PL" dirty="0" err="1"/>
              <a:t>ImageNet</a:t>
            </a:r>
            <a:r>
              <a:rPr lang="pl-PL" dirty="0"/>
              <a:t>),</a:t>
            </a:r>
          </a:p>
          <a:p>
            <a:pPr lvl="1" algn="ctr"/>
            <a:r>
              <a:rPr lang="pl-PL" b="1" dirty="0"/>
              <a:t>64x64 </a:t>
            </a:r>
            <a:r>
              <a:rPr lang="pl-PL" b="1" dirty="0" err="1"/>
              <a:t>px</a:t>
            </a:r>
            <a:r>
              <a:rPr lang="pl-PL" dirty="0"/>
              <a:t> obrazy (zamiast 224x224 </a:t>
            </a:r>
            <a:r>
              <a:rPr lang="pl-PL" dirty="0" err="1"/>
              <a:t>px</a:t>
            </a:r>
            <a:r>
              <a:rPr lang="pl-PL" dirty="0"/>
              <a:t>),</a:t>
            </a:r>
          </a:p>
          <a:p>
            <a:pPr lvl="1" algn="ctr"/>
            <a:r>
              <a:rPr lang="pl-PL" b="1" dirty="0"/>
              <a:t>500 zdjęć treningowych</a:t>
            </a:r>
            <a:r>
              <a:rPr lang="pl-PL" dirty="0"/>
              <a:t>, </a:t>
            </a:r>
            <a:r>
              <a:rPr lang="pl-PL" b="1" dirty="0"/>
              <a:t>50 walidacyjnych</a:t>
            </a:r>
            <a:r>
              <a:rPr lang="pl-PL" dirty="0"/>
              <a:t> i </a:t>
            </a:r>
            <a:r>
              <a:rPr lang="pl-PL" b="1" dirty="0"/>
              <a:t>50 testowych</a:t>
            </a:r>
            <a:r>
              <a:rPr lang="pl-PL" dirty="0"/>
              <a:t> dla każdej klasy.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8282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64EEA1-8FDF-FDA1-5BF9-91EB1A40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Struktura pracy i etapy realizacji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0F587EE1-BB20-E61A-206E-83D0CA87B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3" t="26405" r="3391" b="19032"/>
          <a:stretch/>
        </p:blipFill>
        <p:spPr>
          <a:xfrm>
            <a:off x="1300669" y="1844717"/>
            <a:ext cx="9590661" cy="287525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2A3055E8-8861-FBC2-2598-11CA44075AC5}"/>
              </a:ext>
            </a:extLst>
          </p:cNvPr>
          <p:cNvSpPr txBox="1"/>
          <p:nvPr/>
        </p:nvSpPr>
        <p:spPr>
          <a:xfrm>
            <a:off x="1493821" y="4791107"/>
            <a:ext cx="166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Budowa i testowanie własnych modeli.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9AE16AC-8DB4-C972-39B8-D25337F93CAD}"/>
              </a:ext>
            </a:extLst>
          </p:cNvPr>
          <p:cNvSpPr txBox="1"/>
          <p:nvPr/>
        </p:nvSpPr>
        <p:spPr>
          <a:xfrm>
            <a:off x="3802456" y="4791107"/>
            <a:ext cx="1665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Ewaluacja sieci takich jak </a:t>
            </a:r>
            <a:r>
              <a:rPr lang="pl-PL" dirty="0" err="1"/>
              <a:t>ResNet</a:t>
            </a:r>
            <a:r>
              <a:rPr lang="pl-PL" dirty="0"/>
              <a:t> czy VGG.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5CC11A1-864E-67F2-7D8F-709FC76CCCFD}"/>
              </a:ext>
            </a:extLst>
          </p:cNvPr>
          <p:cNvSpPr txBox="1"/>
          <p:nvPr/>
        </p:nvSpPr>
        <p:spPr>
          <a:xfrm>
            <a:off x="6228784" y="4762154"/>
            <a:ext cx="18763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Sprawdzenie możliwości klasyfikacji dla innych infrastruktur.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D193F0A-A6FE-52AA-8EA5-2C8E1F911DE6}"/>
              </a:ext>
            </a:extLst>
          </p:cNvPr>
          <p:cNvSpPr txBox="1"/>
          <p:nvPr/>
        </p:nvSpPr>
        <p:spPr>
          <a:xfrm>
            <a:off x="9004769" y="4762154"/>
            <a:ext cx="16934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Testy praktyczne Zastosowanie modeli w danych rzeczywistych.</a:t>
            </a:r>
          </a:p>
        </p:txBody>
      </p:sp>
    </p:spTree>
    <p:extLst>
      <p:ext uri="{BB962C8B-B14F-4D97-AF65-F5344CB8AC3E}">
        <p14:creationId xmlns:p14="http://schemas.microsoft.com/office/powerpoint/2010/main" val="212306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D0CFBE-E135-CBD3-17C1-2F482D2D9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Pierwszy etap eksperymentów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F52AEAC-B837-12A8-C9A3-19AE11B65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b="1" dirty="0"/>
              <a:t>Celem pierwszej serii eksperymentów</a:t>
            </a:r>
            <a:r>
              <a:rPr lang="pl-PL" dirty="0"/>
              <a:t> było zbadanie stabilności działania modeli CNN przy różnych konfiguracjach. Na tym etapie dokładność odgrywała drugorzędną rolę skupiono się na stabilności modelu.</a:t>
            </a:r>
          </a:p>
          <a:p>
            <a:pPr algn="ctr">
              <a:buNone/>
            </a:pPr>
            <a:r>
              <a:rPr lang="pl-PL" dirty="0"/>
              <a:t>Przeanalizowano wpływ:</a:t>
            </a:r>
          </a:p>
          <a:p>
            <a:pPr lvl="1"/>
            <a:r>
              <a:rPr lang="pl-PL" dirty="0"/>
              <a:t>liczby warstw </a:t>
            </a:r>
            <a:r>
              <a:rPr lang="pl-PL" dirty="0" err="1"/>
              <a:t>konwolucyjnych</a:t>
            </a:r>
            <a:r>
              <a:rPr lang="pl-PL" dirty="0"/>
              <a:t> i pełnych połączeń,</a:t>
            </a:r>
          </a:p>
          <a:p>
            <a:pPr lvl="1"/>
            <a:r>
              <a:rPr lang="pl-PL" dirty="0"/>
              <a:t>problemu niedouczenia i przeuczenia,</a:t>
            </a:r>
          </a:p>
          <a:p>
            <a:pPr lvl="1"/>
            <a:r>
              <a:rPr lang="pl-PL" dirty="0"/>
              <a:t>rodzaju funkcji aktywacji,</a:t>
            </a:r>
          </a:p>
          <a:p>
            <a:pPr lvl="1"/>
            <a:r>
              <a:rPr lang="pl-PL" dirty="0"/>
              <a:t>różnych metod </a:t>
            </a:r>
            <a:r>
              <a:rPr lang="pl-PL" dirty="0" err="1"/>
              <a:t>regularizacji</a:t>
            </a:r>
            <a:r>
              <a:rPr lang="pl-PL" dirty="0"/>
              <a:t>,</a:t>
            </a:r>
          </a:p>
          <a:p>
            <a:pPr lvl="1"/>
            <a:r>
              <a:rPr lang="pl-PL" dirty="0"/>
              <a:t>automatycznego doboru parametrów.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1350473-E85C-D63D-0B86-866BBC7742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264520"/>
            <a:ext cx="5813729" cy="2397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454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7DBA1A-99B2-96B8-8761-A307C724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Przedstawienie Wyników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C07ED56-BAAE-41EB-FF86-FAC8EAC526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47" y="2033588"/>
            <a:ext cx="5447205" cy="27273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67F3A01-5E90-85CD-4DBF-248E6301799E}"/>
              </a:ext>
            </a:extLst>
          </p:cNvPr>
          <p:cNvSpPr txBox="1"/>
          <p:nvPr/>
        </p:nvSpPr>
        <p:spPr>
          <a:xfrm>
            <a:off x="289710" y="5006566"/>
            <a:ext cx="5296277" cy="153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Wykres przedstawia przebieg uczenia modelu </a:t>
            </a:r>
            <a:r>
              <a:rPr lang="pl-PL" dirty="0" err="1"/>
              <a:t>MediumCNN</a:t>
            </a:r>
            <a:r>
              <a:rPr lang="pl-PL" dirty="0"/>
              <a:t> (7 warstw </a:t>
            </a:r>
            <a:r>
              <a:rPr lang="pl-PL" dirty="0" err="1"/>
              <a:t>konwolucyjnych</a:t>
            </a:r>
            <a:r>
              <a:rPr lang="pl-PL" dirty="0"/>
              <a:t> + </a:t>
            </a:r>
            <a:r>
              <a:rPr lang="pl-PL" dirty="0" err="1"/>
              <a:t>MaxPool</a:t>
            </a:r>
            <a:r>
              <a:rPr lang="pl-PL" dirty="0"/>
              <a:t> + 2 warstwy w pełni połączone), ujawniając przeuczenie – poprawę na zbiorze treningowym bez poprawy na walidacyjnym.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94124418-35B6-8B62-E04B-13BC7F43B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90" y="2598738"/>
            <a:ext cx="5579745" cy="1597025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20D3329B-34D0-97FA-59BA-880044E46338}"/>
              </a:ext>
            </a:extLst>
          </p:cNvPr>
          <p:cNvSpPr txBox="1"/>
          <p:nvPr/>
        </p:nvSpPr>
        <p:spPr>
          <a:xfrm>
            <a:off x="6085438" y="5006566"/>
            <a:ext cx="6106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/>
              <a:t>Tabela przedstawia końcowe wyniki dla eksperymentu dotyczącego ilości warstw </a:t>
            </a:r>
            <a:r>
              <a:rPr lang="pl-PL" dirty="0" err="1"/>
              <a:t>konwolucyjnych</a:t>
            </a:r>
            <a:r>
              <a:rPr lang="pl-PL" dirty="0"/>
              <a:t> (2, 12, 27)</a:t>
            </a:r>
          </a:p>
        </p:txBody>
      </p:sp>
    </p:spTree>
    <p:extLst>
      <p:ext uri="{BB962C8B-B14F-4D97-AF65-F5344CB8AC3E}">
        <p14:creationId xmlns:p14="http://schemas.microsoft.com/office/powerpoint/2010/main" val="380198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ECFEBA-524A-C019-58C4-ADA1129F9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Druga seria eksperymentów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134469-A969-F9F3-B82E-D21175379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789174"/>
          </a:xfrm>
        </p:spPr>
        <p:txBody>
          <a:bodyPr>
            <a:normAutofit/>
          </a:bodyPr>
          <a:lstStyle/>
          <a:p>
            <a:r>
              <a:rPr lang="pl-PL" dirty="0"/>
              <a:t>Na podstawie wcześniej uzyskanych wyników zaprojektowano trzy modele sieci neuronowych o odmiennych strukturach.</a:t>
            </a:r>
          </a:p>
          <a:p>
            <a:pPr algn="ctr">
              <a:buNone/>
            </a:pPr>
            <a:r>
              <a:rPr lang="pl-PL" b="1" dirty="0"/>
              <a:t>Druga seria eksperymentów</a:t>
            </a:r>
            <a:r>
              <a:rPr lang="pl-PL" dirty="0"/>
              <a:t> dotyczyła wpływu:</a:t>
            </a:r>
          </a:p>
          <a:p>
            <a:pPr lvl="1" algn="ctr"/>
            <a:r>
              <a:rPr lang="pl-PL" dirty="0"/>
              <a:t>tempa uczenia (</a:t>
            </a:r>
            <a:r>
              <a:rPr lang="pl-PL" i="1" dirty="0"/>
              <a:t>learning </a:t>
            </a:r>
            <a:r>
              <a:rPr lang="pl-PL" i="1" dirty="0" err="1"/>
              <a:t>rate</a:t>
            </a:r>
            <a:r>
              <a:rPr lang="pl-PL" dirty="0"/>
              <a:t>),</a:t>
            </a:r>
          </a:p>
          <a:p>
            <a:pPr lvl="1" algn="ctr"/>
            <a:r>
              <a:rPr lang="pl-PL" dirty="0"/>
              <a:t>wielkości partii (</a:t>
            </a:r>
            <a:r>
              <a:rPr lang="pl-PL" i="1" dirty="0" err="1"/>
              <a:t>batch</a:t>
            </a:r>
            <a:r>
              <a:rPr lang="pl-PL" i="1" dirty="0"/>
              <a:t> </a:t>
            </a:r>
            <a:r>
              <a:rPr lang="pl-PL" i="1" dirty="0" err="1"/>
              <a:t>size</a:t>
            </a:r>
            <a:r>
              <a:rPr lang="pl-PL" dirty="0"/>
              <a:t>),</a:t>
            </a:r>
          </a:p>
          <a:p>
            <a:pPr lvl="1" algn="ctr"/>
            <a:r>
              <a:rPr lang="pl-PL" dirty="0"/>
              <a:t>typu optymalizatora (np. Adam, SGD),</a:t>
            </a:r>
          </a:p>
          <a:p>
            <a:pPr lvl="1" algn="ctr"/>
            <a:r>
              <a:rPr lang="pl-PL" dirty="0"/>
              <a:t>metod </a:t>
            </a:r>
            <a:r>
              <a:rPr lang="pl-PL" dirty="0" err="1"/>
              <a:t>regularizacji</a:t>
            </a:r>
            <a:r>
              <a:rPr lang="pl-PL" dirty="0"/>
              <a:t>,</a:t>
            </a:r>
          </a:p>
          <a:p>
            <a:pPr lvl="1" algn="ctr"/>
            <a:r>
              <a:rPr lang="pl-PL" dirty="0"/>
              <a:t>augmentacji danych.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12443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802317-AA03-5076-0DF9-A314B2AD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Prezentacja wyników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99A0009-F95C-4809-A492-0263FB32F8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2" r="6026"/>
          <a:stretch/>
        </p:blipFill>
        <p:spPr>
          <a:xfrm>
            <a:off x="570368" y="1597788"/>
            <a:ext cx="5377759" cy="306489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999085C3-836E-B824-2950-70522E5CB572}"/>
              </a:ext>
            </a:extLst>
          </p:cNvPr>
          <p:cNvSpPr txBox="1"/>
          <p:nvPr/>
        </p:nvSpPr>
        <p:spPr>
          <a:xfrm>
            <a:off x="258216" y="4662684"/>
            <a:ext cx="5616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Model zbalansowany learning </a:t>
            </a:r>
            <a:r>
              <a:rPr lang="pl-PL" dirty="0" err="1"/>
              <a:t>rate</a:t>
            </a:r>
            <a:r>
              <a:rPr lang="pl-PL" dirty="0"/>
              <a:t> = 0.00001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6E4B92C-4141-3DB9-5080-376386394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6" r="5284"/>
          <a:stretch/>
        </p:blipFill>
        <p:spPr>
          <a:xfrm>
            <a:off x="6260279" y="2760288"/>
            <a:ext cx="5505825" cy="3064896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D137D233-23BC-436B-866D-30C01DDCEB92}"/>
              </a:ext>
            </a:extLst>
          </p:cNvPr>
          <p:cNvSpPr txBox="1"/>
          <p:nvPr/>
        </p:nvSpPr>
        <p:spPr>
          <a:xfrm>
            <a:off x="6317518" y="5944531"/>
            <a:ext cx="550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Model słaby </a:t>
            </a:r>
            <a:r>
              <a:rPr lang="pl-PL" dirty="0" err="1"/>
              <a:t>batch</a:t>
            </a:r>
            <a:r>
              <a:rPr lang="pl-PL" dirty="0"/>
              <a:t> </a:t>
            </a:r>
            <a:r>
              <a:rPr lang="pl-PL" dirty="0" err="1"/>
              <a:t>szie</a:t>
            </a:r>
            <a:r>
              <a:rPr lang="pl-PL" dirty="0"/>
              <a:t> = 64</a:t>
            </a:r>
          </a:p>
        </p:txBody>
      </p:sp>
    </p:spTree>
    <p:extLst>
      <p:ext uri="{BB962C8B-B14F-4D97-AF65-F5344CB8AC3E}">
        <p14:creationId xmlns:p14="http://schemas.microsoft.com/office/powerpoint/2010/main" val="1751305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Obwód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bwód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bwód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Obwód</Template>
  <TotalTime>428</TotalTime>
  <Words>867</Words>
  <Application>Microsoft Office PowerPoint</Application>
  <PresentationFormat>Panoramiczny</PresentationFormat>
  <Paragraphs>85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0" baseType="lpstr">
      <vt:lpstr>Arial</vt:lpstr>
      <vt:lpstr>Tw Cen MT</vt:lpstr>
      <vt:lpstr>Obwód</vt:lpstr>
      <vt:lpstr>Analiza i badanie działania wybranych sieci neuronowych w zadaniu klasyfikacji obrazów na zbiorze ImageNet</vt:lpstr>
      <vt:lpstr>Klasyfikacja obrazów</vt:lpstr>
      <vt:lpstr>Motywacja i cel pracy</vt:lpstr>
      <vt:lpstr>Zbiór danych</vt:lpstr>
      <vt:lpstr>Struktura pracy i etapy realizacji</vt:lpstr>
      <vt:lpstr>Pierwszy etap eksperymentów</vt:lpstr>
      <vt:lpstr>Przedstawienie Wyników</vt:lpstr>
      <vt:lpstr>Druga seria eksperymentów</vt:lpstr>
      <vt:lpstr>Prezentacja wyników</vt:lpstr>
      <vt:lpstr>Finalne Eksperymenty</vt:lpstr>
      <vt:lpstr>Analiza gotowych modeli</vt:lpstr>
      <vt:lpstr>Analiza gotowych modeli</vt:lpstr>
      <vt:lpstr>Porównanie innych Architektur</vt:lpstr>
      <vt:lpstr>Prezentacja programu PowerPoint</vt:lpstr>
      <vt:lpstr>Testy praktyczne</vt:lpstr>
      <vt:lpstr>aktualny stan prac</vt:lpstr>
      <vt:lpstr>Dziękuje za uwagę</vt:lpstr>
    </vt:vector>
  </TitlesOfParts>
  <Company>Ministrerstwo Edukacji Narodowej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Sigmund</dc:creator>
  <cp:lastModifiedBy>Marek Sigmund</cp:lastModifiedBy>
  <cp:revision>56</cp:revision>
  <dcterms:created xsi:type="dcterms:W3CDTF">2025-03-30T09:13:08Z</dcterms:created>
  <dcterms:modified xsi:type="dcterms:W3CDTF">2025-04-03T09:26:21Z</dcterms:modified>
</cp:coreProperties>
</file>