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5759"/>
    <a:srgbClr val="4E79A7"/>
    <a:srgbClr val="BAB0A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60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F258-EBD9-45F4-8A7D-54E1F19C9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CCE2A-4471-4B4B-8E45-D4E8FD11C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DD68E-956C-49C5-A0B6-E33B4435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D6B-E7F6-4D87-BCDF-51FD5CD9920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AFD3E-CAC3-41AF-A668-3AC5169F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FF91-99F6-4B8E-AA90-F1DBE9C8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2BB4-02BB-4AD0-B350-4451E3D6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4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ED5C-7F88-4496-84CA-601A1A25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162D4-29C6-4931-9BAC-4CB49F58C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C0CF9-542A-45F6-9B8C-971A45A7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D6B-E7F6-4D87-BCDF-51FD5CD9920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081AF-E1C6-4254-85C4-AB2752FC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13C61-B5C1-489D-B027-72605901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2BB4-02BB-4AD0-B350-4451E3D6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6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0F50D-0C00-4B64-B3E9-89D5BD739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85A0C-A070-4837-B079-C3041BCF6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7445A-F3BD-4E28-A4D0-FAA06AEB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D6B-E7F6-4D87-BCDF-51FD5CD9920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FD697-9783-4343-82B7-29DFE4F9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B73C-F3F9-47EA-9F45-8CF4AB94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2BB4-02BB-4AD0-B350-4451E3D6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6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455A-E8D2-4921-A211-7F929813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A284F-DF7A-4611-8D5B-41663B266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4C5E4-CC8F-406F-A4A9-A7E07721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D6B-E7F6-4D87-BCDF-51FD5CD9920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1785F-BB06-457D-9B44-E8392CAC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72AC2-0FD9-4E96-9984-DE86DF13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2BB4-02BB-4AD0-B350-4451E3D6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9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7875-A766-4529-9AD0-DFFAD9E5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2A3FF-4C66-49CC-ABE9-21FBD5E2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02A16-241A-4FFC-8CA3-101AF9DC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D6B-E7F6-4D87-BCDF-51FD5CD9920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CDD09-8405-4CC8-B3D0-BB78E861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C7A8F-3E16-4CD1-9D87-AEF66736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2BB4-02BB-4AD0-B350-4451E3D6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0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111F-ACC6-4DB7-B674-39DB0865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8597-7872-4428-B55C-56F7EDC32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0676F-569D-4151-954D-EFF0DC815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55EF4-DA90-4F43-9A25-8AF2A0D3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D6B-E7F6-4D87-BCDF-51FD5CD9920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A14EB-46B0-4BF9-AA95-0F58B346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6A7C-1644-4277-B7F9-23684A41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2BB4-02BB-4AD0-B350-4451E3D6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3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5EDE-8B90-4FEB-8207-BDF1AEF4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89410-8D60-4B31-971C-BF6F5F2C7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53974-E42C-4F9B-BDD6-E0ECDBEA9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9FECB-E363-4B40-A704-693E2C3D8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DB003-CE77-49E8-831E-14B1882A7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6C3C3-19E9-4CD9-B069-190A7500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D6B-E7F6-4D87-BCDF-51FD5CD9920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0DA82-32D7-413F-8A4A-4F9BBAEB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FAB79-B525-4F56-B9FF-4D947601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2BB4-02BB-4AD0-B350-4451E3D6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1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F2D6-A63C-42B7-81C4-1F595C37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ACA3E-9B41-49AD-8E28-1D3F4E9F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D6B-E7F6-4D87-BCDF-51FD5CD9920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25585-9B72-47F7-AAFC-8F1A165F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235E6-82D4-47ED-9040-8EC7B0D9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2BB4-02BB-4AD0-B350-4451E3D6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D2F1D-5F19-4CB1-9D83-DD584957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D6B-E7F6-4D87-BCDF-51FD5CD9920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ABB3B-7209-4948-B0D7-6B64D524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12D33-87DA-4EEC-A50B-9D8050BF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2BB4-02BB-4AD0-B350-4451E3D6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2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013B-5FB9-4A4E-B059-2B6720AF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43FC-844E-4B1D-A265-4959BF631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36A88-D7A3-4912-811C-4372C5E4C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E6E98-32A4-4E68-8565-EE26940C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D6B-E7F6-4D87-BCDF-51FD5CD9920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FC61A-EF00-4C5C-B554-3A98901A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1257A-863E-42D6-AF29-2045CDF1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2BB4-02BB-4AD0-B350-4451E3D6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A1DE-6B82-40D7-AD25-D6F67978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A1B23-0B80-4F37-8A8C-849996E33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E3034-B931-45DF-A5E7-E6E819B09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4C65B-F354-4424-9BD8-9C5870D1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D6B-E7F6-4D87-BCDF-51FD5CD9920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C504B-BE7E-4457-8C59-062B479E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946B9-BF54-4627-B752-C9C4C4FD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2BB4-02BB-4AD0-B350-4451E3D6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5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4D3C9-972D-4777-8D97-8AB05629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5C4DF-475F-4254-8E83-FF0C5C0B3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38201-91FE-49BC-A65B-9D74653AA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82D6B-E7F6-4D87-BCDF-51FD5CD9920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154EE-9839-4B8A-8D1E-5ABA7814C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6E8F-DA60-49DB-A432-3488C1ABF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82BB4-02BB-4AD0-B350-4451E3D6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4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B2FB-169E-4E9E-BAEE-0C9711E70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Maternal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1A61B-2B5D-415D-BE0A-6CCD5F334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6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E9E5-D041-4329-99CC-D2566702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Newborn bed</a:t>
            </a:r>
          </a:p>
        </p:txBody>
      </p:sp>
      <p:pic>
        <p:nvPicPr>
          <p:cNvPr id="11" name="Content Placeholder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EFF6074C-1C61-4D4E-8984-276B1B058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99" y="1825625"/>
            <a:ext cx="6545602" cy="4351338"/>
          </a:xfrm>
        </p:spPr>
      </p:pic>
    </p:spTree>
    <p:extLst>
      <p:ext uri="{BB962C8B-B14F-4D97-AF65-F5344CB8AC3E}">
        <p14:creationId xmlns:p14="http://schemas.microsoft.com/office/powerpoint/2010/main" val="136313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E93F-2E4C-41F0-A036-3F06565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A077C0A-AAC0-4A39-8AB8-523DA0C5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99" y="1825625"/>
            <a:ext cx="6545602" cy="4351338"/>
          </a:xfrm>
        </p:spPr>
      </p:pic>
    </p:spTree>
    <p:extLst>
      <p:ext uri="{BB962C8B-B14F-4D97-AF65-F5344CB8AC3E}">
        <p14:creationId xmlns:p14="http://schemas.microsoft.com/office/powerpoint/2010/main" val="310291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85DF-864F-4032-8782-05D4221E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TT1</a:t>
            </a:r>
          </a:p>
        </p:txBody>
      </p:sp>
      <p:pic>
        <p:nvPicPr>
          <p:cNvPr id="9" name="Content Placeholder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1C61E66-1517-4513-8B6A-30DC3D7B2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99" y="1825625"/>
            <a:ext cx="6545602" cy="4351338"/>
          </a:xfrm>
        </p:spPr>
      </p:pic>
    </p:spTree>
    <p:extLst>
      <p:ext uri="{BB962C8B-B14F-4D97-AF65-F5344CB8AC3E}">
        <p14:creationId xmlns:p14="http://schemas.microsoft.com/office/powerpoint/2010/main" val="255046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505D-3033-4BBA-B449-DF6039FE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TT3</a:t>
            </a:r>
          </a:p>
        </p:txBody>
      </p:sp>
      <p:pic>
        <p:nvPicPr>
          <p:cNvPr id="9" name="Content Placeholder 8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406B7E3A-4F3F-4ADC-8C22-422B19772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99" y="1825625"/>
            <a:ext cx="6545602" cy="4351338"/>
          </a:xfrm>
        </p:spPr>
      </p:pic>
    </p:spTree>
    <p:extLst>
      <p:ext uri="{BB962C8B-B14F-4D97-AF65-F5344CB8AC3E}">
        <p14:creationId xmlns:p14="http://schemas.microsoft.com/office/powerpoint/2010/main" val="4123411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358F-42CC-49F2-8809-EC21678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 ratio</a:t>
            </a:r>
          </a:p>
        </p:txBody>
      </p:sp>
      <p:pic>
        <p:nvPicPr>
          <p:cNvPr id="19" name="Content Placeholder 1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9CDA086-1E68-4087-B383-A3D1A090A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99" y="1825625"/>
            <a:ext cx="6545602" cy="4351338"/>
          </a:xfrm>
        </p:spPr>
      </p:pic>
    </p:spTree>
    <p:extLst>
      <p:ext uri="{BB962C8B-B14F-4D97-AF65-F5344CB8AC3E}">
        <p14:creationId xmlns:p14="http://schemas.microsoft.com/office/powerpoint/2010/main" val="65946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CE6F-F1FB-4153-B1F9-51B8F17B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5" name="Content Placeholder 14" descr="A close up of a map&#10;&#10;Description generated with high confidence">
            <a:extLst>
              <a:ext uri="{FF2B5EF4-FFF2-40B4-BE49-F238E27FC236}">
                <a16:creationId xmlns:a16="http://schemas.microsoft.com/office/drawing/2014/main" id="{72C751E7-17A1-488A-A3F1-4D56E9E72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16" y="1553473"/>
            <a:ext cx="6392167" cy="4939402"/>
          </a:xfrm>
        </p:spPr>
      </p:pic>
    </p:spTree>
    <p:extLst>
      <p:ext uri="{BB962C8B-B14F-4D97-AF65-F5344CB8AC3E}">
        <p14:creationId xmlns:p14="http://schemas.microsoft.com/office/powerpoint/2010/main" val="19835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71EF-7A32-4BC7-9EEC-EDD48C8D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EA8B1A4-143E-44AF-887A-CDD7498F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1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E667-088E-444A-9E0C-5478921A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11" name="Content Placeholder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DEE3C56-A12B-48F8-B5F1-89A8F6B77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52" y="1542401"/>
            <a:ext cx="6406496" cy="4950474"/>
          </a:xfrm>
        </p:spPr>
      </p:pic>
    </p:spTree>
    <p:extLst>
      <p:ext uri="{BB962C8B-B14F-4D97-AF65-F5344CB8AC3E}">
        <p14:creationId xmlns:p14="http://schemas.microsoft.com/office/powerpoint/2010/main" val="32296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702A-A9D2-4CD2-9945-6DF0CD69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Distribution</a:t>
            </a:r>
          </a:p>
        </p:txBody>
      </p:sp>
      <p:pic>
        <p:nvPicPr>
          <p:cNvPr id="21" name="Content Placeholder 20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3BD7CA83-B625-42A9-895B-44125EE19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53" y="1825625"/>
            <a:ext cx="5631143" cy="4351338"/>
          </a:xfrm>
        </p:spPr>
      </p:pic>
      <p:pic>
        <p:nvPicPr>
          <p:cNvPr id="23" name="Picture 22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F09DFB1-76CF-49EA-9C89-1CEB65BBE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06" y="1825625"/>
            <a:ext cx="5658639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1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50D1-8428-4FCF-80D5-95E12E86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7B5A96-F718-4844-B5B3-E43901B0B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156039"/>
              </p:ext>
            </p:extLst>
          </p:nvPr>
        </p:nvGraphicFramePr>
        <p:xfrm>
          <a:off x="2128837" y="1690688"/>
          <a:ext cx="7934325" cy="44500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895725">
                  <a:extLst>
                    <a:ext uri="{9D8B030D-6E8A-4147-A177-3AD203B41FA5}">
                      <a16:colId xmlns:a16="http://schemas.microsoft.com/office/drawing/2014/main" val="8488975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181934629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392639188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354449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n-lt"/>
                        </a:rPr>
                        <a:t>Variable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n-lt"/>
                        </a:rPr>
                        <a:t>Cluster 0</a:t>
                      </a:r>
                    </a:p>
                  </a:txBody>
                  <a:tcPr anchor="ctr">
                    <a:solidFill>
                      <a:srgbClr val="4E7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n-lt"/>
                        </a:rPr>
                        <a:t>Cluster 1</a:t>
                      </a:r>
                    </a:p>
                  </a:txBody>
                  <a:tcPr anchor="ctr">
                    <a:solidFill>
                      <a:srgbClr val="BAB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n-lt"/>
                        </a:rPr>
                        <a:t>Cluster 2</a:t>
                      </a:r>
                    </a:p>
                  </a:txBody>
                  <a:tcPr anchor="ctr">
                    <a:solidFill>
                      <a:srgbClr val="E157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14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% Diarrhea reported at facility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9525" marT="9525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9.8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9A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11.7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0A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11.3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575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45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% TT vial wastage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23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9A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20.8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0A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19.3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575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10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% Penta 1 to MR 2 drop out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0.9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9A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5.5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0A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9.2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575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10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% Nurse trained on IMCI at SCANU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11.2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9A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43.4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0A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80.3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575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Newborn medical bed ratio at SCANU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0.4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9A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0.05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0A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575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18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Supervision closing balance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335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9A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143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0A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362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575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5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% TT1 mothers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98.1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9A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98.6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0A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95.7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575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70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% TT3 mothers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86.9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9A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88.1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0A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83.6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575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4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Sex ratio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93.5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9A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94.2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0A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93.2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575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08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Maternal mortality rate</a:t>
                      </a:r>
                    </a:p>
                  </a:txBody>
                  <a:tcPr marL="182880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9A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0A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575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66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Number of Records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E79A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AB0A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24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575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602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25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1533-BBF4-4E08-BF52-BF73B8C3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</a:t>
            </a:r>
            <a:r>
              <a:rPr lang="en-US" i="1" dirty="0"/>
              <a:t>vs</a:t>
            </a:r>
            <a:r>
              <a:rPr lang="en-US" dirty="0"/>
              <a:t> Maternal Mortality</a:t>
            </a:r>
          </a:p>
        </p:txBody>
      </p:sp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54BACEDB-BDFF-4E3E-AE92-F3E175AC2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7" y="1825625"/>
            <a:ext cx="5631143" cy="4351338"/>
          </a:xfr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AF6B3701-7C31-46CB-BFE2-7D51F9190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432" y="1825625"/>
            <a:ext cx="5658639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2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D8A6-A229-45B5-BC7C-514E73D6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TT wastage</a:t>
            </a:r>
          </a:p>
        </p:txBody>
      </p:sp>
      <p:pic>
        <p:nvPicPr>
          <p:cNvPr id="55" name="Content Placeholder 54">
            <a:extLst>
              <a:ext uri="{FF2B5EF4-FFF2-40B4-BE49-F238E27FC236}">
                <a16:creationId xmlns:a16="http://schemas.microsoft.com/office/drawing/2014/main" id="{403701CF-9D31-463D-BF70-090F4C052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99" y="1825625"/>
            <a:ext cx="6545602" cy="4351338"/>
          </a:xfrm>
        </p:spPr>
      </p:pic>
    </p:spTree>
    <p:extLst>
      <p:ext uri="{BB962C8B-B14F-4D97-AF65-F5344CB8AC3E}">
        <p14:creationId xmlns:p14="http://schemas.microsoft.com/office/powerpoint/2010/main" val="283686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AD90-40E6-437F-BB14-A263F905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Diarrhea</a:t>
            </a:r>
          </a:p>
        </p:txBody>
      </p:sp>
      <p:pic>
        <p:nvPicPr>
          <p:cNvPr id="9" name="Content Placeholder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604B248-D69D-4737-BECE-52F912AA6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99" y="1825625"/>
            <a:ext cx="6545602" cy="4351338"/>
          </a:xfrm>
        </p:spPr>
      </p:pic>
    </p:spTree>
    <p:extLst>
      <p:ext uri="{BB962C8B-B14F-4D97-AF65-F5344CB8AC3E}">
        <p14:creationId xmlns:p14="http://schemas.microsoft.com/office/powerpoint/2010/main" val="132476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D1B3-60B3-49F3-B4A1-47E6FF35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Penta 1 to MR 2 dropout</a:t>
            </a:r>
          </a:p>
        </p:txBody>
      </p:sp>
      <p:pic>
        <p:nvPicPr>
          <p:cNvPr id="9" name="Content Placeholder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2A4527-EECB-4C53-B047-AF1866AEC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99" y="1825625"/>
            <a:ext cx="6545602" cy="4351338"/>
          </a:xfrm>
        </p:spPr>
      </p:pic>
    </p:spTree>
    <p:extLst>
      <p:ext uri="{BB962C8B-B14F-4D97-AF65-F5344CB8AC3E}">
        <p14:creationId xmlns:p14="http://schemas.microsoft.com/office/powerpoint/2010/main" val="221879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8F57-2E29-44DB-9EE7-AC097EFE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Nurses trained</a:t>
            </a:r>
          </a:p>
        </p:txBody>
      </p:sp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8728B790-00A2-4D0F-95C6-042F5B6C4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99" y="1825625"/>
            <a:ext cx="6545602" cy="4351338"/>
          </a:xfrm>
        </p:spPr>
      </p:pic>
    </p:spTree>
    <p:extLst>
      <p:ext uri="{BB962C8B-B14F-4D97-AF65-F5344CB8AC3E}">
        <p14:creationId xmlns:p14="http://schemas.microsoft.com/office/powerpoint/2010/main" val="265741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116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Maternal Mortality</vt:lpstr>
      <vt:lpstr>Correlation Matrix</vt:lpstr>
      <vt:lpstr>Distribution</vt:lpstr>
      <vt:lpstr>Median</vt:lpstr>
      <vt:lpstr>Clusters vs Maternal Mortality</vt:lpstr>
      <vt:lpstr>TT wastage</vt:lpstr>
      <vt:lpstr>Diarrhea</vt:lpstr>
      <vt:lpstr>Penta 1 to MR 2 dropout</vt:lpstr>
      <vt:lpstr>Nurses trained</vt:lpstr>
      <vt:lpstr>Newborn bed</vt:lpstr>
      <vt:lpstr>Supervision</vt:lpstr>
      <vt:lpstr>TT1</vt:lpstr>
      <vt:lpstr>TT3</vt:lpstr>
      <vt:lpstr>Sex ratio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Hellen Chrystine Zanetti Matarazzo</dc:creator>
  <cp:lastModifiedBy>Hellen Chrystine Zanetti Matarazzo</cp:lastModifiedBy>
  <cp:revision>11</cp:revision>
  <dcterms:created xsi:type="dcterms:W3CDTF">2019-04-15T01:26:45Z</dcterms:created>
  <dcterms:modified xsi:type="dcterms:W3CDTF">2019-04-15T03:04:50Z</dcterms:modified>
</cp:coreProperties>
</file>