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378" r:id="rId3"/>
    <p:sldId id="383" r:id="rId4"/>
    <p:sldId id="382" r:id="rId5"/>
    <p:sldId id="380" r:id="rId6"/>
  </p:sldIdLst>
  <p:sldSz cx="9144000" cy="6858000" type="screen4x3"/>
  <p:notesSz cx="9296400" cy="688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n, Shusmita Hossain" initials="KSH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8B25"/>
    <a:srgbClr val="7CBF33"/>
    <a:srgbClr val="FFFF66"/>
    <a:srgbClr val="66FFFF"/>
    <a:srgbClr val="CCFFFF"/>
    <a:srgbClr val="4472C4"/>
    <a:srgbClr val="FFFFCC"/>
    <a:srgbClr val="FF9900"/>
    <a:srgbClr val="F1995D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9846" autoAdjust="0"/>
  </p:normalViewPr>
  <p:slideViewPr>
    <p:cSldViewPr snapToGrid="0">
      <p:cViewPr>
        <p:scale>
          <a:sx n="77" d="100"/>
          <a:sy n="77" d="100"/>
        </p:scale>
        <p:origin x="-102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3748FB8-0B23-4B94-B32F-58B5D1870706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38C3E02-379D-4A33-AFA8-43AFC8670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89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CC80D65-F147-4ECE-A430-51AD8B2AA1C4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0388" y="860425"/>
            <a:ext cx="3095625" cy="2322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311872"/>
            <a:ext cx="7437119" cy="2709714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9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9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BBDF4BC-293C-4E65-8CD3-3A93083B09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6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DB2E-0469-4A3A-9C8D-3A4042C832DF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 BDHS: NIPORT, Mitra and Associates, ICF International, and USAID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A74C-9F59-4C72-B0A4-3CE6761E7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4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0D2D-9C3E-4668-8D7F-9529B938204A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 BDHS: NIPORT, Mitra and Associates, ICF International, and USAID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A74C-9F59-4C72-B0A4-3CE6761E7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3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0BA2-A5FC-4E51-937C-D130D9DBBC08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 BDHS: NIPORT, Mitra and Associates, ICF International, and USAID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A74C-9F59-4C72-B0A4-3CE6761E7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7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7617"/>
          </a:xfrm>
        </p:spPr>
        <p:txBody>
          <a:bodyPr>
            <a:normAutofit/>
          </a:bodyPr>
          <a:lstStyle>
            <a:lvl1pPr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6571"/>
            <a:ext cx="7886700" cy="4580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4986-E37D-41FD-9C83-B8A32F4B2DA1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 BDHS: NIPORT, Mitra and Associates, ICF International, and USAID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4D1A74C-9F59-4C72-B0A4-3CE6761E7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0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42F7-A69F-4302-99FA-0F6E7DE31593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 BDHS: NIPORT, Mitra and Associates, ICF International, and USAID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A74C-9F59-4C72-B0A4-3CE6761E7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5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966-1059-4439-9FCE-0D8A5D56B58C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 BDHS: NIPORT, Mitra and Associates, ICF International, and USAID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A74C-9F59-4C72-B0A4-3CE6761E7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3F89-9C24-4525-AB55-C19D55CE9475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 BDHS: NIPORT, Mitra and Associates, ICF International, and USAID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A74C-9F59-4C72-B0A4-3CE6761E7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5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48BD-6CA1-4232-94FA-A3902AC739B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 BDHS: NIPORT, Mitra and Associates, ICF International, and USAID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A74C-9F59-4C72-B0A4-3CE6761E7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5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DECB-C0B3-4158-91AC-B06E3422DCAC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 BDHS: NIPORT, Mitra and Associates, ICF International, and USAID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A74C-9F59-4C72-B0A4-3CE6761E7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5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7619-891F-476F-92E6-3CB9CDA54795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 BDHS: NIPORT, Mitra and Associates, ICF International, and USAID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A74C-9F59-4C72-B0A4-3CE6761E7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5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AF1C-81CE-4224-A806-78079E168861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2017 BDHS: NIPORT, Mitra and Associates, ICF International, and USAID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A74C-9F59-4C72-B0A4-3CE6761E7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3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03B7F-B6B9-461B-8508-DE768AB55495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2017 BDHS: NIPORT, Mitra and Associates, ICF International, and USAID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A74C-9F59-4C72-B0A4-3CE6761E7E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52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7EEAAE7-41DA-4B74-8756-AC0311A0E9A1}"/>
              </a:ext>
            </a:extLst>
          </p:cNvPr>
          <p:cNvSpPr/>
          <p:nvPr/>
        </p:nvSpPr>
        <p:spPr>
          <a:xfrm>
            <a:off x="259177" y="2689387"/>
            <a:ext cx="86256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</a:t>
            </a:r>
            <a:r>
              <a:rPr lang="en-US" sz="4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HPNSP Results Framework</a:t>
            </a:r>
          </a:p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Indicators 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2286000" y="313661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800" dirty="0">
              <a:latin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2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3483CD-301B-452C-81CD-9F0F13E3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60452"/>
            <a:ext cx="8201025" cy="897617"/>
          </a:xfrm>
        </p:spPr>
        <p:txBody>
          <a:bodyPr>
            <a:normAutofit/>
          </a:bodyPr>
          <a:lstStyle/>
          <a:p>
            <a:r>
              <a:rPr lang="en-US" dirty="0"/>
              <a:t>HPNSP Goal Indicators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F74010-BA9A-4B1E-8DD8-F49206FD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A74C-9F59-4C72-B0A4-3CE6761E7E04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18546"/>
              </p:ext>
            </p:extLst>
          </p:nvPr>
        </p:nvGraphicFramePr>
        <p:xfrm>
          <a:off x="204787" y="1058069"/>
          <a:ext cx="8534399" cy="51825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745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4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18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995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Indicators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2014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2017-18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2022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Aim </a:t>
                      </a:r>
                      <a:endParaRPr lang="en-US" sz="24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2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</a:rPr>
                        <a:t>Total fertility rate (TFR)</a:t>
                      </a:r>
                      <a:endParaRPr lang="en-US" sz="2400" b="1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</a:rPr>
                        <a:t>2.3</a:t>
                      </a:r>
                      <a:endParaRPr lang="en-US" sz="2400" b="1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</a:rPr>
                        <a:t>2.3</a:t>
                      </a:r>
                      <a:endParaRPr lang="en-US" sz="2400" b="1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2.0</a:t>
                      </a:r>
                      <a:endParaRPr lang="en-US" sz="24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</a:rPr>
                        <a:t>Under 5 mortality rate (U5MR)</a:t>
                      </a:r>
                      <a:endParaRPr lang="en-US" sz="2400" b="1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34 </a:t>
                      </a:r>
                      <a:endParaRPr lang="en-US" sz="28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14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</a:rPr>
                        <a:t>Neonatal mortality rate (NMR)</a:t>
                      </a:r>
                      <a:endParaRPr lang="en-US" sz="2400" b="1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18</a:t>
                      </a:r>
                      <a:endParaRPr lang="en-US" sz="28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7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</a:rPr>
                        <a:t>Prevalence of stunting among under-5 children</a:t>
                      </a:r>
                      <a:endParaRPr lang="en-US" sz="2400" b="1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36%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31%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 25%</a:t>
                      </a:r>
                      <a:endParaRPr lang="en-US" sz="28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7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Prevalence of hypertension among adult population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(age 35 and over)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Female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Male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32%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19%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TBD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32%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19%</a:t>
                      </a:r>
                    </a:p>
                  </a:txBody>
                  <a:tcPr marL="52538" marR="5253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83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3483CD-301B-452C-81CD-9F0F13E3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60452"/>
            <a:ext cx="8201025" cy="897617"/>
          </a:xfrm>
        </p:spPr>
        <p:txBody>
          <a:bodyPr>
            <a:normAutofit/>
          </a:bodyPr>
          <a:lstStyle/>
          <a:p>
            <a:r>
              <a:rPr lang="en-US" dirty="0"/>
              <a:t>Fertility and Family Planning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F74010-BA9A-4B1E-8DD8-F49206FD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A74C-9F59-4C72-B0A4-3CE6761E7E04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778270"/>
              </p:ext>
            </p:extLst>
          </p:nvPr>
        </p:nvGraphicFramePr>
        <p:xfrm>
          <a:off x="304800" y="1457882"/>
          <a:ext cx="8534399" cy="42412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745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4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18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61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Indicators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2014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2017-18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2022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Aim </a:t>
                      </a:r>
                      <a:endParaRPr lang="en-US" sz="24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2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</a:rPr>
                        <a:t>Women age 15-19 who have begun childbearing</a:t>
                      </a:r>
                      <a:endParaRPr lang="en-US" sz="2400" b="1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</a:rPr>
                        <a:t>31%</a:t>
                      </a:r>
                      <a:endParaRPr lang="en-US" sz="2400" b="1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</a:rPr>
                        <a:t>28%</a:t>
                      </a:r>
                      <a:endParaRPr lang="en-US" sz="2400" b="1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25%</a:t>
                      </a:r>
                      <a:endParaRPr lang="en-US" sz="24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37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</a:rPr>
                        <a:t>Contraceptive prevalence rate (CPR)</a:t>
                      </a:r>
                      <a:endParaRPr lang="en-US" sz="2400" b="1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</a:rPr>
                        <a:t>62%</a:t>
                      </a:r>
                      <a:endParaRPr lang="en-US" sz="2400" b="1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</a:rPr>
                        <a:t>62%</a:t>
                      </a:r>
                      <a:endParaRPr lang="en-US" sz="2400" b="1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 75%</a:t>
                      </a:r>
                      <a:endParaRPr lang="en-US" sz="24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65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</a:rPr>
                        <a:t>Use of modern contraceptives</a:t>
                      </a:r>
                      <a:r>
                        <a:rPr lang="en-US" sz="2400" dirty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</a:p>
                    <a:p>
                      <a:pPr marL="119063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entury Gothic" panose="020B0502020202020204" pitchFamily="34" charset="0"/>
                        </a:rPr>
                        <a:t>Sylhet</a:t>
                      </a:r>
                      <a:r>
                        <a:rPr lang="en-US" sz="2400" b="1" baseline="0" dirty="0"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</a:p>
                    <a:p>
                      <a:pPr marL="119063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0" dirty="0" err="1">
                          <a:effectLst/>
                          <a:latin typeface="Century Gothic" panose="020B0502020202020204" pitchFamily="34" charset="0"/>
                        </a:rPr>
                        <a:t>Chattogram</a:t>
                      </a:r>
                      <a:endParaRPr lang="en-US" sz="2400" b="1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</a:rPr>
                        <a:t>41%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</a:rPr>
                        <a:t>47%</a:t>
                      </a:r>
                      <a:endParaRPr lang="en-US" sz="2400" b="1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</a:rPr>
                        <a:t>45%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</a:rPr>
                        <a:t>45%    </a:t>
                      </a:r>
                      <a:endParaRPr lang="en-US" sz="2400" b="1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60%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60% </a:t>
                      </a:r>
                      <a:endParaRPr lang="en-US" sz="24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65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3483CD-301B-452C-81CD-9F0F13E3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0452"/>
            <a:ext cx="7886700" cy="897617"/>
          </a:xfrm>
        </p:spPr>
        <p:txBody>
          <a:bodyPr>
            <a:normAutofit/>
          </a:bodyPr>
          <a:lstStyle/>
          <a:p>
            <a:r>
              <a:rPr lang="en-US" dirty="0"/>
              <a:t>Maternal Health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F74010-BA9A-4B1E-8DD8-F49206FD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A74C-9F59-4C72-B0A4-3CE6761E7E04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991854"/>
              </p:ext>
            </p:extLst>
          </p:nvPr>
        </p:nvGraphicFramePr>
        <p:xfrm>
          <a:off x="214183" y="909788"/>
          <a:ext cx="8839200" cy="592295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891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95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5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54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13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Indicators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2014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BDHS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2017-18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BDHS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HPNSP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2022 </a:t>
                      </a:r>
                      <a:endParaRPr lang="en-US" sz="24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Aim </a:t>
                      </a:r>
                      <a:endParaRPr lang="en-US" sz="24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9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Antenatal care coverage (at least 4)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31%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47%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50%</a:t>
                      </a:r>
                      <a:endParaRPr lang="en-US" sz="24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2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Delivery by skilled birth attendant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42%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53%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65% </a:t>
                      </a:r>
                      <a:endParaRPr lang="en-US" sz="24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3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Ratio of births in health facilities of the richest to the poorest quintile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1:4.7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1:3.0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1:3.5 </a:t>
                      </a:r>
                      <a:endParaRPr lang="en-US" sz="24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6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Postnatal care from medically trained provider within 48 hours among mothers with non-institutional deliveries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25% </a:t>
                      </a:r>
                      <a:endParaRPr lang="en-US" sz="24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90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3483CD-301B-452C-81CD-9F0F13E3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0452"/>
            <a:ext cx="7886700" cy="897617"/>
          </a:xfrm>
        </p:spPr>
        <p:txBody>
          <a:bodyPr>
            <a:normAutofit/>
          </a:bodyPr>
          <a:lstStyle/>
          <a:p>
            <a:r>
              <a:rPr lang="en-US" dirty="0"/>
              <a:t>Child Health and Nutrition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F74010-BA9A-4B1E-8DD8-F49206FD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A74C-9F59-4C72-B0A4-3CE6761E7E04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178295"/>
              </p:ext>
            </p:extLst>
          </p:nvPr>
        </p:nvGraphicFramePr>
        <p:xfrm>
          <a:off x="152400" y="1215237"/>
          <a:ext cx="8839200" cy="301627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14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38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5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54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138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Indicators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2014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BDHS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2017-18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BDHS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HPNSP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2022 </a:t>
                      </a:r>
                      <a:endParaRPr lang="en-US" sz="24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Aim </a:t>
                      </a:r>
                      <a:endParaRPr lang="en-US" sz="24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65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Newborn received essential newborn care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 25%</a:t>
                      </a:r>
                      <a:endParaRPr lang="en-US" sz="28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96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</a:rPr>
                        <a:t>Children 6-23 months fed with  appropriate IYCF practices</a:t>
                      </a:r>
                      <a:endParaRPr lang="en-US" sz="2400" b="1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23%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34%</a:t>
                      </a:r>
                    </a:p>
                  </a:txBody>
                  <a:tcPr marL="52538" marR="525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entury Gothic" panose="020B0502020202020204" pitchFamily="34" charset="0"/>
                        </a:rPr>
                        <a:t>45% </a:t>
                      </a:r>
                      <a:endParaRPr lang="en-US" sz="2800" b="1" dirty="0">
                        <a:solidFill>
                          <a:srgbClr val="FFFF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538" marR="5253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9400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15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11401</TotalTime>
  <Words>236</Words>
  <Application>Microsoft Office PowerPoint</Application>
  <PresentationFormat>On-screen Show (4:3)</PresentationFormat>
  <Paragraphs>112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HPNSP Goal Indicators  </vt:lpstr>
      <vt:lpstr>Fertility and Family Planning </vt:lpstr>
      <vt:lpstr>Maternal Health </vt:lpstr>
      <vt:lpstr>Child Health and Nutrition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Bangladesh Demographic and Health Survey 2017</dc:title>
  <dc:creator>Ahsan, Karar Zunaid</dc:creator>
  <cp:lastModifiedBy>Jamil, Kanta (USAID/Dhaka/PHNE)</cp:lastModifiedBy>
  <cp:revision>505</cp:revision>
  <cp:lastPrinted>2018-10-11T06:42:13Z</cp:lastPrinted>
  <dcterms:created xsi:type="dcterms:W3CDTF">2018-06-01T20:59:33Z</dcterms:created>
  <dcterms:modified xsi:type="dcterms:W3CDTF">2018-10-18T03:15:47Z</dcterms:modified>
</cp:coreProperties>
</file>