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3" r:id="rId8"/>
    <p:sldId id="264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7" d="100"/>
          <a:sy n="57" d="100"/>
        </p:scale>
        <p:origin x="10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4E4D5-02C5-BA7E-849A-E5A657AFC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1429" y="0"/>
            <a:ext cx="9001462" cy="2387600"/>
          </a:xfrm>
        </p:spPr>
        <p:txBody>
          <a:bodyPr>
            <a:normAutofit/>
          </a:bodyPr>
          <a:lstStyle/>
          <a:p>
            <a:r>
              <a:rPr lang="en-IN" dirty="0"/>
              <a:t>Product requirement document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C143A-BF33-B516-68D3-7A280E739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8309" y="2652077"/>
            <a:ext cx="9001462" cy="868363"/>
          </a:xfrm>
        </p:spPr>
        <p:txBody>
          <a:bodyPr>
            <a:noAutofit/>
          </a:bodyPr>
          <a:lstStyle/>
          <a:p>
            <a:pPr algn="l"/>
            <a:r>
              <a:rPr lang="en-US" sz="2800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Distance based on Two locations or Coordinates using Google Distance API</a:t>
            </a:r>
          </a:p>
          <a:p>
            <a:endParaRPr lang="en-IN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91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123D0-CB28-3764-A37F-37DD489DD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182205" cy="1326321"/>
          </a:xfrm>
        </p:spPr>
        <p:txBody>
          <a:bodyPr/>
          <a:lstStyle/>
          <a:p>
            <a:r>
              <a:rPr lang="en-IN" dirty="0">
                <a:solidFill>
                  <a:srgbClr val="FFC000"/>
                </a:solidFill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0345D-F481-BE0C-2B07-DDCD6595572C}"/>
              </a:ext>
            </a:extLst>
          </p:cNvPr>
          <p:cNvSpPr txBox="1"/>
          <p:nvPr/>
        </p:nvSpPr>
        <p:spPr>
          <a:xfrm>
            <a:off x="477520" y="2074467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>
                <a:solidFill>
                  <a:schemeClr val="accent6"/>
                </a:solidFill>
              </a:rPr>
              <a:t>High-Level purpose of product</a:t>
            </a:r>
            <a:endParaRPr lang="en-IN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375874-8E71-83E1-7FE1-20C6467ABE98}"/>
              </a:ext>
            </a:extLst>
          </p:cNvPr>
          <p:cNvSpPr txBox="1"/>
          <p:nvPr/>
        </p:nvSpPr>
        <p:spPr>
          <a:xfrm>
            <a:off x="477520" y="341392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>
                <a:solidFill>
                  <a:schemeClr val="accent6"/>
                </a:solidFill>
              </a:rPr>
              <a:t>Actors/users</a:t>
            </a:r>
            <a:endParaRPr lang="en-IN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8EA2D8-E790-41A4-9574-F16F0A1A974B}"/>
              </a:ext>
            </a:extLst>
          </p:cNvPr>
          <p:cNvSpPr txBox="1"/>
          <p:nvPr/>
        </p:nvSpPr>
        <p:spPr>
          <a:xfrm>
            <a:off x="477520" y="440244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>
                <a:solidFill>
                  <a:schemeClr val="accent6"/>
                </a:solidFill>
              </a:rPr>
              <a:t>Features/use cases</a:t>
            </a:r>
            <a:endParaRPr lang="en-IN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0AA4E5-C21E-F0DB-FD18-ACD1373918C3}"/>
              </a:ext>
            </a:extLst>
          </p:cNvPr>
          <p:cNvSpPr txBox="1"/>
          <p:nvPr/>
        </p:nvSpPr>
        <p:spPr>
          <a:xfrm>
            <a:off x="396240" y="539096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>
                <a:solidFill>
                  <a:schemeClr val="accent6"/>
                </a:solidFill>
              </a:rPr>
              <a:t>Dependencies </a:t>
            </a:r>
          </a:p>
        </p:txBody>
      </p:sp>
      <p:pic>
        <p:nvPicPr>
          <p:cNvPr id="2050" name="Picture 2" descr="Meaning and Purpose: A Navigation Map - Mindfully Well Counselling Cork">
            <a:extLst>
              <a:ext uri="{FF2B5EF4-FFF2-40B4-BE49-F238E27FC236}">
                <a16:creationId xmlns:a16="http://schemas.microsoft.com/office/drawing/2014/main" id="{4B4104EE-A299-13A3-3369-35C53381DB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960" y="528320"/>
            <a:ext cx="5577840" cy="569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021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D2ECA-9EAA-8801-0DBE-EA5AA4154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81281"/>
            <a:ext cx="10353761" cy="985520"/>
          </a:xfrm>
        </p:spPr>
        <p:txBody>
          <a:bodyPr/>
          <a:lstStyle/>
          <a:p>
            <a:r>
              <a:rPr lang="en-IN" dirty="0">
                <a:solidFill>
                  <a:schemeClr val="accent6"/>
                </a:solidFill>
              </a:rPr>
              <a:t>High-Level purpose of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0E618-69C8-9E4F-42C3-22DFD2408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66801"/>
            <a:ext cx="10353762" cy="5455919"/>
          </a:xfrm>
        </p:spPr>
        <p:txBody>
          <a:bodyPr>
            <a:normAutofit/>
          </a:bodyPr>
          <a:lstStyle/>
          <a:p>
            <a:r>
              <a:rPr lang="en-US" sz="2800" b="0" i="0" dirty="0">
                <a:effectLst/>
                <a:latin typeface="Söhne"/>
              </a:rPr>
              <a:t>The purpose of the product is to provide a distance calculator that allows users to find the distance between two locations and display the route on a map. It also provides images of the origin and destination locations.</a:t>
            </a:r>
          </a:p>
          <a:p>
            <a:r>
              <a:rPr lang="en-US" sz="2800" b="0" i="0" dirty="0">
                <a:effectLst/>
                <a:latin typeface="Söhne"/>
              </a:rPr>
              <a:t>Geo Distance Finder is to provide a reliable and efficient solution for determining the distance between two locations. </a:t>
            </a:r>
          </a:p>
          <a:p>
            <a:r>
              <a:rPr lang="en-US" sz="2800" b="0" i="0" dirty="0">
                <a:effectLst/>
                <a:latin typeface="Söhne"/>
              </a:rPr>
              <a:t>It aims to offer accurate distance measurements, whether in terms of physical distance (such as kilometers or miles) or travel.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5269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DE4D-DC98-FD13-6108-B7E4A0D33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08331" y="0"/>
            <a:ext cx="9001462" cy="135128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6"/>
                </a:solidFill>
              </a:rPr>
              <a:t>Actors/users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0782D-E696-E8B8-0944-20654A0D4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029" y="1351280"/>
            <a:ext cx="7569051" cy="3042602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11200" b="0" i="0" dirty="0">
                <a:solidFill>
                  <a:schemeClr val="tx1">
                    <a:lumMod val="85000"/>
                  </a:schemeClr>
                </a:solidFill>
                <a:effectLst/>
                <a:latin typeface="Söhne"/>
              </a:rPr>
              <a:t>Geo </a:t>
            </a:r>
            <a:r>
              <a:rPr lang="en-US" sz="112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Söhne"/>
              </a:rPr>
              <a:t>DistanceFinder</a:t>
            </a:r>
            <a:r>
              <a:rPr lang="en-US" sz="11200" b="0" i="0" dirty="0">
                <a:solidFill>
                  <a:schemeClr val="tx1">
                    <a:lumMod val="85000"/>
                  </a:schemeClr>
                </a:solidFill>
                <a:effectLst/>
                <a:latin typeface="Söhne"/>
              </a:rPr>
              <a:t> targets a wide range of users, including but not limited to: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200" b="0" i="0" dirty="0">
                <a:solidFill>
                  <a:schemeClr val="tx1">
                    <a:lumMod val="85000"/>
                  </a:schemeClr>
                </a:solidFill>
                <a:effectLst/>
                <a:latin typeface="Söhne"/>
              </a:rPr>
              <a:t> </a:t>
            </a:r>
            <a:r>
              <a:rPr lang="en-US" sz="11200" b="0" i="0" u="sng" dirty="0">
                <a:solidFill>
                  <a:srgbClr val="FFFF00"/>
                </a:solidFill>
                <a:effectLst/>
                <a:latin typeface="Söhne"/>
              </a:rPr>
              <a:t>Travelers and tourists</a:t>
            </a:r>
            <a:r>
              <a:rPr lang="en-US" sz="11200" b="0" i="0" dirty="0">
                <a:solidFill>
                  <a:schemeClr val="tx1">
                    <a:lumMod val="85000"/>
                  </a:schemeClr>
                </a:solidFill>
                <a:effectLst/>
                <a:latin typeface="Söhne"/>
              </a:rPr>
              <a:t>: To plan routes and estimate travel 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200" b="0" i="0" u="sng" dirty="0">
                <a:solidFill>
                  <a:srgbClr val="FFFF00"/>
                </a:solidFill>
                <a:effectLst/>
                <a:latin typeface="Söhne"/>
              </a:rPr>
              <a:t>General Users: </a:t>
            </a:r>
            <a:r>
              <a:rPr lang="en-US" sz="11200" b="0" i="0" dirty="0">
                <a:effectLst/>
                <a:latin typeface="Söhne"/>
              </a:rPr>
              <a:t>People who need to calculate the distance between two locations for various purposes, such as planning a trip, estimating travel time, or determining the distance for any other reason.</a:t>
            </a:r>
          </a:p>
          <a:p>
            <a:endParaRPr lang="en-IN" dirty="0"/>
          </a:p>
        </p:txBody>
      </p:sp>
      <p:pic>
        <p:nvPicPr>
          <p:cNvPr id="3074" name="Picture 2" descr="It's Wednesday, July 21st: Do You Know Where Your Celebrities Are?">
            <a:extLst>
              <a:ext uri="{FF2B5EF4-FFF2-40B4-BE49-F238E27FC236}">
                <a16:creationId xmlns:a16="http://schemas.microsoft.com/office/drawing/2014/main" id="{DB2D6222-332D-1D18-1E7F-27F9766F7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080" y="975359"/>
            <a:ext cx="4155291" cy="546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477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2BD73-791E-948E-CBD5-5D77AA37C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59480" y="-1196340"/>
            <a:ext cx="12994640" cy="1945640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accent6"/>
                </a:solidFill>
              </a:rPr>
              <a:t>Features/use cases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A4AE0-772C-FF5F-0592-161864487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002" y="749300"/>
            <a:ext cx="7223760" cy="5811520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FFFF00"/>
                </a:solidFill>
                <a:effectLst/>
                <a:latin typeface="Söhne"/>
              </a:rPr>
              <a:t>Distance Calculation</a:t>
            </a:r>
            <a:r>
              <a:rPr lang="en-US" sz="2800" b="0" i="0" dirty="0">
                <a:effectLst/>
                <a:latin typeface="Söhne"/>
              </a:rPr>
              <a:t>: Users can enter the origin and destination locations and calculate the distance between them using the Google Maps API. The result includes the distance and the estimated duration of travel.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FFFF00"/>
                </a:solidFill>
                <a:effectLst/>
                <a:latin typeface="Söhne"/>
              </a:rPr>
              <a:t>Map Display: </a:t>
            </a:r>
            <a:r>
              <a:rPr lang="en-US" sz="2800" b="0" i="0" dirty="0">
                <a:effectLst/>
                <a:latin typeface="Söhne"/>
              </a:rPr>
              <a:t>The calculated route and directions are displayed on a map using the Google Maps API, providing a visual representation of the path between the two locations.</a:t>
            </a:r>
          </a:p>
        </p:txBody>
      </p:sp>
      <p:pic>
        <p:nvPicPr>
          <p:cNvPr id="1026" name="Picture 2" descr="Google maps distances between places - lokasincams">
            <a:extLst>
              <a:ext uri="{FF2B5EF4-FFF2-40B4-BE49-F238E27FC236}">
                <a16:creationId xmlns:a16="http://schemas.microsoft.com/office/drawing/2014/main" id="{2D1D8F86-5FBB-B5DA-46DE-E05414FD91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1066800"/>
            <a:ext cx="4538662" cy="545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763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21DF6B-8033-9303-3835-8F3A73327F3B}"/>
              </a:ext>
            </a:extLst>
          </p:cNvPr>
          <p:cNvSpPr txBox="1"/>
          <p:nvPr/>
        </p:nvSpPr>
        <p:spPr>
          <a:xfrm>
            <a:off x="462280" y="670560"/>
            <a:ext cx="1126744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rgbClr val="FFFF00"/>
                </a:solidFill>
                <a:effectLst/>
                <a:latin typeface="Söhne"/>
              </a:rPr>
              <a:t>3.Image Display: </a:t>
            </a:r>
            <a:r>
              <a:rPr lang="en-US" sz="2800" b="0" i="0" dirty="0">
                <a:effectLst/>
                <a:latin typeface="Söhne"/>
              </a:rPr>
              <a:t>The product retrieves images of the origin and destination locations using the Google Street View API and displays them to give users a visual representation of the places they are calculating the distance between.</a:t>
            </a:r>
          </a:p>
          <a:p>
            <a:pPr algn="l"/>
            <a:r>
              <a:rPr lang="en-US" sz="2800" dirty="0">
                <a:solidFill>
                  <a:srgbClr val="FFFF00"/>
                </a:solidFill>
                <a:latin typeface="Söhne"/>
              </a:rPr>
              <a:t>4.</a:t>
            </a:r>
            <a:r>
              <a:rPr lang="en-US" sz="2800" b="0" i="0" dirty="0">
                <a:solidFill>
                  <a:srgbClr val="FFFF00"/>
                </a:solidFill>
                <a:effectLst/>
                <a:latin typeface="Söhne"/>
              </a:rPr>
              <a:t>User-Friendly Interface: </a:t>
            </a:r>
            <a:r>
              <a:rPr lang="en-US" sz="2800" b="0" i="0" dirty="0">
                <a:effectLst/>
                <a:latin typeface="Söhne"/>
              </a:rPr>
              <a:t>The product has a responsive and user-friendly interface implemented using Bootstrap CSS. It includes input fields, buttons, and visual elements to enhance the user experience.</a:t>
            </a:r>
          </a:p>
          <a:p>
            <a:pPr algn="l"/>
            <a:r>
              <a:rPr lang="en-US" sz="2800" dirty="0">
                <a:solidFill>
                  <a:srgbClr val="FFFF00"/>
                </a:solidFill>
                <a:latin typeface="Söhne"/>
              </a:rPr>
              <a:t>5.</a:t>
            </a:r>
            <a:r>
              <a:rPr lang="en-US" sz="2800" b="0" i="0" dirty="0">
                <a:solidFill>
                  <a:srgbClr val="FFFF00"/>
                </a:solidFill>
                <a:effectLst/>
                <a:latin typeface="Söhne"/>
              </a:rPr>
              <a:t>Error Handling: </a:t>
            </a:r>
            <a:r>
              <a:rPr lang="en-US" sz="2800" b="0" i="0" dirty="0">
                <a:effectLst/>
                <a:latin typeface="Söhne"/>
              </a:rPr>
              <a:t>The product handles errors gracefully by displaying appropriate error messages if there are any issues with the distance calculation or map display.</a:t>
            </a:r>
          </a:p>
          <a:p>
            <a:pPr algn="l"/>
            <a:r>
              <a:rPr lang="en-US" sz="2800" dirty="0">
                <a:solidFill>
                  <a:srgbClr val="FFFF00"/>
                </a:solidFill>
                <a:latin typeface="Söhne"/>
              </a:rPr>
              <a:t>6.</a:t>
            </a:r>
            <a:r>
              <a:rPr lang="en-US" sz="2800" b="0" i="0" dirty="0">
                <a:solidFill>
                  <a:srgbClr val="FFFF00"/>
                </a:solidFill>
                <a:effectLst/>
                <a:latin typeface="Söhne"/>
              </a:rPr>
              <a:t>Auto-completion: </a:t>
            </a:r>
            <a:r>
              <a:rPr lang="en-US" sz="2800" b="0" i="0" dirty="0">
                <a:effectLst/>
                <a:latin typeface="Söhne"/>
              </a:rPr>
              <a:t>The input fields for origin and destination locations support auto-completion using the Google Places Autocomplete feature, which helps users enter accurate and complete addresses more easily.</a:t>
            </a:r>
          </a:p>
          <a:p>
            <a:pPr algn="l"/>
            <a:endParaRPr lang="en-US" sz="2800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84109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0B63C-329E-9AD5-470E-A883E4B2C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35" y="-182880"/>
            <a:ext cx="10353761" cy="1326321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C000"/>
                </a:solidFill>
              </a:rPr>
              <a:t>Dependencies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79B6A5-0C05-82C4-400F-FDB41DB97D28}"/>
              </a:ext>
            </a:extLst>
          </p:cNvPr>
          <p:cNvSpPr txBox="1"/>
          <p:nvPr/>
        </p:nvSpPr>
        <p:spPr>
          <a:xfrm>
            <a:off x="1016116" y="1418495"/>
            <a:ext cx="1008888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FFFF00"/>
                </a:solidFill>
                <a:effectLst/>
                <a:latin typeface="Söhne"/>
              </a:rPr>
              <a:t>Bootstrap CSS: </a:t>
            </a:r>
            <a:r>
              <a:rPr lang="en-US" sz="3200" b="0" i="0" dirty="0">
                <a:effectLst/>
                <a:latin typeface="Söhne"/>
              </a:rPr>
              <a:t>The product uses Bootstrap CSS for styling and responsive design.</a:t>
            </a:r>
          </a:p>
          <a:p>
            <a:pPr algn="l"/>
            <a:endParaRPr lang="en-US" sz="3200" b="0" i="0" dirty="0">
              <a:effectLst/>
              <a:latin typeface="Söhne"/>
            </a:endParaRPr>
          </a:p>
          <a:p>
            <a:pPr algn="l"/>
            <a:r>
              <a:rPr lang="en-US" sz="3200" b="0" i="0" dirty="0">
                <a:solidFill>
                  <a:srgbClr val="FFFF00"/>
                </a:solidFill>
                <a:effectLst/>
                <a:latin typeface="Söhne"/>
              </a:rPr>
              <a:t>2.jQuery: </a:t>
            </a:r>
            <a:r>
              <a:rPr lang="en-US" sz="3200" b="0" i="0" dirty="0">
                <a:effectLst/>
                <a:latin typeface="Söhne"/>
              </a:rPr>
              <a:t>The product utilizes the jQuery library for DOM manipulation and event handling.</a:t>
            </a:r>
          </a:p>
          <a:p>
            <a:pPr algn="l"/>
            <a:endParaRPr lang="en-US" sz="3200" b="0" i="0" dirty="0">
              <a:effectLst/>
              <a:latin typeface="Söhne"/>
            </a:endParaRPr>
          </a:p>
          <a:p>
            <a:pPr algn="l"/>
            <a:r>
              <a:rPr lang="en-US" sz="3200" b="0" i="0" dirty="0">
                <a:solidFill>
                  <a:srgbClr val="FFFF00"/>
                </a:solidFill>
                <a:effectLst/>
                <a:latin typeface="Söhne"/>
              </a:rPr>
              <a:t>3.Popper.js: </a:t>
            </a:r>
            <a:r>
              <a:rPr lang="en-US" sz="3200" b="0" i="0" dirty="0">
                <a:effectLst/>
                <a:latin typeface="Söhne"/>
              </a:rPr>
              <a:t>Popper.js is used as a dependency for Bootstrap to handle popovers and tooltips.</a:t>
            </a:r>
          </a:p>
        </p:txBody>
      </p:sp>
    </p:spTree>
    <p:extLst>
      <p:ext uri="{BB962C8B-B14F-4D97-AF65-F5344CB8AC3E}">
        <p14:creationId xmlns:p14="http://schemas.microsoft.com/office/powerpoint/2010/main" val="3344755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C46166-DBF3-B988-4BB6-F2FEF90444E0}"/>
              </a:ext>
            </a:extLst>
          </p:cNvPr>
          <p:cNvSpPr txBox="1"/>
          <p:nvPr/>
        </p:nvSpPr>
        <p:spPr>
          <a:xfrm>
            <a:off x="565119" y="1419108"/>
            <a:ext cx="1086104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i="0" dirty="0">
                <a:solidFill>
                  <a:srgbClr val="FFFF00"/>
                </a:solidFill>
                <a:effectLst/>
                <a:latin typeface="Söhne"/>
              </a:rPr>
              <a:t>4.Google Maps API</a:t>
            </a:r>
            <a:r>
              <a:rPr lang="en-US" sz="3200" b="0" i="0" dirty="0">
                <a:effectLst/>
                <a:latin typeface="Söhne"/>
              </a:rPr>
              <a:t>: The product integrates with the Google Maps API to calculate distance, display maps, and retrieve street view images.</a:t>
            </a:r>
          </a:p>
          <a:p>
            <a:pPr algn="l"/>
            <a:r>
              <a:rPr lang="en-US" sz="3200" b="0" i="0" dirty="0">
                <a:solidFill>
                  <a:srgbClr val="FFFF00"/>
                </a:solidFill>
                <a:effectLst/>
                <a:latin typeface="Söhne"/>
              </a:rPr>
              <a:t>5.Google Places Autocomplete API:</a:t>
            </a: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3200" b="0" i="0" dirty="0">
                <a:effectLst/>
                <a:latin typeface="Söhne"/>
              </a:rPr>
              <a:t>The product utilizes the Google Places Autocomplete API to provide auto-completion functionality for the origin and destination input fields.</a:t>
            </a:r>
          </a:p>
        </p:txBody>
      </p:sp>
    </p:spTree>
    <p:extLst>
      <p:ext uri="{BB962C8B-B14F-4D97-AF65-F5344CB8AC3E}">
        <p14:creationId xmlns:p14="http://schemas.microsoft.com/office/powerpoint/2010/main" val="2119152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Thank You HD">
            <a:extLst>
              <a:ext uri="{FF2B5EF4-FFF2-40B4-BE49-F238E27FC236}">
                <a16:creationId xmlns:a16="http://schemas.microsoft.com/office/drawing/2014/main" id="{730F3BDC-6B83-A0A2-9B06-5FFB82D29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1440"/>
            <a:ext cx="12395199" cy="694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014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234</TotalTime>
  <Words>494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Bookman Old Style</vt:lpstr>
      <vt:lpstr>Roboto</vt:lpstr>
      <vt:lpstr>Rockwell</vt:lpstr>
      <vt:lpstr>Söhne</vt:lpstr>
      <vt:lpstr>Wingdings</vt:lpstr>
      <vt:lpstr>Damask</vt:lpstr>
      <vt:lpstr>Product requirement document</vt:lpstr>
      <vt:lpstr>INTRODUCTION</vt:lpstr>
      <vt:lpstr>High-Level purpose of product</vt:lpstr>
      <vt:lpstr>Actors/users </vt:lpstr>
      <vt:lpstr>Features/use cases</vt:lpstr>
      <vt:lpstr>PowerPoint Presentation</vt:lpstr>
      <vt:lpstr>Dependencies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requirement document</dc:title>
  <dc:creator>Marella Pujitha</dc:creator>
  <cp:lastModifiedBy>Marella Pujitha</cp:lastModifiedBy>
  <cp:revision>4</cp:revision>
  <dcterms:created xsi:type="dcterms:W3CDTF">2023-06-30T13:51:21Z</dcterms:created>
  <dcterms:modified xsi:type="dcterms:W3CDTF">2023-07-07T15:33:41Z</dcterms:modified>
</cp:coreProperties>
</file>