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6"/>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AF8307-ADB7-49EE-AE2A-7B2CF51C7366}">
          <p14:sldIdLst>
            <p14:sldId id="256"/>
            <p14:sldId id="257"/>
            <p14:sldId id="259"/>
            <p14:sldId id="260"/>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3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420" autoAdjust="0"/>
  </p:normalViewPr>
  <p:slideViewPr>
    <p:cSldViewPr snapToGrid="0">
      <p:cViewPr varScale="1">
        <p:scale>
          <a:sx n="69" d="100"/>
          <a:sy n="69" d="100"/>
        </p:scale>
        <p:origin x="1205"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FCAF2-507F-4383-8B8E-4B63BE470526}" type="datetimeFigureOut">
              <a:rPr lang="en-IN" smtClean="0"/>
              <a:t>16-06-2024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84DD2-B1B0-48E3-88E0-1C307CCB3AE9}" type="slidenum">
              <a:rPr lang="en-IN" smtClean="0"/>
              <a:t>‹#›</a:t>
            </a:fld>
            <a:endParaRPr lang="en-IN"/>
          </a:p>
        </p:txBody>
      </p:sp>
    </p:spTree>
    <p:extLst>
      <p:ext uri="{BB962C8B-B14F-4D97-AF65-F5344CB8AC3E}">
        <p14:creationId xmlns:p14="http://schemas.microsoft.com/office/powerpoint/2010/main" val="79693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56BF9C-3E0A-4830-8CAA-E24C5E7EF72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215065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6BF9C-3E0A-4830-8CAA-E24C5E7EF72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5721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6BF9C-3E0A-4830-8CAA-E24C5E7EF72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1E61ED-C9DA-4ACC-83F5-D4CAC2B477F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2984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56BF9C-3E0A-4830-8CAA-E24C5E7EF72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1109103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56BF9C-3E0A-4830-8CAA-E24C5E7EF72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1E61ED-C9DA-4ACC-83F5-D4CAC2B477F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1086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56BF9C-3E0A-4830-8CAA-E24C5E7EF72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2816084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6BF9C-3E0A-4830-8CAA-E24C5E7EF72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14471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6BF9C-3E0A-4830-8CAA-E24C5E7EF72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368316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6BF9C-3E0A-4830-8CAA-E24C5E7EF72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317358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6BF9C-3E0A-4830-8CAA-E24C5E7EF72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301357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56BF9C-3E0A-4830-8CAA-E24C5E7EF72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80113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6BF9C-3E0A-4830-8CAA-E24C5E7EF72C}" type="datetimeFigureOut">
              <a:rPr lang="en-IN" smtClean="0"/>
              <a:t>16-06-2024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45198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56BF9C-3E0A-4830-8CAA-E24C5E7EF72C}" type="datetimeFigureOut">
              <a:rPr lang="en-IN" smtClean="0"/>
              <a:t>16-06-2024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179827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6BF9C-3E0A-4830-8CAA-E24C5E7EF72C}" type="datetimeFigureOut">
              <a:rPr lang="en-IN" smtClean="0"/>
              <a:t>16-06-2024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306108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56BF9C-3E0A-4830-8CAA-E24C5E7EF72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4431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56BF9C-3E0A-4830-8CAA-E24C5E7EF72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1E61ED-C9DA-4ACC-83F5-D4CAC2B477FD}" type="slidenum">
              <a:rPr lang="en-IN" smtClean="0"/>
              <a:t>‹#›</a:t>
            </a:fld>
            <a:endParaRPr lang="en-IN"/>
          </a:p>
        </p:txBody>
      </p:sp>
    </p:spTree>
    <p:extLst>
      <p:ext uri="{BB962C8B-B14F-4D97-AF65-F5344CB8AC3E}">
        <p14:creationId xmlns:p14="http://schemas.microsoft.com/office/powerpoint/2010/main" val="18040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56BF9C-3E0A-4830-8CAA-E24C5E7EF72C}" type="datetimeFigureOut">
              <a:rPr lang="en-IN" smtClean="0"/>
              <a:t>16-06-2024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1E61ED-C9DA-4ACC-83F5-D4CAC2B477FD}" type="slidenum">
              <a:rPr lang="en-IN" smtClean="0"/>
              <a:t>‹#›</a:t>
            </a:fld>
            <a:endParaRPr lang="en-IN"/>
          </a:p>
        </p:txBody>
      </p:sp>
    </p:spTree>
    <p:extLst>
      <p:ext uri="{BB962C8B-B14F-4D97-AF65-F5344CB8AC3E}">
        <p14:creationId xmlns:p14="http://schemas.microsoft.com/office/powerpoint/2010/main" val="309535550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fortinet.com/resources/cyberglossary/firewal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Information_technology"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sophos.com/en-us/content/business-antiviru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3DC1-250C-8DDE-0FB9-122BA71DD693}"/>
              </a:ext>
            </a:extLst>
          </p:cNvPr>
          <p:cNvSpPr>
            <a:spLocks noGrp="1"/>
          </p:cNvSpPr>
          <p:nvPr>
            <p:ph type="ctrTitle"/>
          </p:nvPr>
        </p:nvSpPr>
        <p:spPr>
          <a:xfrm>
            <a:off x="2739212" y="1449660"/>
            <a:ext cx="8701939" cy="981306"/>
          </a:xfrm>
        </p:spPr>
        <p:txBody>
          <a:bodyPr>
            <a:normAutofit/>
          </a:bodyPr>
          <a:lstStyle/>
          <a:p>
            <a:r>
              <a:rPr lang="en-IN" sz="1800" dirty="0"/>
              <a:t>                 </a:t>
            </a:r>
            <a:br>
              <a:rPr lang="en-IN" sz="1800" dirty="0"/>
            </a:br>
            <a:endParaRPr lang="en-IN" sz="1800" dirty="0"/>
          </a:p>
        </p:txBody>
      </p:sp>
      <p:sp>
        <p:nvSpPr>
          <p:cNvPr id="3" name="Subtitle 2">
            <a:extLst>
              <a:ext uri="{FF2B5EF4-FFF2-40B4-BE49-F238E27FC236}">
                <a16:creationId xmlns:a16="http://schemas.microsoft.com/office/drawing/2014/main" id="{8FA7DD62-9190-66B6-FCC8-6791FC94FE1C}"/>
              </a:ext>
            </a:extLst>
          </p:cNvPr>
          <p:cNvSpPr>
            <a:spLocks noGrp="1"/>
          </p:cNvSpPr>
          <p:nvPr>
            <p:ph type="subTitle" idx="1"/>
          </p:nvPr>
        </p:nvSpPr>
        <p:spPr>
          <a:xfrm>
            <a:off x="8867349" y="4206834"/>
            <a:ext cx="2428836" cy="575206"/>
          </a:xfrm>
        </p:spPr>
        <p:txBody>
          <a:bodyPr>
            <a:noAutofit/>
          </a:bodyPr>
          <a:lstStyle/>
          <a:p>
            <a:r>
              <a:rPr lang="en-IN" sz="2800" b="1" dirty="0">
                <a:latin typeface="Times New Roman" panose="02020603050405020304" pitchFamily="18" charset="0"/>
                <a:cs typeface="Times New Roman" panose="02020603050405020304" pitchFamily="18" charset="0"/>
              </a:rPr>
              <a:t>Final Project</a:t>
            </a:r>
          </a:p>
        </p:txBody>
      </p:sp>
      <p:sp>
        <p:nvSpPr>
          <p:cNvPr id="4" name="TextBox 3">
            <a:extLst>
              <a:ext uri="{FF2B5EF4-FFF2-40B4-BE49-F238E27FC236}">
                <a16:creationId xmlns:a16="http://schemas.microsoft.com/office/drawing/2014/main" id="{A98626AC-DE7B-1C07-67DB-5ACB41FA322F}"/>
              </a:ext>
            </a:extLst>
          </p:cNvPr>
          <p:cNvSpPr txBox="1"/>
          <p:nvPr/>
        </p:nvSpPr>
        <p:spPr>
          <a:xfrm>
            <a:off x="6411952" y="2921168"/>
            <a:ext cx="5374887" cy="1015663"/>
          </a:xfrm>
          <a:prstGeom prst="rect">
            <a:avLst/>
          </a:prstGeom>
          <a:noFill/>
        </p:spPr>
        <p:txBody>
          <a:bodyPr wrap="square" rtlCol="0">
            <a:spAutoFit/>
          </a:bodyPr>
          <a:lstStyle/>
          <a:p>
            <a:r>
              <a:rPr lang="en-IN" sz="6000" dirty="0"/>
              <a:t>M.SUSMITHA</a:t>
            </a:r>
          </a:p>
        </p:txBody>
      </p:sp>
    </p:spTree>
    <p:extLst>
      <p:ext uri="{BB962C8B-B14F-4D97-AF65-F5344CB8AC3E}">
        <p14:creationId xmlns:p14="http://schemas.microsoft.com/office/powerpoint/2010/main" val="411550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81DF-DC36-F3AB-CBC8-45D1FDF1CF88}"/>
              </a:ext>
            </a:extLst>
          </p:cNvPr>
          <p:cNvSpPr>
            <a:spLocks noGrp="1"/>
          </p:cNvSpPr>
          <p:nvPr>
            <p:ph type="title"/>
          </p:nvPr>
        </p:nvSpPr>
        <p:spPr>
          <a:xfrm>
            <a:off x="1505413" y="691017"/>
            <a:ext cx="8911687" cy="1280890"/>
          </a:xfrm>
        </p:spPr>
        <p:txBody>
          <a:bodyPr/>
          <a:lstStyle/>
          <a:p>
            <a:pPr algn="ctr"/>
            <a:r>
              <a:rPr lang="en-IN" dirty="0">
                <a:solidFill>
                  <a:schemeClr val="tx1"/>
                </a:solidFill>
              </a:rPr>
              <a:t>WOW IN YOUR SOLUTION</a:t>
            </a:r>
            <a:br>
              <a:rPr lang="en-IN" dirty="0"/>
            </a:br>
            <a:endParaRPr lang="en-IN" dirty="0"/>
          </a:p>
        </p:txBody>
      </p:sp>
      <p:pic>
        <p:nvPicPr>
          <p:cNvPr id="1026" name="Picture 2" descr="Top Benefits of Using a Keylogger With Employees - Work from ...">
            <a:extLst>
              <a:ext uri="{FF2B5EF4-FFF2-40B4-BE49-F238E27FC236}">
                <a16:creationId xmlns:a16="http://schemas.microsoft.com/office/drawing/2014/main" id="{BE0294D6-2FF0-A919-B121-09349EFF6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037" y="2444196"/>
            <a:ext cx="4243526" cy="24908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6B15473-27C6-0FE0-79F9-B171FB00D59A}"/>
              </a:ext>
            </a:extLst>
          </p:cNvPr>
          <p:cNvSpPr txBox="1"/>
          <p:nvPr/>
        </p:nvSpPr>
        <p:spPr>
          <a:xfrm>
            <a:off x="1505413" y="2444196"/>
            <a:ext cx="5709426"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Full Transparency.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Less Risk of Data Theft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Clearer Protection Against Liability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Better Password Access.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More Productivity.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Tougher Deterrent Against Phishing &amp; Viruses</a:t>
            </a:r>
            <a:r>
              <a:rPr lang="en-IN" dirty="0"/>
              <a:t>.</a:t>
            </a:r>
          </a:p>
        </p:txBody>
      </p:sp>
    </p:spTree>
    <p:extLst>
      <p:ext uri="{BB962C8B-B14F-4D97-AF65-F5344CB8AC3E}">
        <p14:creationId xmlns:p14="http://schemas.microsoft.com/office/powerpoint/2010/main" val="30197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E3BBF7-829B-5697-4920-CF8F43A67354}"/>
              </a:ext>
            </a:extLst>
          </p:cNvPr>
          <p:cNvSpPr txBox="1"/>
          <p:nvPr/>
        </p:nvSpPr>
        <p:spPr>
          <a:xfrm>
            <a:off x="1761893" y="1405056"/>
            <a:ext cx="9824224" cy="5139869"/>
          </a:xfrm>
          <a:prstGeom prst="rect">
            <a:avLst/>
          </a:prstGeom>
          <a:noFill/>
        </p:spPr>
        <p:txBody>
          <a:bodyPr wrap="square">
            <a:spAutoFit/>
          </a:bodyPr>
          <a:lstStyle/>
          <a:p>
            <a:pPr marL="0" indent="0">
              <a:lnSpc>
                <a:spcPct val="100000"/>
              </a:lnSpc>
              <a:spcBef>
                <a:spcPts val="0"/>
              </a:spcBef>
              <a:spcAft>
                <a:spcPts val="0"/>
              </a:spcAft>
              <a:buNone/>
            </a:pP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rPr>
              <a:t>Before we </a:t>
            </a:r>
            <a:r>
              <a:rPr lang="en-US" altLang="zh-CN" sz="2200" dirty="0">
                <a:latin typeface="Times New Roman" panose="02020603050405020304" pitchFamily="18" charset="0"/>
                <a:ea typeface="宋体" charset="0"/>
                <a:cs typeface="Times New Roman" panose="02020603050405020304" pitchFamily="18" charset="0"/>
              </a:rPr>
              <a:t>start</a:t>
            </a: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rPr>
              <a:t>, we need to install Python and some libraries of Python in the system which can be installed by the commands in the command prompt(</a:t>
            </a:r>
            <a:r>
              <a:rPr lang="en-US" altLang="zh-CN" sz="2200" b="0" i="0" u="none" strike="noStrike" kern="1200" cap="none" spc="0" baseline="0" dirty="0" err="1">
                <a:latin typeface="Times New Roman" panose="02020603050405020304" pitchFamily="18" charset="0"/>
                <a:ea typeface="宋体" charset="0"/>
                <a:cs typeface="Times New Roman" panose="02020603050405020304" pitchFamily="18" charset="0"/>
              </a:rPr>
              <a:t>cmd</a:t>
            </a: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rPr>
              <a:t>).</a:t>
            </a:r>
          </a:p>
          <a:p>
            <a:pPr marL="285750" indent="-285750" algn="just">
              <a:lnSpc>
                <a:spcPct val="100000"/>
              </a:lnSpc>
              <a:spcBef>
                <a:spcPts val="0"/>
              </a:spcBef>
              <a:spcAft>
                <a:spcPts val="0"/>
              </a:spcAft>
              <a:buFont typeface="Wingdings" pitchFamily="2" charset="2"/>
              <a:buChar char="§"/>
            </a:pPr>
            <a:r>
              <a:rPr lang="en-US" altLang="zh-CN" sz="2200" b="1" i="0" u="none" strike="noStrike" kern="1200" cap="none" spc="0" baseline="0" dirty="0">
                <a:latin typeface="Times New Roman" panose="02020603050405020304" pitchFamily="18" charset="0"/>
                <a:ea typeface="宋体" charset="0"/>
                <a:cs typeface="Times New Roman" panose="02020603050405020304" pitchFamily="18" charset="0"/>
              </a:rPr>
              <a:t>pip install pynput</a:t>
            </a:r>
          </a:p>
          <a:p>
            <a:pPr marL="285750" indent="-285750" algn="just">
              <a:lnSpc>
                <a:spcPct val="100000"/>
              </a:lnSpc>
              <a:spcBef>
                <a:spcPts val="0"/>
              </a:spcBef>
              <a:spcAft>
                <a:spcPts val="0"/>
              </a:spcAft>
              <a:buFont typeface="Wingdings" pitchFamily="2" charset="2"/>
              <a:buChar char="§"/>
            </a:pPr>
            <a:r>
              <a:rPr lang="en-US" altLang="zh-CN" sz="2200" b="1" i="0" u="none" strike="noStrike" kern="1200" cap="none" spc="0" baseline="0" dirty="0">
                <a:latin typeface="Times New Roman" panose="02020603050405020304" pitchFamily="18" charset="0"/>
                <a:ea typeface="宋体" charset="0"/>
                <a:cs typeface="Times New Roman" panose="02020603050405020304" pitchFamily="18" charset="0"/>
              </a:rPr>
              <a:t>pip install jsons </a:t>
            </a:r>
          </a:p>
          <a:p>
            <a:pPr marL="285750" indent="-285750" algn="just">
              <a:lnSpc>
                <a:spcPct val="100000"/>
              </a:lnSpc>
              <a:spcBef>
                <a:spcPts val="0"/>
              </a:spcBef>
              <a:spcAft>
                <a:spcPts val="0"/>
              </a:spcAft>
              <a:buFont typeface="Wingdings" pitchFamily="2" charset="2"/>
              <a:buChar char="§"/>
            </a:pPr>
            <a:r>
              <a:rPr lang="en-US" altLang="zh-CN" sz="2200" b="0" i="0" strike="noStrike" kern="1200" cap="none" spc="0" baseline="0" dirty="0">
                <a:latin typeface="Times New Roman" panose="02020603050405020304" pitchFamily="18" charset="0"/>
                <a:ea typeface="宋体" charset="0"/>
                <a:cs typeface="Times New Roman" panose="02020603050405020304" pitchFamily="18" charset="0"/>
              </a:rPr>
              <a:t>Pynput</a:t>
            </a:r>
            <a:r>
              <a:rPr lang="en-US" altLang="zh-CN" sz="2200" b="0" i="0" u="sng" strike="noStrike" kern="1200" cap="none" spc="0" baseline="0" dirty="0">
                <a:latin typeface="Times New Roman" panose="02020603050405020304" pitchFamily="18" charset="0"/>
                <a:ea typeface="宋体" charset="0"/>
                <a:cs typeface="Times New Roman" panose="02020603050405020304" pitchFamily="18" charset="0"/>
              </a:rPr>
              <a:t> </a:t>
            </a: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rPr>
              <a:t>helps in reading keystrokes as the user types in stuff </a:t>
            </a:r>
            <a:r>
              <a:rPr lang="en-US" altLang="zh-CN" sz="2200" b="0" i="0" u="sng" strike="noStrike" kern="1200" cap="none" spc="0" baseline="0" dirty="0">
                <a:latin typeface="Times New Roman" panose="02020603050405020304" pitchFamily="18" charset="0"/>
                <a:ea typeface="宋体" charset="0"/>
                <a:cs typeface="Times New Roman" panose="02020603050405020304" pitchFamily="18" charset="0"/>
              </a:rPr>
              <a:t>Jsons</a:t>
            </a:r>
            <a:r>
              <a:rPr lang="en-US" altLang="zh-CN" sz="2200" b="1" i="0" u="sng" strike="noStrike" kern="1200" cap="none" spc="0" baseline="0" dirty="0">
                <a:latin typeface="Times New Roman" panose="02020603050405020304" pitchFamily="18" charset="0"/>
                <a:ea typeface="宋体" charset="0"/>
                <a:cs typeface="Times New Roman" panose="02020603050405020304" pitchFamily="18" charset="0"/>
              </a:rPr>
              <a:t> </a:t>
            </a: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rPr>
              <a:t>is a later changing format that often exchanges data between a web server and user agent</a:t>
            </a:r>
          </a:p>
          <a:p>
            <a:pPr>
              <a:lnSpc>
                <a:spcPct val="100000"/>
              </a:lnSpc>
              <a:spcBef>
                <a:spcPts val="0"/>
              </a:spcBef>
              <a:spcAft>
                <a:spcPts val="0"/>
              </a:spcAft>
            </a:pPr>
            <a:r>
              <a:rPr lang="en-US" altLang="zh-CN" sz="2200" b="1" i="1"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  Initialization  of keylogger </a:t>
            </a:r>
            <a:r>
              <a:rPr lang="en-US" altLang="zh-CN" sz="2200" b="0" i="1"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a:t>
            </a:r>
            <a:br>
              <a:rPr lang="zh-CN" altLang="en-US" sz="2200" b="0" i="0" u="none" strike="noStrike" kern="1200" cap="none" spc="0" baseline="0" dirty="0">
                <a:latin typeface="Times New Roman" panose="02020603050405020304" pitchFamily="18" charset="0"/>
                <a:ea typeface="宋体" charset="0"/>
                <a:cs typeface="Times New Roman" panose="02020603050405020304" pitchFamily="18" charset="0"/>
              </a:rPr>
            </a:b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Set up the main GUI window.</a:t>
            </a:r>
            <a:br>
              <a:rPr lang="zh-CN" altLang="en-US" sz="2200" b="0" i="0" u="none" strike="noStrike" kern="1200" cap="none" spc="0" baseline="0" dirty="0">
                <a:latin typeface="Times New Roman" panose="02020603050405020304" pitchFamily="18" charset="0"/>
                <a:ea typeface="宋体" charset="0"/>
                <a:cs typeface="Times New Roman" panose="02020603050405020304" pitchFamily="18" charset="0"/>
              </a:rPr>
            </a:b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Initialize global variables for keylogging.</a:t>
            </a:r>
            <a:endPar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endParaRPr>
          </a:p>
          <a:p>
            <a:pPr>
              <a:lnSpc>
                <a:spcPct val="100000"/>
              </a:lnSpc>
              <a:spcBef>
                <a:spcPts val="0"/>
              </a:spcBef>
              <a:spcAft>
                <a:spcPts val="0"/>
              </a:spcAft>
            </a:pPr>
            <a:r>
              <a:rPr lang="en-US" altLang="zh-CN" sz="2200" b="1" i="1" dirty="0">
                <a:latin typeface="Times New Roman" panose="02020603050405020304" pitchFamily="18" charset="0"/>
                <a:ea typeface="宋体" charset="0"/>
                <a:cs typeface="Times New Roman" panose="02020603050405020304" pitchFamily="18" charset="0"/>
                <a:sym typeface="宋体" charset="0"/>
              </a:rPr>
              <a:t>*</a:t>
            </a:r>
            <a:r>
              <a:rPr lang="en-US" altLang="zh-CN" sz="2200" b="1" i="1"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  Data Logging into text files  </a:t>
            </a:r>
            <a:r>
              <a:rPr lang="en-US" altLang="zh-CN" sz="2200" b="0" i="1"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a:t>
            </a:r>
            <a:br>
              <a:rPr lang="zh-CN" altLang="en-US" sz="2200" b="0" i="1" u="none" strike="noStrike" kern="1200" cap="none" spc="0" baseline="0" dirty="0">
                <a:latin typeface="Times New Roman" panose="02020603050405020304" pitchFamily="18" charset="0"/>
                <a:ea typeface="宋体" charset="0"/>
                <a:cs typeface="Times New Roman" panose="02020603050405020304" pitchFamily="18" charset="0"/>
              </a:rPr>
            </a:b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Continuously update text and JSON log files with captured key events.</a:t>
            </a:r>
            <a:endPar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endParaRPr>
          </a:p>
          <a:p>
            <a:pPr>
              <a:lnSpc>
                <a:spcPct val="100000"/>
              </a:lnSpc>
              <a:spcBef>
                <a:spcPts val="0"/>
              </a:spcBef>
              <a:spcAft>
                <a:spcPts val="0"/>
              </a:spcAft>
            </a:pPr>
            <a:r>
              <a:rPr lang="en-US" altLang="zh-CN" sz="2200" b="1" i="1"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 Stop Logging  </a:t>
            </a:r>
            <a:r>
              <a:rPr lang="en-US" altLang="zh-CN" sz="2200" b="0" i="1"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a:t>
            </a:r>
            <a:br>
              <a:rPr lang="zh-CN" altLang="en-US" sz="2200" b="0" i="0" u="none" strike="noStrike" kern="1200" cap="none" spc="0" baseline="0" dirty="0">
                <a:latin typeface="Times New Roman" panose="02020603050405020304" pitchFamily="18" charset="0"/>
                <a:ea typeface="宋体" charset="0"/>
                <a:cs typeface="Times New Roman" panose="02020603050405020304" pitchFamily="18" charset="0"/>
              </a:rPr>
            </a:b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Stop capturing key events when the "Stop" button is pressed.</a:t>
            </a:r>
            <a:br>
              <a:rPr lang="zh-CN" altLang="en-US" sz="2200" b="0" i="0" u="none" strike="noStrike" kern="1200" cap="none" spc="0" baseline="0" dirty="0">
                <a:latin typeface="Times New Roman" panose="02020603050405020304" pitchFamily="18" charset="0"/>
                <a:ea typeface="宋体" charset="0"/>
                <a:cs typeface="Times New Roman" panose="02020603050405020304" pitchFamily="18" charset="0"/>
              </a:rPr>
            </a:br>
            <a:r>
              <a:rPr lang="en-US" altLang="zh-CN" sz="2200" b="0" i="0" u="none" strike="noStrike" kern="1200" cap="none" spc="0" baseline="0" dirty="0">
                <a:latin typeface="Times New Roman" panose="02020603050405020304" pitchFamily="18" charset="0"/>
                <a:ea typeface="宋体" charset="0"/>
                <a:cs typeface="Times New Roman" panose="02020603050405020304" pitchFamily="18" charset="0"/>
                <a:sym typeface="宋体" charset="0"/>
              </a:rPr>
              <a:t>Update the GUI status to indicate that the keylogger is stopped.</a:t>
            </a:r>
            <a:br>
              <a:rPr lang="zh-CN" altLang="en-US" sz="2000" b="0" i="0" u="none" strike="noStrike" kern="1200" cap="none" spc="0" baseline="0" dirty="0">
                <a:latin typeface="Times New Roman" panose="02020603050405020304" pitchFamily="18" charset="0"/>
                <a:ea typeface="宋体" charset="0"/>
                <a:cs typeface="Times New Roman" panose="02020603050405020304" pitchFamily="18" charset="0"/>
              </a:rPr>
            </a:br>
            <a:endParaRPr lang="zh-CN" altLang="en-US" sz="2000" b="0" i="0" u="none" strike="noStrike" kern="1200" cap="none" spc="0" baseline="0" dirty="0">
              <a:latin typeface="Times New Roman" panose="02020603050405020304" pitchFamily="18" charset="0"/>
              <a:ea typeface="宋体" charset="0"/>
              <a:cs typeface="Times New Roman" panose="02020603050405020304" pitchFamily="18" charset="0"/>
            </a:endParaRPr>
          </a:p>
        </p:txBody>
      </p:sp>
      <p:sp>
        <p:nvSpPr>
          <p:cNvPr id="5" name="TextBox 4">
            <a:extLst>
              <a:ext uri="{FF2B5EF4-FFF2-40B4-BE49-F238E27FC236}">
                <a16:creationId xmlns:a16="http://schemas.microsoft.com/office/drawing/2014/main" id="{C623A255-9F6F-E6C0-D421-6B7E03937C83}"/>
              </a:ext>
            </a:extLst>
          </p:cNvPr>
          <p:cNvSpPr txBox="1"/>
          <p:nvPr/>
        </p:nvSpPr>
        <p:spPr>
          <a:xfrm>
            <a:off x="4771982" y="623093"/>
            <a:ext cx="2648036" cy="584775"/>
          </a:xfrm>
          <a:prstGeom prst="rect">
            <a:avLst/>
          </a:prstGeom>
          <a:noFill/>
        </p:spPr>
        <p:txBody>
          <a:bodyPr wrap="square">
            <a:spAutoFit/>
          </a:bodyPr>
          <a:lstStyle/>
          <a:p>
            <a:pPr algn="ctr"/>
            <a:r>
              <a:rPr lang="en-US" altLang="zh-CN" sz="3200" b="1" i="0" u="none" strike="noStrike" kern="1200" cap="none" spc="15" baseline="0" dirty="0">
                <a:solidFill>
                  <a:srgbClr val="4F6228"/>
                </a:solidFill>
                <a:ea typeface="宋体" charset="0"/>
                <a:cs typeface="Trebuchet MS" charset="0"/>
              </a:rPr>
              <a:t>M</a:t>
            </a:r>
            <a:r>
              <a:rPr lang="en-US" altLang="zh-CN" sz="3200" b="1" i="0" u="none" strike="noStrike" kern="1200" cap="none" spc="0" baseline="0" dirty="0">
                <a:solidFill>
                  <a:srgbClr val="4F6228"/>
                </a:solidFill>
                <a:ea typeface="宋体" charset="0"/>
                <a:cs typeface="Trebuchet MS" charset="0"/>
              </a:rPr>
              <a:t>O</a:t>
            </a:r>
            <a:r>
              <a:rPr lang="en-US" altLang="zh-CN" sz="3200" b="1" i="0" u="none" strike="noStrike" kern="1200" cap="none" spc="-15" baseline="0" dirty="0">
                <a:solidFill>
                  <a:srgbClr val="4F6228"/>
                </a:solidFill>
                <a:ea typeface="宋体" charset="0"/>
                <a:cs typeface="Trebuchet MS" charset="0"/>
              </a:rPr>
              <a:t>D</a:t>
            </a:r>
            <a:r>
              <a:rPr lang="en-US" altLang="zh-CN" sz="3200" b="1" i="0" u="none" strike="noStrike" kern="1200" cap="none" spc="-35" baseline="0" dirty="0">
                <a:solidFill>
                  <a:srgbClr val="4F6228"/>
                </a:solidFill>
                <a:ea typeface="宋体" charset="0"/>
                <a:cs typeface="Trebuchet MS" charset="0"/>
              </a:rPr>
              <a:t>E</a:t>
            </a:r>
            <a:r>
              <a:rPr lang="en-US" altLang="zh-CN" sz="3200" b="1" i="0" u="none" strike="noStrike" kern="1200" cap="none" spc="-30" baseline="0" dirty="0">
                <a:solidFill>
                  <a:srgbClr val="4F6228"/>
                </a:solidFill>
                <a:ea typeface="宋体" charset="0"/>
                <a:cs typeface="Trebuchet MS" charset="0"/>
              </a:rPr>
              <a:t>LL</a:t>
            </a:r>
            <a:r>
              <a:rPr lang="en-US" altLang="zh-CN" sz="3200" b="1" i="0" u="none" strike="noStrike" kern="1200" cap="none" spc="-5" baseline="0" dirty="0">
                <a:solidFill>
                  <a:srgbClr val="4F6228"/>
                </a:solidFill>
                <a:ea typeface="宋体" charset="0"/>
                <a:cs typeface="Trebuchet MS" charset="0"/>
              </a:rPr>
              <a:t>I</a:t>
            </a:r>
            <a:r>
              <a:rPr lang="en-US" altLang="zh-CN" sz="3200" b="1" i="0" u="none" strike="noStrike" kern="1200" cap="none" spc="30" baseline="0" dirty="0">
                <a:solidFill>
                  <a:srgbClr val="4F6228"/>
                </a:solidFill>
                <a:ea typeface="宋体" charset="0"/>
                <a:cs typeface="Trebuchet MS" charset="0"/>
              </a:rPr>
              <a:t>N</a:t>
            </a:r>
            <a:r>
              <a:rPr lang="en-US" altLang="zh-CN" sz="3200" b="1" i="0" u="none" strike="noStrike" kern="1200" cap="none" spc="5" baseline="0" dirty="0">
                <a:solidFill>
                  <a:srgbClr val="4F6228"/>
                </a:solidFill>
                <a:ea typeface="宋体" charset="0"/>
                <a:cs typeface="Trebuchet MS" charset="0"/>
              </a:rPr>
              <a:t>G</a:t>
            </a:r>
            <a:endParaRPr lang="en-IN" sz="3200" b="1" dirty="0"/>
          </a:p>
        </p:txBody>
      </p:sp>
    </p:spTree>
    <p:extLst>
      <p:ext uri="{BB962C8B-B14F-4D97-AF65-F5344CB8AC3E}">
        <p14:creationId xmlns:p14="http://schemas.microsoft.com/office/powerpoint/2010/main" val="96138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70889B-2D28-FB53-E798-A4FFEADC8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47" y="1460376"/>
            <a:ext cx="4821323" cy="4048218"/>
          </a:xfrm>
          <a:prstGeom prst="rect">
            <a:avLst/>
          </a:prstGeom>
        </p:spPr>
      </p:pic>
      <p:pic>
        <p:nvPicPr>
          <p:cNvPr id="7" name="Picture 6">
            <a:extLst>
              <a:ext uri="{FF2B5EF4-FFF2-40B4-BE49-F238E27FC236}">
                <a16:creationId xmlns:a16="http://schemas.microsoft.com/office/drawing/2014/main" id="{3075115F-8C27-9F6F-1EB3-D0B21196F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795" y="1404891"/>
            <a:ext cx="5779363" cy="4048218"/>
          </a:xfrm>
          <a:prstGeom prst="rect">
            <a:avLst/>
          </a:prstGeom>
        </p:spPr>
      </p:pic>
      <p:sp>
        <p:nvSpPr>
          <p:cNvPr id="9" name="TextBox 8">
            <a:extLst>
              <a:ext uri="{FF2B5EF4-FFF2-40B4-BE49-F238E27FC236}">
                <a16:creationId xmlns:a16="http://schemas.microsoft.com/office/drawing/2014/main" id="{3210C441-1C7D-9D42-AB48-68A6044D8DD3}"/>
              </a:ext>
            </a:extLst>
          </p:cNvPr>
          <p:cNvSpPr txBox="1"/>
          <p:nvPr/>
        </p:nvSpPr>
        <p:spPr>
          <a:xfrm>
            <a:off x="3044300" y="459997"/>
            <a:ext cx="6103398" cy="584775"/>
          </a:xfrm>
          <a:prstGeom prst="rect">
            <a:avLst/>
          </a:prstGeom>
          <a:noFill/>
        </p:spPr>
        <p:txBody>
          <a:bodyPr wrap="square">
            <a:spAutoFit/>
          </a:bodyPr>
          <a:lstStyle/>
          <a:p>
            <a:pPr algn="ctr"/>
            <a:r>
              <a:rPr lang="en-US" altLang="zh-CN" sz="3200" b="1" i="0" strike="noStrike" kern="1200" cap="none" spc="0" baseline="0" dirty="0">
                <a:solidFill>
                  <a:schemeClr val="tx1"/>
                </a:solidFill>
                <a:latin typeface="Calibri" charset="0"/>
                <a:ea typeface="宋体" charset="0"/>
                <a:cs typeface="Calibri" charset="0"/>
              </a:rPr>
              <a:t>Outputs</a:t>
            </a:r>
            <a:endParaRPr lang="en-IN" sz="3200" dirty="0"/>
          </a:p>
        </p:txBody>
      </p:sp>
      <p:sp>
        <p:nvSpPr>
          <p:cNvPr id="11" name="TextBox 10">
            <a:extLst>
              <a:ext uri="{FF2B5EF4-FFF2-40B4-BE49-F238E27FC236}">
                <a16:creationId xmlns:a16="http://schemas.microsoft.com/office/drawing/2014/main" id="{FEA9F3C7-85D2-AF0F-0F32-97B4B5985F2A}"/>
              </a:ext>
            </a:extLst>
          </p:cNvPr>
          <p:cNvSpPr txBox="1"/>
          <p:nvPr/>
        </p:nvSpPr>
        <p:spPr>
          <a:xfrm>
            <a:off x="2203277" y="5591919"/>
            <a:ext cx="1682047" cy="369332"/>
          </a:xfrm>
          <a:prstGeom prst="rect">
            <a:avLst/>
          </a:prstGeom>
          <a:noFill/>
        </p:spPr>
        <p:txBody>
          <a:bodyPr wrap="square">
            <a:spAutoFit/>
          </a:bodyPr>
          <a:lstStyle/>
          <a:p>
            <a:pPr marL="0" indent="0" algn="l">
              <a:lnSpc>
                <a:spcPct val="100000"/>
              </a:lnSpc>
              <a:spcBef>
                <a:spcPts val="0"/>
              </a:spcBef>
              <a:spcAft>
                <a:spcPts val="0"/>
              </a:spcAft>
              <a:buNone/>
            </a:pPr>
            <a:r>
              <a:rPr lang="en-US" altLang="zh-CN" sz="1800" b="1" i="0" u="none" strike="noStrike" kern="1200" cap="none" spc="0" baseline="0" dirty="0">
                <a:solidFill>
                  <a:schemeClr val="tx1"/>
                </a:solidFill>
                <a:latin typeface="Calibri" charset="0"/>
                <a:ea typeface="宋体" charset="0"/>
                <a:cs typeface="Calibri" charset="0"/>
              </a:rPr>
              <a:t>Keylogger .txt</a:t>
            </a:r>
            <a:endParaRPr lang="zh-CN" altLang="en-US" sz="1800" b="1" i="0" u="none" strike="noStrike" kern="1200" cap="none" spc="0" baseline="0" dirty="0">
              <a:solidFill>
                <a:schemeClr val="tx1"/>
              </a:solidFill>
              <a:latin typeface="Calibri" charset="0"/>
              <a:ea typeface="宋体" charset="0"/>
              <a:cs typeface="Calibri" charset="0"/>
            </a:endParaRPr>
          </a:p>
        </p:txBody>
      </p:sp>
      <p:sp>
        <p:nvSpPr>
          <p:cNvPr id="13" name="TextBox 12">
            <a:extLst>
              <a:ext uri="{FF2B5EF4-FFF2-40B4-BE49-F238E27FC236}">
                <a16:creationId xmlns:a16="http://schemas.microsoft.com/office/drawing/2014/main" id="{653941A7-28B7-C1B1-5953-98CB86056488}"/>
              </a:ext>
            </a:extLst>
          </p:cNvPr>
          <p:cNvSpPr txBox="1"/>
          <p:nvPr/>
        </p:nvSpPr>
        <p:spPr>
          <a:xfrm>
            <a:off x="8014452" y="5588573"/>
            <a:ext cx="1682047" cy="369332"/>
          </a:xfrm>
          <a:prstGeom prst="rect">
            <a:avLst/>
          </a:prstGeom>
          <a:noFill/>
        </p:spPr>
        <p:txBody>
          <a:bodyPr wrap="square">
            <a:spAutoFit/>
          </a:bodyPr>
          <a:lstStyle/>
          <a:p>
            <a:pPr marL="0" indent="0" algn="l">
              <a:lnSpc>
                <a:spcPct val="100000"/>
              </a:lnSpc>
              <a:spcBef>
                <a:spcPts val="0"/>
              </a:spcBef>
              <a:spcAft>
                <a:spcPts val="0"/>
              </a:spcAft>
              <a:buNone/>
            </a:pPr>
            <a:r>
              <a:rPr lang="en-US" altLang="zh-CN" sz="1800" b="1" i="0" u="none" strike="noStrike" kern="1200" cap="none" spc="0" baseline="0" dirty="0">
                <a:solidFill>
                  <a:schemeClr val="tx1"/>
                </a:solidFill>
                <a:latin typeface="Calibri" charset="0"/>
                <a:ea typeface="宋体" charset="0"/>
                <a:cs typeface="Calibri" charset="0"/>
              </a:rPr>
              <a:t>Keylogger.json</a:t>
            </a:r>
            <a:endParaRPr lang="zh-CN" altLang="en-US" sz="1800" b="1"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16896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C880-8648-4D26-FC8D-16A96C5DDF0A}"/>
              </a:ext>
            </a:extLst>
          </p:cNvPr>
          <p:cNvSpPr>
            <a:spLocks noGrp="1"/>
          </p:cNvSpPr>
          <p:nvPr>
            <p:ph type="title"/>
          </p:nvPr>
        </p:nvSpPr>
        <p:spPr>
          <a:xfrm>
            <a:off x="5166731" y="643673"/>
            <a:ext cx="1858537" cy="657922"/>
          </a:xfrm>
        </p:spPr>
        <p:txBody>
          <a:bodyPr>
            <a:normAutofit/>
          </a:bodyPr>
          <a:lstStyle/>
          <a:p>
            <a:pPr algn="ctr"/>
            <a:r>
              <a:rPr lang="en-IN" sz="3600" b="1" dirty="0"/>
              <a:t>RESULT</a:t>
            </a:r>
          </a:p>
        </p:txBody>
      </p:sp>
      <p:sp>
        <p:nvSpPr>
          <p:cNvPr id="4" name="TextBox 3">
            <a:extLst>
              <a:ext uri="{FF2B5EF4-FFF2-40B4-BE49-F238E27FC236}">
                <a16:creationId xmlns:a16="http://schemas.microsoft.com/office/drawing/2014/main" id="{DAC41F5D-0FEA-1565-91FC-C555CBA90913}"/>
              </a:ext>
            </a:extLst>
          </p:cNvPr>
          <p:cNvSpPr txBox="1"/>
          <p:nvPr/>
        </p:nvSpPr>
        <p:spPr>
          <a:xfrm>
            <a:off x="113370" y="3887036"/>
            <a:ext cx="11965259" cy="3338735"/>
          </a:xfrm>
          <a:prstGeom prst="rect">
            <a:avLst/>
          </a:prstGeom>
          <a:noFill/>
        </p:spPr>
        <p:txBody>
          <a:bodyPr wrap="square">
            <a:spAutoFit/>
          </a:bodyPr>
          <a:lstStyle/>
          <a:p>
            <a:pPr lvl="1" algn="just">
              <a:lnSpc>
                <a:spcPct val="150000"/>
              </a:lnSpc>
            </a:pPr>
            <a:r>
              <a:rPr lang="en-US" sz="2400" i="0" dirty="0">
                <a:effectLst/>
                <a:latin typeface="Times New Roman" panose="02020603050405020304" pitchFamily="18" charset="0"/>
                <a:cs typeface="Times New Roman" panose="02020603050405020304" pitchFamily="18" charset="0"/>
              </a:rPr>
              <a:t>As a result, when a key is pressed, Python will create a keylog.txt file with the list of keys pressed from when the script began running up to the last key pressed.</a:t>
            </a:r>
          </a:p>
          <a:p>
            <a:pPr lvl="1" algn="just">
              <a:lnSpc>
                <a:spcPct val="150000"/>
              </a:lnSpc>
            </a:pPr>
            <a:r>
              <a:rPr lang="en-US" sz="2400" i="0" dirty="0">
                <a:effectLst/>
                <a:latin typeface="Times New Roman" panose="02020603050405020304" pitchFamily="18" charset="0"/>
                <a:cs typeface="Times New Roman" panose="02020603050405020304" pitchFamily="18" charset="0"/>
              </a:rPr>
              <a:t>If we leave the code like that, it will keep executing constantly. We will define a function consisting of some stop key or a combination of keys that will stop the key logger</a:t>
            </a:r>
          </a:p>
          <a:p>
            <a:pPr lvl="1" algn="just">
              <a:lnSpc>
                <a:spcPct val="150000"/>
              </a:lnSpc>
            </a:pPr>
            <a:r>
              <a:rPr lang="en-US" altLang="zh-CN" sz="2400" i="0" u="none" strike="noStrike" kern="1200" cap="none" spc="0" baseline="0" dirty="0">
                <a:latin typeface="Times New Roman" panose="02020603050405020304" pitchFamily="18" charset="0"/>
                <a:ea typeface="宋体" charset="0"/>
                <a:cs typeface="Times New Roman" panose="02020603050405020304" pitchFamily="18" charset="0"/>
              </a:rPr>
              <a:t>Real-time keylogging with start and stop functionality controlled via a simple GUI. </a:t>
            </a:r>
          </a:p>
          <a:p>
            <a:pPr lvl="1" algn="just">
              <a:lnSpc>
                <a:spcPct val="200000"/>
              </a:lnSpc>
            </a:pPr>
            <a:endParaRPr lang="en-US" b="0" i="0" dirty="0">
              <a:solidFill>
                <a:schemeClr val="accent1"/>
              </a:solidFill>
              <a:effectLst/>
              <a:highlight>
                <a:srgbClr val="C0C0C0"/>
              </a:highlight>
              <a:latin typeface="inter-regular"/>
            </a:endParaRPr>
          </a:p>
        </p:txBody>
      </p:sp>
      <p:pic>
        <p:nvPicPr>
          <p:cNvPr id="5" name="Picture 4">
            <a:extLst>
              <a:ext uri="{FF2B5EF4-FFF2-40B4-BE49-F238E27FC236}">
                <a16:creationId xmlns:a16="http://schemas.microsoft.com/office/drawing/2014/main" id="{2DA6D782-ACCE-BA0D-7EB4-A42CD9D0F07F}"/>
              </a:ext>
            </a:extLst>
          </p:cNvPr>
          <p:cNvPicPr>
            <a:picLocks noChangeAspect="1"/>
          </p:cNvPicPr>
          <p:nvPr/>
        </p:nvPicPr>
        <p:blipFill>
          <a:blip r:embed="rId2"/>
          <a:stretch>
            <a:fillRect/>
          </a:stretch>
        </p:blipFill>
        <p:spPr>
          <a:xfrm>
            <a:off x="4620600" y="1301596"/>
            <a:ext cx="3017985" cy="2437936"/>
          </a:xfrm>
          <a:prstGeom prst="rect">
            <a:avLst/>
          </a:prstGeom>
        </p:spPr>
      </p:pic>
    </p:spTree>
    <p:extLst>
      <p:ext uri="{BB962C8B-B14F-4D97-AF65-F5344CB8AC3E}">
        <p14:creationId xmlns:p14="http://schemas.microsoft.com/office/powerpoint/2010/main" val="45620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B6FC-DDC3-8A0A-0738-F557E63F3583}"/>
              </a:ext>
            </a:extLst>
          </p:cNvPr>
          <p:cNvSpPr>
            <a:spLocks noGrp="1"/>
          </p:cNvSpPr>
          <p:nvPr>
            <p:ph type="title"/>
          </p:nvPr>
        </p:nvSpPr>
        <p:spPr/>
        <p:txBody>
          <a:bodyPr/>
          <a:lstStyle/>
          <a:p>
            <a:r>
              <a:rPr lang="en-IN" dirty="0"/>
              <a:t>PROJECT LINK </a:t>
            </a:r>
          </a:p>
        </p:txBody>
      </p:sp>
      <p:sp>
        <p:nvSpPr>
          <p:cNvPr id="4" name="TextBox 3">
            <a:extLst>
              <a:ext uri="{FF2B5EF4-FFF2-40B4-BE49-F238E27FC236}">
                <a16:creationId xmlns:a16="http://schemas.microsoft.com/office/drawing/2014/main" id="{C28A96BE-C3C6-05AD-4B46-C7C26FB78FF1}"/>
              </a:ext>
            </a:extLst>
          </p:cNvPr>
          <p:cNvSpPr txBox="1"/>
          <p:nvPr/>
        </p:nvSpPr>
        <p:spPr>
          <a:xfrm>
            <a:off x="3719196" y="2743199"/>
            <a:ext cx="8911687" cy="369332"/>
          </a:xfrm>
          <a:prstGeom prst="rect">
            <a:avLst/>
          </a:prstGeom>
          <a:noFill/>
        </p:spPr>
        <p:txBody>
          <a:bodyPr wrap="square" rtlCol="0">
            <a:spAutoFit/>
          </a:bodyPr>
          <a:lstStyle/>
          <a:p>
            <a:r>
              <a:rPr lang="en-IN" dirty="0"/>
              <a:t>https://github.com/marellasusmitha/Key-project.git</a:t>
            </a:r>
          </a:p>
        </p:txBody>
      </p:sp>
      <p:sp>
        <p:nvSpPr>
          <p:cNvPr id="7" name="TextBox 6">
            <a:extLst>
              <a:ext uri="{FF2B5EF4-FFF2-40B4-BE49-F238E27FC236}">
                <a16:creationId xmlns:a16="http://schemas.microsoft.com/office/drawing/2014/main" id="{0937FF9D-DD67-7FFA-4A66-E782B5E77974}"/>
              </a:ext>
            </a:extLst>
          </p:cNvPr>
          <p:cNvSpPr txBox="1"/>
          <p:nvPr/>
        </p:nvSpPr>
        <p:spPr>
          <a:xfrm>
            <a:off x="2821258" y="2274332"/>
            <a:ext cx="2230243" cy="369332"/>
          </a:xfrm>
          <a:prstGeom prst="rect">
            <a:avLst/>
          </a:prstGeom>
          <a:noFill/>
        </p:spPr>
        <p:txBody>
          <a:bodyPr wrap="square" rtlCol="0">
            <a:spAutoFit/>
          </a:bodyPr>
          <a:lstStyle/>
          <a:p>
            <a:r>
              <a:rPr lang="en-IN" dirty="0"/>
              <a:t>Git link:</a:t>
            </a:r>
          </a:p>
        </p:txBody>
      </p:sp>
    </p:spTree>
    <p:extLst>
      <p:ext uri="{BB962C8B-B14F-4D97-AF65-F5344CB8AC3E}">
        <p14:creationId xmlns:p14="http://schemas.microsoft.com/office/powerpoint/2010/main" val="48810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3A9A-C097-CD6A-588C-629713E80681}"/>
              </a:ext>
            </a:extLst>
          </p:cNvPr>
          <p:cNvSpPr>
            <a:spLocks noGrp="1"/>
          </p:cNvSpPr>
          <p:nvPr>
            <p:ph type="title"/>
          </p:nvPr>
        </p:nvSpPr>
        <p:spPr>
          <a:xfrm>
            <a:off x="1640156" y="561365"/>
            <a:ext cx="8911687" cy="691734"/>
          </a:xfrm>
        </p:spPr>
        <p:txBody>
          <a:bodyPr>
            <a:normAutofit/>
          </a:bodyPr>
          <a:lstStyle/>
          <a:p>
            <a:r>
              <a:rPr lang="en-IN" dirty="0"/>
              <a:t>        </a:t>
            </a:r>
            <a:r>
              <a:rPr lang="en-IN" b="1" dirty="0">
                <a:latin typeface="Arial Black" panose="020B0A04020102020204" pitchFamily="34" charset="0"/>
              </a:rPr>
              <a:t>KEY LOGGER and SECURITY</a:t>
            </a:r>
          </a:p>
        </p:txBody>
      </p:sp>
      <p:pic>
        <p:nvPicPr>
          <p:cNvPr id="5" name="Content Placeholder 4">
            <a:extLst>
              <a:ext uri="{FF2B5EF4-FFF2-40B4-BE49-F238E27FC236}">
                <a16:creationId xmlns:a16="http://schemas.microsoft.com/office/drawing/2014/main" id="{2E417D92-9294-7DB7-88C2-FA92AD3BDA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710" y="1905000"/>
            <a:ext cx="6487734" cy="3699901"/>
          </a:xfrm>
        </p:spPr>
      </p:pic>
    </p:spTree>
    <p:extLst>
      <p:ext uri="{BB962C8B-B14F-4D97-AF65-F5344CB8AC3E}">
        <p14:creationId xmlns:p14="http://schemas.microsoft.com/office/powerpoint/2010/main" val="184262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EB35-8316-2A24-DFA2-51C18E9FBBCA}"/>
              </a:ext>
            </a:extLst>
          </p:cNvPr>
          <p:cNvSpPr txBox="1">
            <a:spLocks/>
          </p:cNvSpPr>
          <p:nvPr/>
        </p:nvSpPr>
        <p:spPr>
          <a:xfrm>
            <a:off x="3278707" y="656931"/>
            <a:ext cx="3230880" cy="904240"/>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dirty="0">
                <a:latin typeface="Arial Black" panose="020B0A04020102020204" pitchFamily="34" charset="0"/>
              </a:rPr>
              <a:t>AGENDA</a:t>
            </a:r>
          </a:p>
        </p:txBody>
      </p:sp>
      <p:sp>
        <p:nvSpPr>
          <p:cNvPr id="4" name="TextBox 3">
            <a:extLst>
              <a:ext uri="{FF2B5EF4-FFF2-40B4-BE49-F238E27FC236}">
                <a16:creationId xmlns:a16="http://schemas.microsoft.com/office/drawing/2014/main" id="{827FBF10-9870-9493-66C6-76ED2038D147}"/>
              </a:ext>
            </a:extLst>
          </p:cNvPr>
          <p:cNvSpPr txBox="1"/>
          <p:nvPr/>
        </p:nvSpPr>
        <p:spPr>
          <a:xfrm>
            <a:off x="3423424" y="1561171"/>
            <a:ext cx="6300439" cy="53026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Overview</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Who are the End users?</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Your Solution and its Value Proposition</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Wow in your solution</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Modelling</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a:t>
            </a:r>
          </a:p>
          <a:p>
            <a:pPr marL="742950" lvl="1" indent="-285750">
              <a:lnSpc>
                <a:spcPct val="150000"/>
              </a:lnSpc>
              <a:buFont typeface="Arial" panose="020B0604020202020204" pitchFamily="34" charset="0"/>
              <a:buChar char="•"/>
            </a:pPr>
            <a:endParaRPr lang="en-IN" dirty="0"/>
          </a:p>
          <a:p>
            <a:pPr>
              <a:lnSpc>
                <a:spcPct val="150000"/>
              </a:lnSpc>
            </a:pPr>
            <a:endParaRPr lang="en-IN" dirty="0"/>
          </a:p>
        </p:txBody>
      </p:sp>
    </p:spTree>
    <p:extLst>
      <p:ext uri="{BB962C8B-B14F-4D97-AF65-F5344CB8AC3E}">
        <p14:creationId xmlns:p14="http://schemas.microsoft.com/office/powerpoint/2010/main" val="185554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BB85-602B-BAAC-6D58-1ACA780B3916}"/>
              </a:ext>
            </a:extLst>
          </p:cNvPr>
          <p:cNvSpPr>
            <a:spLocks noGrp="1"/>
          </p:cNvSpPr>
          <p:nvPr>
            <p:ph type="ctrTitle"/>
          </p:nvPr>
        </p:nvSpPr>
        <p:spPr>
          <a:xfrm>
            <a:off x="836341" y="836341"/>
            <a:ext cx="4917688" cy="1287100"/>
          </a:xfrm>
          <a:noFill/>
        </p:spPr>
        <p:txBody>
          <a:bodyPr>
            <a:normAutofit/>
          </a:bodyPr>
          <a:lstStyle/>
          <a:p>
            <a:r>
              <a:rPr lang="en-IN" sz="4000" dirty="0"/>
              <a:t>INTRODUCTION</a:t>
            </a:r>
          </a:p>
        </p:txBody>
      </p:sp>
      <p:sp>
        <p:nvSpPr>
          <p:cNvPr id="3" name="Subtitle 2">
            <a:extLst>
              <a:ext uri="{FF2B5EF4-FFF2-40B4-BE49-F238E27FC236}">
                <a16:creationId xmlns:a16="http://schemas.microsoft.com/office/drawing/2014/main" id="{FC31DC74-B6F1-F7F7-3803-D528B11E18D3}"/>
              </a:ext>
            </a:extLst>
          </p:cNvPr>
          <p:cNvSpPr>
            <a:spLocks noGrp="1"/>
          </p:cNvSpPr>
          <p:nvPr>
            <p:ph type="subTitle" idx="1"/>
          </p:nvPr>
        </p:nvSpPr>
        <p:spPr>
          <a:xfrm>
            <a:off x="2163337" y="2753360"/>
            <a:ext cx="9467386" cy="1640220"/>
          </a:xfrm>
        </p:spPr>
        <p:txBody>
          <a:bodyPr>
            <a:normAutofit lnSpcReduction="10000"/>
          </a:bodyPr>
          <a:lstStyle/>
          <a:p>
            <a:r>
              <a:rPr lang="en-IN" sz="2400" dirty="0">
                <a:solidFill>
                  <a:srgbClr val="002060"/>
                </a:solidFill>
              </a:rPr>
              <a:t>What is KEYLOGGER?</a:t>
            </a:r>
          </a:p>
          <a:p>
            <a:endParaRPr lang="en-IN" sz="2400" b="0" i="0" dirty="0">
              <a:solidFill>
                <a:srgbClr val="002060"/>
              </a:solidFill>
              <a:effectLst/>
              <a:latin typeface="Bahnschrift" panose="020B0502040204020203" pitchFamily="34" charset="0"/>
            </a:endParaRPr>
          </a:p>
          <a:p>
            <a:r>
              <a:rPr lang="en-US" b="0" i="0" dirty="0">
                <a:solidFill>
                  <a:schemeClr val="tx1"/>
                </a:solidFill>
                <a:effectLst/>
                <a:latin typeface="Bahnschrift" panose="020B0502040204020203" pitchFamily="34" charset="0"/>
              </a:rPr>
              <a:t>A computer program that records every Keystroke made by a computer user, especially</a:t>
            </a:r>
          </a:p>
          <a:p>
            <a:pPr algn="just"/>
            <a:r>
              <a:rPr lang="en-US" b="0" i="0" dirty="0">
                <a:solidFill>
                  <a:schemeClr val="tx1"/>
                </a:solidFill>
                <a:effectLst/>
                <a:latin typeface="Bahnschrift" panose="020B0502040204020203" pitchFamily="34" charset="0"/>
              </a:rPr>
              <a:t> to gain </a:t>
            </a:r>
            <a:r>
              <a:rPr lang="en-US" b="0" i="0" u="none" strike="noStrike" dirty="0">
                <a:solidFill>
                  <a:schemeClr val="tx1"/>
                </a:solidFill>
                <a:effectLst/>
                <a:latin typeface="Bahnschrift" panose="020B0502040204020203" pitchFamily="34" charset="0"/>
              </a:rPr>
              <a:t>fraudulent</a:t>
            </a:r>
            <a:r>
              <a:rPr lang="en-US" b="0" i="0" dirty="0">
                <a:solidFill>
                  <a:schemeClr val="tx1"/>
                </a:solidFill>
                <a:effectLst/>
                <a:latin typeface="Bahnschrift" panose="020B0502040204020203" pitchFamily="34" charset="0"/>
              </a:rPr>
              <a:t> access to passw</a:t>
            </a:r>
            <a:r>
              <a:rPr lang="en-US" dirty="0">
                <a:solidFill>
                  <a:schemeClr val="tx1"/>
                </a:solidFill>
                <a:latin typeface="Bahnschrift" panose="020B0502040204020203" pitchFamily="34" charset="0"/>
              </a:rPr>
              <a:t>ords</a:t>
            </a:r>
            <a:r>
              <a:rPr lang="en-US" b="0" i="0" dirty="0">
                <a:solidFill>
                  <a:schemeClr val="tx1"/>
                </a:solidFill>
                <a:effectLst/>
                <a:latin typeface="Bahnschrift" panose="020B0502040204020203" pitchFamily="34" charset="0"/>
              </a:rPr>
              <a:t> and other confidential information.</a:t>
            </a:r>
            <a:endParaRPr lang="en-IN"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400502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98D24A-70E8-6D3B-BB2D-FD9F731E6E0A}"/>
              </a:ext>
            </a:extLst>
          </p:cNvPr>
          <p:cNvSpPr txBox="1"/>
          <p:nvPr/>
        </p:nvSpPr>
        <p:spPr>
          <a:xfrm>
            <a:off x="529873" y="2108604"/>
            <a:ext cx="8079678" cy="3416320"/>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HARDWARE KEYLOGGER:</a:t>
            </a:r>
          </a:p>
          <a:p>
            <a:pPr algn="l"/>
            <a:endParaRPr lang="en-US" dirty="0">
              <a:latin typeface="neue-haas-grotesk-display"/>
            </a:endParaRPr>
          </a:p>
          <a:p>
            <a:pPr algn="l"/>
            <a:r>
              <a:rPr lang="en-US" b="0" i="0" dirty="0">
                <a:effectLst/>
                <a:latin typeface="neue-haas-grotesk-display"/>
              </a:rPr>
              <a:t>Hardware keyloggers are physical devices that record every keystroke. Cybercriminals can disguise them in the computer cabling or a USB adapter, making it hard for the victim to detect. However, because you need physical access to the device to install a hardware keylogger, it isn’t as commonly used in cyberattacks.</a:t>
            </a:r>
          </a:p>
          <a:p>
            <a:pPr algn="l"/>
            <a:endParaRPr lang="en-US" dirty="0">
              <a:latin typeface="neue-haas-grotesk-display"/>
            </a:endParaRPr>
          </a:p>
          <a:p>
            <a:pPr algn="l"/>
            <a:r>
              <a:rPr lang="en-US" b="1" i="0" dirty="0">
                <a:effectLst/>
                <a:latin typeface="Times New Roman" panose="02020603050405020304" pitchFamily="18" charset="0"/>
                <a:cs typeface="Times New Roman" panose="02020603050405020304" pitchFamily="18" charset="0"/>
              </a:rPr>
              <a:t>SOFTWARE KEYLOGGER:</a:t>
            </a:r>
          </a:p>
          <a:p>
            <a:pPr algn="l"/>
            <a:endParaRPr lang="en-US" b="0" i="0" dirty="0">
              <a:effectLst/>
              <a:latin typeface="neue-haas-grotesk-display"/>
            </a:endParaRPr>
          </a:p>
          <a:p>
            <a:pPr algn="l"/>
            <a:r>
              <a:rPr lang="en-US" b="0" i="0" dirty="0">
                <a:effectLst/>
                <a:latin typeface="neue-haas-grotesk-display"/>
              </a:rPr>
              <a:t>Software keyloggers don’t require physical access to a device. Instead, users download software keyloggers onto the device. A user might download a software keylogger intentionally or inadvertently along with malware</a:t>
            </a:r>
          </a:p>
        </p:txBody>
      </p:sp>
      <p:sp>
        <p:nvSpPr>
          <p:cNvPr id="9" name="TextBox 8">
            <a:extLst>
              <a:ext uri="{FF2B5EF4-FFF2-40B4-BE49-F238E27FC236}">
                <a16:creationId xmlns:a16="http://schemas.microsoft.com/office/drawing/2014/main" id="{800F462F-5965-F185-3BD1-7BC577A39FE4}"/>
              </a:ext>
            </a:extLst>
          </p:cNvPr>
          <p:cNvSpPr txBox="1"/>
          <p:nvPr/>
        </p:nvSpPr>
        <p:spPr>
          <a:xfrm>
            <a:off x="2611862" y="559395"/>
            <a:ext cx="8948420" cy="646331"/>
          </a:xfrm>
          <a:prstGeom prst="rect">
            <a:avLst/>
          </a:prstGeom>
          <a:noFill/>
        </p:spPr>
        <p:txBody>
          <a:bodyPr wrap="square">
            <a:spAutoFit/>
          </a:bodyPr>
          <a:lstStyle/>
          <a:p>
            <a:pPr algn="l"/>
            <a:r>
              <a:rPr lang="en-US" sz="3600" b="1" i="0" dirty="0">
                <a:solidFill>
                  <a:srgbClr val="292929"/>
                </a:solidFill>
                <a:effectLst/>
                <a:latin typeface="neue-haas-grotesk-display"/>
              </a:rPr>
              <a:t>Types of Keyloggers and How They Work:</a:t>
            </a:r>
          </a:p>
        </p:txBody>
      </p:sp>
      <p:sp>
        <p:nvSpPr>
          <p:cNvPr id="11" name="TextBox 10">
            <a:extLst>
              <a:ext uri="{FF2B5EF4-FFF2-40B4-BE49-F238E27FC236}">
                <a16:creationId xmlns:a16="http://schemas.microsoft.com/office/drawing/2014/main" id="{143E2DB6-A88F-F0DA-32A6-77D734DA06FC}"/>
              </a:ext>
            </a:extLst>
          </p:cNvPr>
          <p:cNvSpPr txBox="1"/>
          <p:nvPr/>
        </p:nvSpPr>
        <p:spPr>
          <a:xfrm>
            <a:off x="396240" y="1433909"/>
            <a:ext cx="8755380" cy="369332"/>
          </a:xfrm>
          <a:prstGeom prst="rect">
            <a:avLst/>
          </a:prstGeom>
          <a:noFill/>
        </p:spPr>
        <p:txBody>
          <a:bodyPr wrap="square">
            <a:spAutoFit/>
          </a:bodyPr>
          <a:lstStyle/>
          <a:p>
            <a:r>
              <a:rPr lang="en-US" b="0" i="0" dirty="0">
                <a:solidFill>
                  <a:srgbClr val="000000"/>
                </a:solidFill>
                <a:effectLst/>
                <a:latin typeface="neue-haas-grotesk-display"/>
              </a:rPr>
              <a:t>There are two types of keyloggers: Hardware keyloggers and software keyloggers.</a:t>
            </a:r>
            <a:endParaRPr lang="en-IN" dirty="0"/>
          </a:p>
        </p:txBody>
      </p:sp>
      <p:pic>
        <p:nvPicPr>
          <p:cNvPr id="1026" name="Picture 2" descr="Hardware keylogger - Wikipedia">
            <a:extLst>
              <a:ext uri="{FF2B5EF4-FFF2-40B4-BE49-F238E27FC236}">
                <a16:creationId xmlns:a16="http://schemas.microsoft.com/office/drawing/2014/main" id="{87D0ACA2-3992-72DE-92E5-C24C9692B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718" y="1433909"/>
            <a:ext cx="2712721" cy="19264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shubhangi-singh21/Keylogger: Basic Keylogger Using C++ 🔑 Coded in  C++, this keylogger captures all alpha-numeric keys, space bar, enter key,  delete key, etc. It requires no sign-in to use and provides">
            <a:extLst>
              <a:ext uri="{FF2B5EF4-FFF2-40B4-BE49-F238E27FC236}">
                <a16:creationId xmlns:a16="http://schemas.microsoft.com/office/drawing/2014/main" id="{9A629C12-C994-A475-16CB-529B2B3FC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9718" y="3816764"/>
            <a:ext cx="2583922" cy="202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98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788B-AB82-F1A7-EDF4-B0EE1A1DCCD7}"/>
              </a:ext>
            </a:extLst>
          </p:cNvPr>
          <p:cNvSpPr>
            <a:spLocks noGrp="1"/>
          </p:cNvSpPr>
          <p:nvPr>
            <p:ph type="title"/>
          </p:nvPr>
        </p:nvSpPr>
        <p:spPr/>
        <p:txBody>
          <a:bodyPr/>
          <a:lstStyle/>
          <a:p>
            <a:r>
              <a:rPr lang="en-IN" dirty="0"/>
              <a:t>Problem statement</a:t>
            </a:r>
          </a:p>
        </p:txBody>
      </p:sp>
      <p:sp>
        <p:nvSpPr>
          <p:cNvPr id="4" name="TextBox 3">
            <a:extLst>
              <a:ext uri="{FF2B5EF4-FFF2-40B4-BE49-F238E27FC236}">
                <a16:creationId xmlns:a16="http://schemas.microsoft.com/office/drawing/2014/main" id="{4B65DDE0-3771-F7B0-0B39-30165185E960}"/>
              </a:ext>
            </a:extLst>
          </p:cNvPr>
          <p:cNvSpPr txBox="1"/>
          <p:nvPr/>
        </p:nvSpPr>
        <p:spPr>
          <a:xfrm>
            <a:off x="5793431" y="2319529"/>
            <a:ext cx="5019039" cy="2956579"/>
          </a:xfrm>
          <a:prstGeom prst="rect">
            <a:avLst/>
          </a:prstGeom>
          <a:noFill/>
        </p:spPr>
        <p:txBody>
          <a:bodyPr wrap="square">
            <a:spAutoFit/>
          </a:bodyPr>
          <a:lstStyle/>
          <a:p>
            <a:pPr>
              <a:lnSpc>
                <a:spcPct val="150000"/>
              </a:lnSpc>
            </a:pPr>
            <a:r>
              <a:rPr lang="en-US" b="0" i="0" dirty="0">
                <a:effectLs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r>
              <a:rPr lang="en-US" b="0" i="0" dirty="0">
                <a:solidFill>
                  <a:schemeClr val="accent1"/>
                </a:solidFill>
                <a:effectLst/>
                <a:latin typeface="Google Sans"/>
              </a:rPr>
              <a:t>.</a:t>
            </a:r>
            <a:endParaRPr lang="en-IN" dirty="0">
              <a:solidFill>
                <a:schemeClr val="accent1"/>
              </a:solidFill>
            </a:endParaRPr>
          </a:p>
        </p:txBody>
      </p:sp>
      <p:pic>
        <p:nvPicPr>
          <p:cNvPr id="2050" name="Picture 2" descr="Keyloggers hide on your device, recording the keystrokes of everything you type.">
            <a:extLst>
              <a:ext uri="{FF2B5EF4-FFF2-40B4-BE49-F238E27FC236}">
                <a16:creationId xmlns:a16="http://schemas.microsoft.com/office/drawing/2014/main" id="{E737A707-C49B-8C7A-6C63-F38CB0DAB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42" y="2435350"/>
            <a:ext cx="3857589" cy="2840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53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FCD7-E7B3-DE89-D25B-12E35C80DB7C}"/>
              </a:ext>
            </a:extLst>
          </p:cNvPr>
          <p:cNvSpPr>
            <a:spLocks noGrp="1"/>
          </p:cNvSpPr>
          <p:nvPr>
            <p:ph type="title"/>
          </p:nvPr>
        </p:nvSpPr>
        <p:spPr/>
        <p:txBody>
          <a:bodyPr/>
          <a:lstStyle/>
          <a:p>
            <a:r>
              <a:rPr lang="en-IN" dirty="0"/>
              <a:t> PROJECT OVERVIEW</a:t>
            </a:r>
          </a:p>
        </p:txBody>
      </p:sp>
      <p:sp>
        <p:nvSpPr>
          <p:cNvPr id="5" name="TextBox 4">
            <a:extLst>
              <a:ext uri="{FF2B5EF4-FFF2-40B4-BE49-F238E27FC236}">
                <a16:creationId xmlns:a16="http://schemas.microsoft.com/office/drawing/2014/main" id="{2371DE78-1606-D82E-B6AC-EE314E415AEA}"/>
              </a:ext>
            </a:extLst>
          </p:cNvPr>
          <p:cNvSpPr txBox="1"/>
          <p:nvPr/>
        </p:nvSpPr>
        <p:spPr>
          <a:xfrm>
            <a:off x="337015" y="1856828"/>
            <a:ext cx="8684261" cy="1477328"/>
          </a:xfrm>
          <a:prstGeom prst="rect">
            <a:avLst/>
          </a:prstGeom>
          <a:noFill/>
        </p:spPr>
        <p:txBody>
          <a:bodyPr wrap="square">
            <a:spAutoFit/>
          </a:bodyPr>
          <a:lstStyle/>
          <a:p>
            <a:r>
              <a:rPr lang="en-US" b="0" i="0" dirty="0">
                <a:effectLst/>
                <a:latin typeface="Google Sans"/>
              </a:rPr>
              <a:t>Keylogger is a software that records each and every keystroke you enter, including mouse clicks.</a:t>
            </a:r>
          </a:p>
          <a:p>
            <a:endParaRPr lang="en-US" b="0" i="0" dirty="0">
              <a:effectLst/>
              <a:latin typeface="Google Sans"/>
            </a:endParaRPr>
          </a:p>
          <a:p>
            <a:r>
              <a:rPr lang="en-US" b="0" i="0" dirty="0">
                <a:effectLst/>
                <a:latin typeface="Google Sans"/>
              </a:rPr>
              <a:t>Hardware keyloggers are also available which will be inserted between keyboard and </a:t>
            </a:r>
          </a:p>
          <a:p>
            <a:r>
              <a:rPr lang="en-US" b="0" i="0" dirty="0">
                <a:effectLst/>
                <a:latin typeface="Google Sans"/>
              </a:rPr>
              <a:t>CPU.</a:t>
            </a:r>
            <a:endParaRPr lang="en-IN" dirty="0"/>
          </a:p>
        </p:txBody>
      </p:sp>
      <p:sp>
        <p:nvSpPr>
          <p:cNvPr id="7" name="TextBox 6">
            <a:extLst>
              <a:ext uri="{FF2B5EF4-FFF2-40B4-BE49-F238E27FC236}">
                <a16:creationId xmlns:a16="http://schemas.microsoft.com/office/drawing/2014/main" id="{EA62841E-3516-DD33-BDAD-2450FB0BCADB}"/>
              </a:ext>
            </a:extLst>
          </p:cNvPr>
          <p:cNvSpPr txBox="1"/>
          <p:nvPr/>
        </p:nvSpPr>
        <p:spPr>
          <a:xfrm>
            <a:off x="467358" y="3647946"/>
            <a:ext cx="8077201" cy="646332"/>
          </a:xfrm>
          <a:prstGeom prst="rect">
            <a:avLst/>
          </a:prstGeom>
          <a:noFill/>
        </p:spPr>
        <p:txBody>
          <a:bodyPr wrap="square">
            <a:spAutoFit/>
          </a:bodyPr>
          <a:lstStyle/>
          <a:p>
            <a:r>
              <a:rPr lang="en-US" dirty="0">
                <a:latin typeface="Google Sans"/>
              </a:rPr>
              <a:t>A</a:t>
            </a:r>
            <a:r>
              <a:rPr lang="en-US" b="0" i="0" dirty="0">
                <a:effectLst/>
                <a:latin typeface="Google Sans"/>
              </a:rPr>
              <a:t> form of malware or hardware that keeps track of and records your keystrokes as you type</a:t>
            </a:r>
            <a:endParaRPr lang="en-IN" dirty="0"/>
          </a:p>
        </p:txBody>
      </p:sp>
      <p:sp>
        <p:nvSpPr>
          <p:cNvPr id="9" name="TextBox 8">
            <a:extLst>
              <a:ext uri="{FF2B5EF4-FFF2-40B4-BE49-F238E27FC236}">
                <a16:creationId xmlns:a16="http://schemas.microsoft.com/office/drawing/2014/main" id="{AA943D33-D9DA-7FCF-F7D1-8DF514CEE236}"/>
              </a:ext>
            </a:extLst>
          </p:cNvPr>
          <p:cNvSpPr txBox="1"/>
          <p:nvPr/>
        </p:nvSpPr>
        <p:spPr>
          <a:xfrm rot="10800000" flipV="1">
            <a:off x="467359" y="4526745"/>
            <a:ext cx="7335519" cy="646331"/>
          </a:xfrm>
          <a:prstGeom prst="rect">
            <a:avLst/>
          </a:prstGeom>
          <a:noFill/>
        </p:spPr>
        <p:txBody>
          <a:bodyPr wrap="square">
            <a:spAutoFit/>
          </a:bodyPr>
          <a:lstStyle/>
          <a:p>
            <a:r>
              <a:rPr lang="en-US" b="0" i="0" dirty="0">
                <a:effectLst/>
                <a:latin typeface="Inter"/>
              </a:rPr>
              <a:t>The best way to protect your devices from keylogging is to use a high-quality antivirus or </a:t>
            </a:r>
            <a:r>
              <a:rPr lang="en-US" b="1" i="0" u="none" strike="noStrike" dirty="0">
                <a:effectLst/>
                <a:latin typeface="Inter"/>
                <a:hlinkClick r:id="rId2">
                  <a:extLst>
                    <a:ext uri="{A12FA001-AC4F-418D-AE19-62706E023703}">
                      <ahyp:hlinkClr xmlns:ahyp="http://schemas.microsoft.com/office/drawing/2018/hyperlinkcolor" val="tx"/>
                    </a:ext>
                  </a:extLst>
                </a:hlinkClick>
              </a:rPr>
              <a:t>firewall</a:t>
            </a:r>
            <a:r>
              <a:rPr lang="en-US" b="0" i="0" dirty="0">
                <a:effectLst/>
                <a:latin typeface="Inter"/>
              </a:rPr>
              <a:t>.</a:t>
            </a:r>
            <a:endParaRPr lang="en-IN" dirty="0"/>
          </a:p>
        </p:txBody>
      </p:sp>
      <p:pic>
        <p:nvPicPr>
          <p:cNvPr id="3076" name="Picture 4" descr="Keylogger Software Guide. What is a Keylogger? | SoftActivity">
            <a:extLst>
              <a:ext uri="{FF2B5EF4-FFF2-40B4-BE49-F238E27FC236}">
                <a16:creationId xmlns:a16="http://schemas.microsoft.com/office/drawing/2014/main" id="{F84E2B49-9C9B-88DE-EB26-CEEFB1FD0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279" y="2519210"/>
            <a:ext cx="3300521" cy="308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76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3460-D7FE-0E49-FA21-6A0270BC36ED}"/>
              </a:ext>
            </a:extLst>
          </p:cNvPr>
          <p:cNvSpPr>
            <a:spLocks noGrp="1"/>
          </p:cNvSpPr>
          <p:nvPr>
            <p:ph type="title"/>
          </p:nvPr>
        </p:nvSpPr>
        <p:spPr/>
        <p:txBody>
          <a:bodyPr/>
          <a:lstStyle/>
          <a:p>
            <a:r>
              <a:rPr lang="en-IN" dirty="0">
                <a:solidFill>
                  <a:schemeClr val="tx1"/>
                </a:solidFill>
              </a:rPr>
              <a:t>WHO ARE THE END USERS?</a:t>
            </a:r>
          </a:p>
        </p:txBody>
      </p:sp>
      <p:sp>
        <p:nvSpPr>
          <p:cNvPr id="4" name="TextBox 3">
            <a:extLst>
              <a:ext uri="{FF2B5EF4-FFF2-40B4-BE49-F238E27FC236}">
                <a16:creationId xmlns:a16="http://schemas.microsoft.com/office/drawing/2014/main" id="{9D04CF04-E575-8191-E6FE-C8D71DED0BC2}"/>
              </a:ext>
            </a:extLst>
          </p:cNvPr>
          <p:cNvSpPr txBox="1"/>
          <p:nvPr/>
        </p:nvSpPr>
        <p:spPr>
          <a:xfrm>
            <a:off x="5007579" y="2141423"/>
            <a:ext cx="7700041" cy="3372077"/>
          </a:xfrm>
          <a:prstGeom prst="rect">
            <a:avLst/>
          </a:prstGeom>
          <a:noFill/>
        </p:spPr>
        <p:txBody>
          <a:bodyPr wrap="square">
            <a:spAutoFit/>
          </a:bodyPr>
          <a:lstStyle/>
          <a:p>
            <a:pPr>
              <a:lnSpc>
                <a:spcPct val="150000"/>
              </a:lnSpc>
            </a:pPr>
            <a:r>
              <a:rPr lang="en-US" b="0" i="0" dirty="0">
                <a:effectLst/>
                <a:latin typeface="Arial" panose="020B0604020202020204" pitchFamily="34" charset="0"/>
              </a:rPr>
              <a:t>**Keyloggers are used in </a:t>
            </a:r>
            <a:r>
              <a:rPr lang="en-US" b="0" i="0" u="none" strike="noStrike" dirty="0">
                <a:effectLst/>
                <a:latin typeface="Arial" panose="020B0604020202020204" pitchFamily="34" charset="0"/>
                <a:hlinkClick r:id="rId2" tooltip="Information technology">
                  <a:extLst>
                    <a:ext uri="{A12FA001-AC4F-418D-AE19-62706E023703}">
                      <ahyp:hlinkClr xmlns:ahyp="http://schemas.microsoft.com/office/drawing/2018/hyperlinkcolor" val="tx"/>
                    </a:ext>
                  </a:extLst>
                </a:hlinkClick>
              </a:rPr>
              <a:t>IT</a:t>
            </a:r>
            <a:r>
              <a:rPr lang="en-US" b="0" i="0" dirty="0">
                <a:effectLst/>
                <a:latin typeface="Arial" panose="020B0604020202020204" pitchFamily="34" charset="0"/>
              </a:rPr>
              <a:t> organizations to troubleshoot technical problems with computers and business networks. Families and businesspeople use keyloggers legally to monitor network usage </a:t>
            </a:r>
          </a:p>
          <a:p>
            <a:pPr>
              <a:lnSpc>
                <a:spcPct val="150000"/>
              </a:lnSpc>
            </a:pPr>
            <a:r>
              <a:rPr lang="en-US" b="0" i="0" dirty="0">
                <a:effectLst/>
                <a:latin typeface="Arial" panose="020B0604020202020204" pitchFamily="34" charset="0"/>
              </a:rPr>
              <a:t>without their users' direct knowledge.</a:t>
            </a:r>
          </a:p>
          <a:p>
            <a:pPr>
              <a:lnSpc>
                <a:spcPct val="150000"/>
              </a:lnSpc>
            </a:pPr>
            <a:r>
              <a:rPr lang="en-US" b="0" i="0" dirty="0">
                <a:effectLst/>
                <a:latin typeface="Google Sans"/>
              </a:rPr>
              <a:t>**Ethical hackers and security professionals use keyloggers to identify vulnerabilities in computer systems and networks.</a:t>
            </a:r>
          </a:p>
          <a:p>
            <a:pPr>
              <a:lnSpc>
                <a:spcPct val="150000"/>
              </a:lnSpc>
            </a:pPr>
            <a:r>
              <a:rPr lang="en-US" b="0" i="0" dirty="0">
                <a:effectLst/>
                <a:latin typeface="Google Sans"/>
              </a:rPr>
              <a:t>**Parental Control: Parents may use keyloggers to monitor their children's online activities and ensure their safety</a:t>
            </a:r>
            <a:endParaRPr lang="en-IN" dirty="0"/>
          </a:p>
        </p:txBody>
      </p:sp>
      <p:sp>
        <p:nvSpPr>
          <p:cNvPr id="5" name="AutoShape 2" descr="Keylogger Process in User Activity ">
            <a:extLst>
              <a:ext uri="{FF2B5EF4-FFF2-40B4-BE49-F238E27FC236}">
                <a16:creationId xmlns:a16="http://schemas.microsoft.com/office/drawing/2014/main" id="{06458B31-AD87-F15C-14E8-96E1356BBBEE}"/>
              </a:ext>
            </a:extLst>
          </p:cNvPr>
          <p:cNvSpPr>
            <a:spLocks noChangeAspect="1" noChangeArrowheads="1"/>
          </p:cNvSpPr>
          <p:nvPr/>
        </p:nvSpPr>
        <p:spPr bwMode="auto">
          <a:xfrm>
            <a:off x="5943600" y="756920"/>
            <a:ext cx="2824480" cy="28244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eylogger Process in User Activity ">
            <a:extLst>
              <a:ext uri="{FF2B5EF4-FFF2-40B4-BE49-F238E27FC236}">
                <a16:creationId xmlns:a16="http://schemas.microsoft.com/office/drawing/2014/main" id="{DC57170B-B99D-9AEF-17F0-EDB465428F6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76594C74-4268-97E6-358D-AED02C7EA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40" y="2212135"/>
            <a:ext cx="4358639" cy="3286125"/>
          </a:xfrm>
          <a:prstGeom prst="rect">
            <a:avLst/>
          </a:prstGeom>
        </p:spPr>
      </p:pic>
    </p:spTree>
    <p:extLst>
      <p:ext uri="{BB962C8B-B14F-4D97-AF65-F5344CB8AC3E}">
        <p14:creationId xmlns:p14="http://schemas.microsoft.com/office/powerpoint/2010/main" val="81816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0CC3-361B-379F-8AAE-A47B7FDD2991}"/>
              </a:ext>
            </a:extLst>
          </p:cNvPr>
          <p:cNvSpPr>
            <a:spLocks noGrp="1"/>
          </p:cNvSpPr>
          <p:nvPr>
            <p:ph type="title"/>
          </p:nvPr>
        </p:nvSpPr>
        <p:spPr>
          <a:xfrm>
            <a:off x="1550020" y="680225"/>
            <a:ext cx="10318874" cy="1068370"/>
          </a:xfrm>
        </p:spPr>
        <p:txBody>
          <a:bodyPr>
            <a:normAutofit/>
          </a:bodyPr>
          <a:lstStyle/>
          <a:p>
            <a:r>
              <a:rPr lang="en-IN" dirty="0"/>
              <a:t>YOUR SOLUTION AND ITS VALUE PROPOSITION</a:t>
            </a:r>
          </a:p>
        </p:txBody>
      </p:sp>
      <p:sp>
        <p:nvSpPr>
          <p:cNvPr id="4" name="TextBox 3">
            <a:extLst>
              <a:ext uri="{FF2B5EF4-FFF2-40B4-BE49-F238E27FC236}">
                <a16:creationId xmlns:a16="http://schemas.microsoft.com/office/drawing/2014/main" id="{9D2E59AF-74CB-3961-7DC9-6DC8E468B668}"/>
              </a:ext>
            </a:extLst>
          </p:cNvPr>
          <p:cNvSpPr txBox="1"/>
          <p:nvPr/>
        </p:nvSpPr>
        <p:spPr>
          <a:xfrm>
            <a:off x="1417320" y="1893437"/>
            <a:ext cx="10190480" cy="1339982"/>
          </a:xfrm>
          <a:prstGeom prst="rect">
            <a:avLst/>
          </a:prstGeom>
          <a:noFill/>
        </p:spPr>
        <p:txBody>
          <a:bodyPr wrap="square">
            <a:spAutoFit/>
          </a:bodyPr>
          <a:lstStyle/>
          <a:p>
            <a:pPr>
              <a:lnSpc>
                <a:spcPct val="150000"/>
              </a:lnSpc>
            </a:pPr>
            <a:r>
              <a:rPr lang="en-US" b="0" i="0" dirty="0">
                <a:effectLst/>
                <a:latin typeface="SophosSans-Regular"/>
              </a:rPr>
              <a:t>you notice a lot of data being sent to unfamiliar destinations, it could indicate the presence of a keylogger.</a:t>
            </a:r>
            <a:r>
              <a:rPr lang="en-US" dirty="0">
                <a:latin typeface="SophosSans-Medium"/>
              </a:rPr>
              <a:t> </a:t>
            </a:r>
            <a:r>
              <a:rPr lang="en-US" sz="2000" dirty="0">
                <a:latin typeface="Sitka Heading Semibold" pitchFamily="2" charset="0"/>
                <a:cs typeface="Times New Roman" panose="02020603050405020304" pitchFamily="18" charset="0"/>
              </a:rPr>
              <a:t>Unusual Network Activity</a:t>
            </a:r>
            <a:r>
              <a:rPr lang="en-US" sz="2000" dirty="0">
                <a:latin typeface="High Tower Text" panose="02040502050506030303" pitchFamily="18" charset="0"/>
              </a:rPr>
              <a:t>: </a:t>
            </a:r>
            <a:r>
              <a:rPr lang="en-US" dirty="0">
                <a:latin typeface="SophosSans-Regular"/>
              </a:rPr>
              <a:t>Monitor your network activity using your device’s built-in network monitoring tools or third-party software. </a:t>
            </a:r>
            <a:endParaRPr lang="en-IN" dirty="0"/>
          </a:p>
        </p:txBody>
      </p:sp>
      <p:sp>
        <p:nvSpPr>
          <p:cNvPr id="6" name="TextBox 5">
            <a:extLst>
              <a:ext uri="{FF2B5EF4-FFF2-40B4-BE49-F238E27FC236}">
                <a16:creationId xmlns:a16="http://schemas.microsoft.com/office/drawing/2014/main" id="{05483105-093B-3044-EC64-C62DE79D12BF}"/>
              </a:ext>
            </a:extLst>
          </p:cNvPr>
          <p:cNvSpPr txBox="1"/>
          <p:nvPr/>
        </p:nvSpPr>
        <p:spPr>
          <a:xfrm>
            <a:off x="1441729" y="3139571"/>
            <a:ext cx="9771380" cy="924484"/>
          </a:xfrm>
          <a:prstGeom prst="rect">
            <a:avLst/>
          </a:prstGeom>
          <a:noFill/>
        </p:spPr>
        <p:txBody>
          <a:bodyPr wrap="square">
            <a:spAutoFit/>
          </a:bodyPr>
          <a:lstStyle/>
          <a:p>
            <a:pPr>
              <a:lnSpc>
                <a:spcPct val="150000"/>
              </a:lnSpc>
            </a:pPr>
            <a:r>
              <a:rPr lang="en-US" b="0" i="0" dirty="0">
                <a:solidFill>
                  <a:schemeClr val="accent1"/>
                </a:solidFill>
                <a:effectLst/>
                <a:latin typeface="SophosSans-Regular"/>
              </a:rPr>
              <a:t> </a:t>
            </a:r>
            <a:r>
              <a:rPr lang="en-US" sz="2000" b="0" i="0" dirty="0">
                <a:effectLst/>
                <a:latin typeface="Sitka Text Semibold" pitchFamily="2" charset="0"/>
              </a:rPr>
              <a:t>Change Passwords</a:t>
            </a:r>
            <a:r>
              <a:rPr lang="en-US" b="0" i="0" dirty="0">
                <a:effectLst/>
                <a:latin typeface="SophosSans-Regular"/>
              </a:rPr>
              <a:t>: Regularly change your passwords for sensitive accounts, especially if you suspect a keylogger. Use two-factor authentication whenever possible to add an extra layer of security.</a:t>
            </a:r>
            <a:endParaRPr lang="en-IN" dirty="0"/>
          </a:p>
        </p:txBody>
      </p:sp>
      <p:sp>
        <p:nvSpPr>
          <p:cNvPr id="8" name="TextBox 7">
            <a:extLst>
              <a:ext uri="{FF2B5EF4-FFF2-40B4-BE49-F238E27FC236}">
                <a16:creationId xmlns:a16="http://schemas.microsoft.com/office/drawing/2014/main" id="{6919F616-83C6-F9D5-ABB4-15C083A92642}"/>
              </a:ext>
            </a:extLst>
          </p:cNvPr>
          <p:cNvSpPr txBox="1"/>
          <p:nvPr/>
        </p:nvSpPr>
        <p:spPr>
          <a:xfrm>
            <a:off x="2788920" y="5684149"/>
            <a:ext cx="6101080" cy="369332"/>
          </a:xfrm>
          <a:prstGeom prst="rect">
            <a:avLst/>
          </a:prstGeom>
          <a:noFill/>
        </p:spPr>
        <p:txBody>
          <a:bodyPr wrap="square">
            <a:spAutoFit/>
          </a:bodyPr>
          <a:lstStyle/>
          <a:p>
            <a:r>
              <a:rPr lang="en-US" b="0" i="0" dirty="0">
                <a:solidFill>
                  <a:srgbClr val="000000"/>
                </a:solidFill>
                <a:effectLst/>
                <a:highlight>
                  <a:srgbClr val="FFFFFF"/>
                </a:highlight>
                <a:latin typeface="SophosSans-Regular"/>
              </a:rPr>
              <a:t> </a:t>
            </a:r>
            <a:endParaRPr lang="en-IN" dirty="0">
              <a:solidFill>
                <a:schemeClr val="accent1"/>
              </a:solidFill>
            </a:endParaRPr>
          </a:p>
        </p:txBody>
      </p:sp>
      <p:sp>
        <p:nvSpPr>
          <p:cNvPr id="10" name="TextBox 9">
            <a:extLst>
              <a:ext uri="{FF2B5EF4-FFF2-40B4-BE49-F238E27FC236}">
                <a16:creationId xmlns:a16="http://schemas.microsoft.com/office/drawing/2014/main" id="{BE8E02EE-1D42-9DD1-1876-DB75D935F212}"/>
              </a:ext>
            </a:extLst>
          </p:cNvPr>
          <p:cNvSpPr txBox="1"/>
          <p:nvPr/>
        </p:nvSpPr>
        <p:spPr>
          <a:xfrm>
            <a:off x="1441729" y="4056358"/>
            <a:ext cx="8397240" cy="1938992"/>
          </a:xfrm>
          <a:prstGeom prst="rect">
            <a:avLst/>
          </a:prstGeom>
          <a:noFill/>
        </p:spPr>
        <p:txBody>
          <a:bodyPr wrap="square">
            <a:spAutoFit/>
          </a:bodyPr>
          <a:lstStyle/>
          <a:p>
            <a:pPr algn="l">
              <a:lnSpc>
                <a:spcPct val="150000"/>
              </a:lnSpc>
            </a:pPr>
            <a:r>
              <a:rPr lang="en-US" sz="2000" b="0" i="0" dirty="0">
                <a:effectLst/>
                <a:latin typeface="Sitka Heading Semibold" pitchFamily="2" charset="0"/>
              </a:rPr>
              <a:t>Antivirus and Anti-malware Scans: </a:t>
            </a:r>
            <a:r>
              <a:rPr lang="en-US" b="0" i="0" dirty="0">
                <a:effectLst/>
                <a:latin typeface="SophosSans-Regular"/>
              </a:rPr>
              <a:t>Run a </a:t>
            </a:r>
            <a:r>
              <a:rPr lang="en-US" b="0" i="0" u="sng" dirty="0">
                <a:effectLst/>
                <a:latin typeface="SophosSans-Regular"/>
                <a:hlinkClick r:id="rId2">
                  <a:extLst>
                    <a:ext uri="{A12FA001-AC4F-418D-AE19-62706E023703}">
                      <ahyp:hlinkClr xmlns:ahyp="http://schemas.microsoft.com/office/drawing/2018/hyperlinkcolor" val="tx"/>
                    </a:ext>
                  </a:extLst>
                </a:hlinkClick>
              </a:rPr>
              <a:t>full system scan using reputable antivirus</a:t>
            </a:r>
            <a:r>
              <a:rPr lang="en-US" b="0" i="0" dirty="0">
                <a:effectLst/>
                <a:latin typeface="SophosSans-Regular"/>
              </a:rPr>
              <a:t> and anti-malware software. These tools can detect and remove many types of keyloggers and other malware.</a:t>
            </a:r>
          </a:p>
          <a:p>
            <a:br>
              <a:rPr lang="en-US" dirty="0"/>
            </a:br>
            <a:endParaRPr lang="en-IN" dirty="0"/>
          </a:p>
        </p:txBody>
      </p:sp>
      <p:sp>
        <p:nvSpPr>
          <p:cNvPr id="12" name="TextBox 11">
            <a:extLst>
              <a:ext uri="{FF2B5EF4-FFF2-40B4-BE49-F238E27FC236}">
                <a16:creationId xmlns:a16="http://schemas.microsoft.com/office/drawing/2014/main" id="{1482F8A5-D855-FF6F-3F1E-C1B184C4BBC4}"/>
              </a:ext>
            </a:extLst>
          </p:cNvPr>
          <p:cNvSpPr txBox="1"/>
          <p:nvPr/>
        </p:nvSpPr>
        <p:spPr>
          <a:xfrm>
            <a:off x="1441729" y="5447335"/>
            <a:ext cx="10190480" cy="400110"/>
          </a:xfrm>
          <a:prstGeom prst="rect">
            <a:avLst/>
          </a:prstGeom>
          <a:noFill/>
        </p:spPr>
        <p:txBody>
          <a:bodyPr wrap="square">
            <a:spAutoFit/>
          </a:bodyPr>
          <a:lstStyle/>
          <a:p>
            <a:r>
              <a:rPr lang="en-US" sz="2000" b="0" i="0" dirty="0">
                <a:effectLst/>
                <a:latin typeface="Sitka Heading Semibold" pitchFamily="2" charset="0"/>
              </a:rPr>
              <a:t>Review Installed Programs/Apps</a:t>
            </a:r>
            <a:r>
              <a:rPr lang="en-US" b="0" i="0" dirty="0">
                <a:effectLst/>
                <a:latin typeface="SophosSans-Regular"/>
              </a:rPr>
              <a:t>: Check the list of installed programs or applications on your device.</a:t>
            </a:r>
            <a:endParaRPr lang="en-IN" dirty="0"/>
          </a:p>
        </p:txBody>
      </p:sp>
    </p:spTree>
    <p:extLst>
      <p:ext uri="{BB962C8B-B14F-4D97-AF65-F5344CB8AC3E}">
        <p14:creationId xmlns:p14="http://schemas.microsoft.com/office/powerpoint/2010/main" val="32796070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228</TotalTime>
  <Words>786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14</vt:i4>
      </vt:variant>
    </vt:vector>
  </HeadingPairs>
  <TitlesOfParts>
    <vt:vector size="33" baseType="lpstr">
      <vt:lpstr>宋体</vt:lpstr>
      <vt:lpstr>Arial</vt:lpstr>
      <vt:lpstr>Arial Black</vt:lpstr>
      <vt:lpstr>Bahnschrift</vt:lpstr>
      <vt:lpstr>Calibri</vt:lpstr>
      <vt:lpstr>Century Gothic</vt:lpstr>
      <vt:lpstr>Google Sans</vt:lpstr>
      <vt:lpstr>High Tower Text</vt:lpstr>
      <vt:lpstr>Inter</vt:lpstr>
      <vt:lpstr>inter-regular</vt:lpstr>
      <vt:lpstr>neue-haas-grotesk-display</vt:lpstr>
      <vt:lpstr>Sitka Heading Semibold</vt:lpstr>
      <vt:lpstr>Sitka Text Semibold</vt:lpstr>
      <vt:lpstr>SophosSans-Medium</vt:lpstr>
      <vt:lpstr>SophosSans-Regular</vt:lpstr>
      <vt:lpstr>Times New Roman</vt:lpstr>
      <vt:lpstr>Wingdings</vt:lpstr>
      <vt:lpstr>Wingdings 3</vt:lpstr>
      <vt:lpstr>Wisp</vt:lpstr>
      <vt:lpstr>                  </vt:lpstr>
      <vt:lpstr>        KEY LOGGER and SECURITY</vt:lpstr>
      <vt:lpstr>PowerPoint Presentation</vt:lpstr>
      <vt:lpstr>INTRODUCTION</vt:lpstr>
      <vt:lpstr>PowerPoint Presentation</vt:lpstr>
      <vt:lpstr>Problem statement</vt:lpstr>
      <vt:lpstr> PROJECT OVERVIEW</vt:lpstr>
      <vt:lpstr>WHO ARE THE END USERS?</vt:lpstr>
      <vt:lpstr>YOUR SOLUTION AND ITS VALUE PROPOSITION</vt:lpstr>
      <vt:lpstr>WOW IN YOUR SOLUTION </vt:lpstr>
      <vt:lpstr>PowerPoint Presentation</vt:lpstr>
      <vt:lpstr>PowerPoint Presentation</vt:lpstr>
      <vt:lpstr>RESULT</vt:lpstr>
      <vt:lpstr>PROJECT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Srujitha Marella</dc:creator>
  <cp:lastModifiedBy>Srujitha Marella</cp:lastModifiedBy>
  <cp:revision>4</cp:revision>
  <dcterms:created xsi:type="dcterms:W3CDTF">2024-06-15T06:45:41Z</dcterms:created>
  <dcterms:modified xsi:type="dcterms:W3CDTF">2024-06-16T07:43:06Z</dcterms:modified>
</cp:coreProperties>
</file>