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82" r:id="rId6"/>
    <p:sldId id="260" r:id="rId7"/>
    <p:sldId id="283" r:id="rId8"/>
    <p:sldId id="284" r:id="rId9"/>
    <p:sldId id="263" r:id="rId10"/>
    <p:sldId id="286" r:id="rId11"/>
    <p:sldId id="285" r:id="rId12"/>
    <p:sldId id="288" r:id="rId13"/>
    <p:sldId id="287" r:id="rId14"/>
    <p:sldId id="277" r:id="rId15"/>
    <p:sldId id="278" r:id="rId16"/>
    <p:sldId id="289" r:id="rId17"/>
    <p:sldId id="273" r:id="rId18"/>
    <p:sldId id="290" r:id="rId19"/>
    <p:sldId id="291" r:id="rId20"/>
    <p:sldId id="275" r:id="rId21"/>
    <p:sldId id="272"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47" autoAdjust="0"/>
    <p:restoredTop sz="94681"/>
  </p:normalViewPr>
  <p:slideViewPr>
    <p:cSldViewPr snapToGrid="0" snapToObjects="1" showGuides="1">
      <p:cViewPr varScale="1">
        <p:scale>
          <a:sx n="72" d="100"/>
          <a:sy n="72" d="100"/>
        </p:scale>
        <p:origin x="450" y="5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3/15/2021</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‹Nº›</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3/15/2021</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‹Nº›</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5" name="CuadroTexto 4">
            <a:extLst>
              <a:ext uri="{FF2B5EF4-FFF2-40B4-BE49-F238E27FC236}">
                <a16:creationId xmlns:a16="http://schemas.microsoft.com/office/drawing/2014/main" id="{4BDA449D-B0D3-438C-A28D-3BEFFC05B19F}"/>
              </a:ext>
            </a:extLst>
          </p:cNvPr>
          <p:cNvSpPr txBox="1"/>
          <p:nvPr/>
        </p:nvSpPr>
        <p:spPr>
          <a:xfrm>
            <a:off x="1027332" y="1884218"/>
            <a:ext cx="8116668" cy="3785652"/>
          </a:xfrm>
          <a:prstGeom prst="rect">
            <a:avLst/>
          </a:prstGeom>
          <a:noFill/>
        </p:spPr>
        <p:txBody>
          <a:bodyPr wrap="square">
            <a:spAutoFit/>
          </a:bodyPr>
          <a:lstStyle/>
          <a:p>
            <a:r>
              <a:rPr lang="en-US" sz="6000" dirty="0">
                <a:solidFill>
                  <a:schemeClr val="accent6"/>
                </a:solidFill>
              </a:rPr>
              <a:t>Exploratory Data Analysis</a:t>
            </a:r>
          </a:p>
          <a:p>
            <a:r>
              <a:rPr lang="en-US" sz="6000" dirty="0"/>
              <a:t>G2M Case Study</a:t>
            </a:r>
          </a:p>
          <a:p>
            <a:endParaRPr lang="en-US" sz="6000" dirty="0"/>
          </a:p>
          <a:p>
            <a:r>
              <a:rPr lang="en-US" sz="6000" b="1" dirty="0"/>
              <a:t>15-March-2021</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300" b="1" dirty="0">
                <a:solidFill>
                  <a:schemeClr val="accent6"/>
                </a:solidFill>
                <a:latin typeface="+mj-lt"/>
              </a:rPr>
              <a:t>Age GroupWise Profit Analysis</a:t>
            </a:r>
            <a:endParaRPr lang="en-US" sz="4300" dirty="0">
              <a:solidFill>
                <a:schemeClr val="accent6"/>
              </a:solidFill>
              <a:latin typeface="+mj-lt"/>
            </a:endParaRPr>
          </a:p>
        </p:txBody>
      </p:sp>
      <p:pic>
        <p:nvPicPr>
          <p:cNvPr id="4098" name="Picture 2">
            <a:extLst>
              <a:ext uri="{FF2B5EF4-FFF2-40B4-BE49-F238E27FC236}">
                <a16:creationId xmlns:a16="http://schemas.microsoft.com/office/drawing/2014/main" id="{478F3D38-1020-40C3-BFA1-B40FE5853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 y="2292660"/>
            <a:ext cx="12178563" cy="456534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D9570E38-31D7-4AC9-90F4-BA157BF0DB1D}"/>
              </a:ext>
            </a:extLst>
          </p:cNvPr>
          <p:cNvSpPr txBox="1"/>
          <p:nvPr/>
        </p:nvSpPr>
        <p:spPr>
          <a:xfrm>
            <a:off x="265043" y="1553997"/>
            <a:ext cx="11820939" cy="369332"/>
          </a:xfrm>
          <a:prstGeom prst="rect">
            <a:avLst/>
          </a:prstGeom>
          <a:noFill/>
        </p:spPr>
        <p:txBody>
          <a:bodyPr wrap="square" rtlCol="0">
            <a:spAutoFit/>
          </a:bodyPr>
          <a:lstStyle/>
          <a:p>
            <a:r>
              <a:rPr lang="en-US" dirty="0"/>
              <a:t>the age range 26-33 has more Customer percentage in both cab in all years.</a:t>
            </a:r>
            <a:endParaRPr lang="es-PE" dirty="0"/>
          </a:p>
        </p:txBody>
      </p:sp>
    </p:spTree>
    <p:extLst>
      <p:ext uri="{BB962C8B-B14F-4D97-AF65-F5344CB8AC3E}">
        <p14:creationId xmlns:p14="http://schemas.microsoft.com/office/powerpoint/2010/main" val="263291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0289708" y="2798618"/>
            <a:ext cx="1902292" cy="2585323"/>
          </a:xfrm>
          <a:prstGeom prst="rect">
            <a:avLst/>
          </a:prstGeom>
          <a:noFill/>
        </p:spPr>
        <p:txBody>
          <a:bodyPr wrap="square" rtlCol="0">
            <a:spAutoFit/>
          </a:bodyPr>
          <a:lstStyle/>
          <a:p>
            <a:r>
              <a:rPr lang="en-US" dirty="0"/>
              <a:t>These are the states where both cab have presence.</a:t>
            </a:r>
          </a:p>
          <a:p>
            <a:endParaRPr lang="en-US" dirty="0"/>
          </a:p>
          <a:p>
            <a:r>
              <a:rPr lang="en-US" dirty="0"/>
              <a:t>The New York State is where they have more profit</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a:solidFill>
                  <a:schemeClr val="accent6"/>
                </a:solidFill>
                <a:latin typeface="+mj-lt"/>
              </a:rPr>
              <a:t>Profit of Customer by State</a:t>
            </a:r>
            <a:endParaRPr lang="en-US" sz="4400" dirty="0">
              <a:solidFill>
                <a:schemeClr val="accent6"/>
              </a:solidFill>
              <a:latin typeface="+mj-lt"/>
            </a:endParaRPr>
          </a:p>
        </p:txBody>
      </p:sp>
      <p:grpSp>
        <p:nvGrpSpPr>
          <p:cNvPr id="9" name="Grupo 8">
            <a:extLst>
              <a:ext uri="{FF2B5EF4-FFF2-40B4-BE49-F238E27FC236}">
                <a16:creationId xmlns:a16="http://schemas.microsoft.com/office/drawing/2014/main" id="{E878059C-E77E-4832-9583-CAE0BD340343}"/>
              </a:ext>
            </a:extLst>
          </p:cNvPr>
          <p:cNvGrpSpPr/>
          <p:nvPr/>
        </p:nvGrpSpPr>
        <p:grpSpPr>
          <a:xfrm>
            <a:off x="1" y="1524000"/>
            <a:ext cx="10193728" cy="5153891"/>
            <a:chOff x="0" y="1742346"/>
            <a:chExt cx="9885713" cy="4935545"/>
          </a:xfrm>
        </p:grpSpPr>
        <p:pic>
          <p:nvPicPr>
            <p:cNvPr id="5" name="Imagen 4">
              <a:extLst>
                <a:ext uri="{FF2B5EF4-FFF2-40B4-BE49-F238E27FC236}">
                  <a16:creationId xmlns:a16="http://schemas.microsoft.com/office/drawing/2014/main" id="{E704A23F-6856-42B2-B322-93E428F7945F}"/>
                </a:ext>
              </a:extLst>
            </p:cNvPr>
            <p:cNvPicPr>
              <a:picLocks noChangeAspect="1"/>
            </p:cNvPicPr>
            <p:nvPr/>
          </p:nvPicPr>
          <p:blipFill rotWithShape="1">
            <a:blip r:embed="rId2"/>
            <a:srcRect l="23721" t="18000" b="11073"/>
            <a:stretch/>
          </p:blipFill>
          <p:spPr>
            <a:xfrm>
              <a:off x="0" y="2369127"/>
              <a:ext cx="9885713" cy="4308764"/>
            </a:xfrm>
            <a:prstGeom prst="rect">
              <a:avLst/>
            </a:prstGeom>
          </p:spPr>
        </p:pic>
        <p:pic>
          <p:nvPicPr>
            <p:cNvPr id="8" name="Imagen 7">
              <a:extLst>
                <a:ext uri="{FF2B5EF4-FFF2-40B4-BE49-F238E27FC236}">
                  <a16:creationId xmlns:a16="http://schemas.microsoft.com/office/drawing/2014/main" id="{61A59B6B-F410-439E-8FEE-C66B39DD3FAB}"/>
                </a:ext>
              </a:extLst>
            </p:cNvPr>
            <p:cNvPicPr>
              <a:picLocks noChangeAspect="1"/>
            </p:cNvPicPr>
            <p:nvPr/>
          </p:nvPicPr>
          <p:blipFill rotWithShape="1">
            <a:blip r:embed="rId2"/>
            <a:srcRect l="4286" t="4424" r="60000" b="88095"/>
            <a:stretch/>
          </p:blipFill>
          <p:spPr>
            <a:xfrm>
              <a:off x="2438400" y="1742346"/>
              <a:ext cx="3810000" cy="374073"/>
            </a:xfrm>
            <a:prstGeom prst="rect">
              <a:avLst/>
            </a:prstGeom>
          </p:spPr>
        </p:pic>
      </p:grpSp>
    </p:spTree>
    <p:extLst>
      <p:ext uri="{BB962C8B-B14F-4D97-AF65-F5344CB8AC3E}">
        <p14:creationId xmlns:p14="http://schemas.microsoft.com/office/powerpoint/2010/main" val="3233421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300" b="1" dirty="0">
                <a:solidFill>
                  <a:schemeClr val="accent6"/>
                </a:solidFill>
                <a:latin typeface="+mj-lt"/>
              </a:rPr>
              <a:t>Customer Presence of Yellow and Pink cab City Wise</a:t>
            </a:r>
            <a:endParaRPr lang="en-US" sz="4300" dirty="0">
              <a:solidFill>
                <a:schemeClr val="accent6"/>
              </a:solidFill>
              <a:latin typeface="+mj-lt"/>
            </a:endParaRPr>
          </a:p>
        </p:txBody>
      </p:sp>
      <p:pic>
        <p:nvPicPr>
          <p:cNvPr id="5122" name="Picture 2">
            <a:extLst>
              <a:ext uri="{FF2B5EF4-FFF2-40B4-BE49-F238E27FC236}">
                <a16:creationId xmlns:a16="http://schemas.microsoft.com/office/drawing/2014/main" id="{908B6849-E415-4542-B378-69F009972B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10428348"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998DE369-AD15-4CF8-9FEE-5B8C3AEA6AA4}"/>
              </a:ext>
            </a:extLst>
          </p:cNvPr>
          <p:cNvSpPr txBox="1"/>
          <p:nvPr/>
        </p:nvSpPr>
        <p:spPr>
          <a:xfrm>
            <a:off x="10574122" y="2782957"/>
            <a:ext cx="1611347" cy="2308324"/>
          </a:xfrm>
          <a:prstGeom prst="rect">
            <a:avLst/>
          </a:prstGeom>
          <a:noFill/>
        </p:spPr>
        <p:txBody>
          <a:bodyPr wrap="square" rtlCol="0">
            <a:spAutoFit/>
          </a:bodyPr>
          <a:lstStyle/>
          <a:p>
            <a:r>
              <a:rPr lang="es-ES" dirty="0"/>
              <a:t>New York </a:t>
            </a:r>
            <a:r>
              <a:rPr lang="es-ES" dirty="0" err="1"/>
              <a:t>city</a:t>
            </a:r>
            <a:r>
              <a:rPr lang="es-ES" dirty="0"/>
              <a:t> </a:t>
            </a:r>
            <a:r>
              <a:rPr lang="es-ES" dirty="0" err="1"/>
              <a:t>is</a:t>
            </a:r>
            <a:r>
              <a:rPr lang="es-ES" dirty="0"/>
              <a:t> </a:t>
            </a:r>
            <a:r>
              <a:rPr lang="es-ES" dirty="0" err="1"/>
              <a:t>when</a:t>
            </a:r>
            <a:r>
              <a:rPr lang="es-ES" dirty="0"/>
              <a:t> </a:t>
            </a:r>
            <a:r>
              <a:rPr lang="es-ES" dirty="0" err="1"/>
              <a:t>Yellow</a:t>
            </a:r>
            <a:r>
              <a:rPr lang="es-ES" dirty="0"/>
              <a:t> </a:t>
            </a:r>
            <a:r>
              <a:rPr lang="es-ES" dirty="0" err="1"/>
              <a:t>Cab</a:t>
            </a:r>
            <a:r>
              <a:rPr lang="es-ES" dirty="0"/>
              <a:t> has more </a:t>
            </a:r>
            <a:r>
              <a:rPr lang="es-ES" dirty="0" err="1"/>
              <a:t>presence</a:t>
            </a:r>
            <a:r>
              <a:rPr lang="es-ES" dirty="0"/>
              <a:t> and Los </a:t>
            </a:r>
            <a:r>
              <a:rPr lang="es-ES" dirty="0" err="1"/>
              <a:t>Angeles</a:t>
            </a:r>
            <a:r>
              <a:rPr lang="es-ES" dirty="0"/>
              <a:t> </a:t>
            </a:r>
            <a:r>
              <a:rPr lang="es-ES" dirty="0" err="1"/>
              <a:t>city</a:t>
            </a:r>
            <a:r>
              <a:rPr lang="es-ES" dirty="0"/>
              <a:t> </a:t>
            </a:r>
            <a:r>
              <a:rPr lang="es-ES" dirty="0" err="1"/>
              <a:t>is</a:t>
            </a:r>
            <a:r>
              <a:rPr lang="es-ES" dirty="0"/>
              <a:t> </a:t>
            </a:r>
            <a:r>
              <a:rPr lang="es-ES" dirty="0" err="1"/>
              <a:t>where</a:t>
            </a:r>
            <a:r>
              <a:rPr lang="es-ES" dirty="0"/>
              <a:t> Pink </a:t>
            </a:r>
            <a:r>
              <a:rPr lang="es-ES" dirty="0" err="1"/>
              <a:t>Cab</a:t>
            </a:r>
            <a:r>
              <a:rPr lang="es-ES" dirty="0"/>
              <a:t> has more </a:t>
            </a:r>
            <a:r>
              <a:rPr lang="es-ES" dirty="0" err="1"/>
              <a:t>precence</a:t>
            </a:r>
            <a:r>
              <a:rPr lang="es-ES" dirty="0"/>
              <a:t> </a:t>
            </a:r>
            <a:endParaRPr lang="es-PE" dirty="0"/>
          </a:p>
        </p:txBody>
      </p:sp>
    </p:spTree>
    <p:extLst>
      <p:ext uri="{BB962C8B-B14F-4D97-AF65-F5344CB8AC3E}">
        <p14:creationId xmlns:p14="http://schemas.microsoft.com/office/powerpoint/2010/main" val="30057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300" b="1" dirty="0">
                <a:solidFill>
                  <a:schemeClr val="accent6"/>
                </a:solidFill>
                <a:latin typeface="+mj-lt"/>
              </a:rPr>
              <a:t>City wise cab Users Covered By Company</a:t>
            </a:r>
            <a:endParaRPr lang="en-US" sz="4300" dirty="0">
              <a:solidFill>
                <a:schemeClr val="accent6"/>
              </a:solidFill>
              <a:latin typeface="+mj-lt"/>
            </a:endParaRPr>
          </a:p>
        </p:txBody>
      </p:sp>
      <p:pic>
        <p:nvPicPr>
          <p:cNvPr id="6146" name="Picture 2">
            <a:extLst>
              <a:ext uri="{FF2B5EF4-FFF2-40B4-BE49-F238E27FC236}">
                <a16:creationId xmlns:a16="http://schemas.microsoft.com/office/drawing/2014/main" id="{4454E3CE-18E0-4C00-9D7D-9FA058FB9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17" y="1771575"/>
            <a:ext cx="12077904" cy="421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23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9F0D0B7-B462-4649-82CE-ABF72A353792}"/>
              </a:ext>
            </a:extLst>
          </p:cNvPr>
          <p:cNvSpPr/>
          <p:nvPr/>
        </p:nvSpPr>
        <p:spPr>
          <a:xfrm>
            <a:off x="225287" y="1409343"/>
            <a:ext cx="3887234" cy="646331"/>
          </a:xfrm>
          <a:prstGeom prst="rect">
            <a:avLst/>
          </a:prstGeom>
        </p:spPr>
        <p:txBody>
          <a:bodyPr wrap="square">
            <a:spAutoFit/>
          </a:bodyPr>
          <a:lstStyle/>
          <a:p>
            <a:pPr marL="285750" indent="-285750">
              <a:buFont typeface="Arial" panose="020B0604020202020204" pitchFamily="34" charset="0"/>
              <a:buChar char="•"/>
            </a:pPr>
            <a:r>
              <a:rPr lang="en-US" dirty="0"/>
              <a:t>Seasonal pattern 4 quarter cycle.</a:t>
            </a:r>
          </a:p>
          <a:p>
            <a:pPr marL="285750" indent="-285750">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BB7DFF6F-A90B-6546-9D32-7DCBBCB30A4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6"/>
                </a:solidFill>
                <a:latin typeface="+mj-lt"/>
              </a:rPr>
              <a:t>      Seasonality in the Profit</a:t>
            </a:r>
          </a:p>
        </p:txBody>
      </p:sp>
      <p:pic>
        <p:nvPicPr>
          <p:cNvPr id="4098" name="Picture 2">
            <a:extLst>
              <a:ext uri="{FF2B5EF4-FFF2-40B4-BE49-F238E27FC236}">
                <a16:creationId xmlns:a16="http://schemas.microsoft.com/office/drawing/2014/main" id="{26FEE751-E343-4F82-901F-245DE91D8E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 y="1914939"/>
            <a:ext cx="11321533" cy="4943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327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0940819-8A37-9449-93B8-C99D69550F04}"/>
              </a:ext>
            </a:extLst>
          </p:cNvPr>
          <p:cNvSpPr txBox="1"/>
          <p:nvPr/>
        </p:nvSpPr>
        <p:spPr>
          <a:xfrm>
            <a:off x="10231477" y="3074217"/>
            <a:ext cx="1960523" cy="3108543"/>
          </a:xfrm>
          <a:prstGeom prst="rect">
            <a:avLst/>
          </a:prstGeom>
          <a:noFill/>
        </p:spPr>
        <p:txBody>
          <a:bodyPr wrap="square" rtlCol="0">
            <a:spAutoFit/>
          </a:bodyPr>
          <a:lstStyle/>
          <a:p>
            <a:pPr marL="285750" indent="-285750">
              <a:buFont typeface="Arial" panose="020B0604020202020204" pitchFamily="34" charset="0"/>
              <a:buChar char="•"/>
            </a:pPr>
            <a:r>
              <a:rPr lang="en-US" sz="1400" dirty="0"/>
              <a:t>Yellow cab is performing </a:t>
            </a:r>
          </a:p>
          <a:p>
            <a:r>
              <a:rPr lang="en-US" sz="1400" dirty="0"/>
              <a:t>        well as    </a:t>
            </a:r>
          </a:p>
          <a:p>
            <a:r>
              <a:rPr lang="en-US" sz="1400" dirty="0"/>
              <a:t>        compared </a:t>
            </a:r>
          </a:p>
          <a:p>
            <a:r>
              <a:rPr lang="en-US" sz="1400" dirty="0"/>
              <a:t>        to  Pink cab on    </a:t>
            </a:r>
          </a:p>
          <a:p>
            <a:r>
              <a:rPr lang="en-US" sz="1400" dirty="0"/>
              <a:t>        Holidays.</a:t>
            </a:r>
          </a:p>
          <a:p>
            <a:endParaRPr lang="en-US" sz="1400" dirty="0"/>
          </a:p>
          <a:p>
            <a:pPr marL="285750" indent="-285750">
              <a:buFont typeface="Arial" panose="020B0604020202020204" pitchFamily="34" charset="0"/>
              <a:buChar char="•"/>
            </a:pPr>
            <a:r>
              <a:rPr lang="en-US" sz="1400" dirty="0"/>
              <a:t>Yellow cab is even Performing well</a:t>
            </a:r>
          </a:p>
          <a:p>
            <a:r>
              <a:rPr lang="en-US" sz="1400" dirty="0"/>
              <a:t>        In the cities    </a:t>
            </a:r>
          </a:p>
          <a:p>
            <a:r>
              <a:rPr lang="en-US" sz="1400" dirty="0"/>
              <a:t>        where Pink    </a:t>
            </a:r>
          </a:p>
          <a:p>
            <a:r>
              <a:rPr lang="en-US" sz="1400" dirty="0"/>
              <a:t>         cab’s customer   </a:t>
            </a:r>
          </a:p>
          <a:p>
            <a:r>
              <a:rPr lang="en-US" sz="1400" dirty="0"/>
              <a:t>         is more.</a:t>
            </a:r>
          </a:p>
          <a:p>
            <a:endParaRPr lang="en-US" sz="1400" dirty="0"/>
          </a:p>
        </p:txBody>
      </p:sp>
      <p:sp>
        <p:nvSpPr>
          <p:cNvPr id="8" name="Rectangle 7">
            <a:extLst>
              <a:ext uri="{FF2B5EF4-FFF2-40B4-BE49-F238E27FC236}">
                <a16:creationId xmlns:a16="http://schemas.microsoft.com/office/drawing/2014/main" id="{A14CCFF1-94A4-DC4B-97A2-1B7F6830C3C5}"/>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a:solidFill>
                  <a:schemeClr val="accent6"/>
                </a:solidFill>
                <a:latin typeface="+mj-lt"/>
              </a:rPr>
              <a:t>Customer Preference on Holiday</a:t>
            </a:r>
            <a:endParaRPr lang="en-US" sz="4400" dirty="0">
              <a:solidFill>
                <a:schemeClr val="accent6"/>
              </a:solidFill>
              <a:latin typeface="+mj-lt"/>
            </a:endParaRPr>
          </a:p>
        </p:txBody>
      </p:sp>
      <p:pic>
        <p:nvPicPr>
          <p:cNvPr id="5122" name="Picture 2">
            <a:extLst>
              <a:ext uri="{FF2B5EF4-FFF2-40B4-BE49-F238E27FC236}">
                <a16:creationId xmlns:a16="http://schemas.microsoft.com/office/drawing/2014/main" id="{8F3754AE-7889-4A1B-82AC-3A4CA8E54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7" y="1884242"/>
            <a:ext cx="9921154" cy="497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9854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6"/>
                </a:solidFill>
                <a:latin typeface="+mj-lt"/>
              </a:rPr>
              <a:t> Customer Preference on Holiday</a:t>
            </a:r>
          </a:p>
        </p:txBody>
      </p:sp>
      <p:sp>
        <p:nvSpPr>
          <p:cNvPr id="4" name="CuadroTexto 3">
            <a:extLst>
              <a:ext uri="{FF2B5EF4-FFF2-40B4-BE49-F238E27FC236}">
                <a16:creationId xmlns:a16="http://schemas.microsoft.com/office/drawing/2014/main" id="{92A9FAF7-2662-4A1C-BCC8-49F0051A8EBB}"/>
              </a:ext>
            </a:extLst>
          </p:cNvPr>
          <p:cNvSpPr txBox="1"/>
          <p:nvPr/>
        </p:nvSpPr>
        <p:spPr>
          <a:xfrm>
            <a:off x="9042814" y="2099178"/>
            <a:ext cx="2663687" cy="2862322"/>
          </a:xfrm>
          <a:prstGeom prst="rect">
            <a:avLst/>
          </a:prstGeom>
          <a:noFill/>
        </p:spPr>
        <p:txBody>
          <a:bodyPr wrap="square" rtlCol="0">
            <a:spAutoFit/>
          </a:bodyPr>
          <a:lstStyle/>
          <a:p>
            <a:r>
              <a:rPr lang="es-ES" dirty="0" err="1"/>
              <a:t>Ride</a:t>
            </a:r>
            <a:r>
              <a:rPr lang="es-ES" dirty="0"/>
              <a:t> </a:t>
            </a:r>
            <a:r>
              <a:rPr lang="es-ES" dirty="0" err="1"/>
              <a:t>analysis</a:t>
            </a:r>
            <a:r>
              <a:rPr lang="es-ES" dirty="0"/>
              <a:t> </a:t>
            </a:r>
            <a:r>
              <a:rPr lang="es-ES" dirty="0" err="1"/>
              <a:t>on</a:t>
            </a:r>
            <a:r>
              <a:rPr lang="es-ES" dirty="0"/>
              <a:t> Holiday in Pink </a:t>
            </a:r>
            <a:r>
              <a:rPr lang="es-ES" dirty="0" err="1"/>
              <a:t>cab</a:t>
            </a:r>
            <a:r>
              <a:rPr lang="es-ES" dirty="0"/>
              <a:t> </a:t>
            </a:r>
            <a:r>
              <a:rPr lang="es-ES" dirty="0" err="1"/>
              <a:t>dominant</a:t>
            </a:r>
            <a:r>
              <a:rPr lang="es-ES" dirty="0"/>
              <a:t> </a:t>
            </a:r>
            <a:r>
              <a:rPr lang="es-ES" dirty="0" err="1"/>
              <a:t>cities</a:t>
            </a:r>
            <a:endParaRPr lang="es-ES" dirty="0"/>
          </a:p>
          <a:p>
            <a:endParaRPr lang="en-US" sz="1800" dirty="0"/>
          </a:p>
          <a:p>
            <a:r>
              <a:rPr lang="en-US" dirty="0"/>
              <a:t>San Diego has more rides on Holidays as compare to cities where Pink cab dominates and here also Yellow cab is giving tough competition to Pink cab</a:t>
            </a:r>
          </a:p>
          <a:p>
            <a:endParaRPr lang="es-PE" dirty="0"/>
          </a:p>
        </p:txBody>
      </p:sp>
      <p:pic>
        <p:nvPicPr>
          <p:cNvPr id="11266" name="Picture 2">
            <a:extLst>
              <a:ext uri="{FF2B5EF4-FFF2-40B4-BE49-F238E27FC236}">
                <a16:creationId xmlns:a16="http://schemas.microsoft.com/office/drawing/2014/main" id="{2B40B952-7E5B-41E4-9E2E-707B7B7D8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0"/>
            <a:ext cx="8499475"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69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6"/>
                </a:solidFill>
                <a:latin typeface="+mj-lt"/>
              </a:rPr>
              <a:t>      Profit Forecasting for 2019</a:t>
            </a:r>
          </a:p>
        </p:txBody>
      </p:sp>
      <p:grpSp>
        <p:nvGrpSpPr>
          <p:cNvPr id="9" name="Grupo 8">
            <a:extLst>
              <a:ext uri="{FF2B5EF4-FFF2-40B4-BE49-F238E27FC236}">
                <a16:creationId xmlns:a16="http://schemas.microsoft.com/office/drawing/2014/main" id="{CEA97581-715D-426B-8BCA-823346495744}"/>
              </a:ext>
            </a:extLst>
          </p:cNvPr>
          <p:cNvGrpSpPr/>
          <p:nvPr/>
        </p:nvGrpSpPr>
        <p:grpSpPr>
          <a:xfrm>
            <a:off x="180975" y="2640998"/>
            <a:ext cx="11582400" cy="3667125"/>
            <a:chOff x="123825" y="2994747"/>
            <a:chExt cx="11582400" cy="3667125"/>
          </a:xfrm>
        </p:grpSpPr>
        <p:pic>
          <p:nvPicPr>
            <p:cNvPr id="7174" name="Picture 6">
              <a:extLst>
                <a:ext uri="{FF2B5EF4-FFF2-40B4-BE49-F238E27FC236}">
                  <a16:creationId xmlns:a16="http://schemas.microsoft.com/office/drawing/2014/main" id="{A8F72527-B3FE-4307-B425-B16C0A2E6E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 y="2994747"/>
              <a:ext cx="5848350" cy="3667125"/>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49B60BCF-6FB7-4DC3-83F8-B6C05CF18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175" y="3010331"/>
              <a:ext cx="5734050" cy="3552825"/>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uadroTexto 9">
            <a:extLst>
              <a:ext uri="{FF2B5EF4-FFF2-40B4-BE49-F238E27FC236}">
                <a16:creationId xmlns:a16="http://schemas.microsoft.com/office/drawing/2014/main" id="{99ACEF6E-44C4-42A3-80DA-F7D3CB2B4976}"/>
              </a:ext>
            </a:extLst>
          </p:cNvPr>
          <p:cNvSpPr txBox="1"/>
          <p:nvPr/>
        </p:nvSpPr>
        <p:spPr>
          <a:xfrm>
            <a:off x="3048000" y="1821633"/>
            <a:ext cx="6374296" cy="369332"/>
          </a:xfrm>
          <a:prstGeom prst="rect">
            <a:avLst/>
          </a:prstGeom>
          <a:noFill/>
        </p:spPr>
        <p:txBody>
          <a:bodyPr wrap="square" rtlCol="0">
            <a:spAutoFit/>
          </a:bodyPr>
          <a:lstStyle/>
          <a:p>
            <a:r>
              <a:rPr lang="es-ES" dirty="0" err="1"/>
              <a:t>Profit</a:t>
            </a:r>
            <a:r>
              <a:rPr lang="es-ES" dirty="0"/>
              <a:t> </a:t>
            </a:r>
            <a:r>
              <a:rPr lang="es-ES" dirty="0" err="1"/>
              <a:t>Forecasting</a:t>
            </a:r>
            <a:r>
              <a:rPr lang="es-ES" dirty="0"/>
              <a:t> </a:t>
            </a:r>
            <a:r>
              <a:rPr lang="es-ES" dirty="0" err="1"/>
              <a:t>for</a:t>
            </a:r>
            <a:r>
              <a:rPr lang="es-ES" dirty="0"/>
              <a:t> 2019 </a:t>
            </a:r>
            <a:r>
              <a:rPr lang="es-ES" dirty="0" err="1"/>
              <a:t>for</a:t>
            </a:r>
            <a:r>
              <a:rPr lang="es-ES" dirty="0"/>
              <a:t> Pink </a:t>
            </a:r>
            <a:r>
              <a:rPr lang="es-ES" dirty="0" err="1"/>
              <a:t>Cab</a:t>
            </a:r>
            <a:r>
              <a:rPr lang="es-ES" dirty="0"/>
              <a:t> and </a:t>
            </a:r>
            <a:r>
              <a:rPr lang="es-ES" dirty="0" err="1"/>
              <a:t>Yellow</a:t>
            </a:r>
            <a:r>
              <a:rPr lang="es-ES" dirty="0"/>
              <a:t> </a:t>
            </a:r>
            <a:r>
              <a:rPr lang="es-ES" dirty="0" err="1"/>
              <a:t>Cab</a:t>
            </a:r>
            <a:endParaRPr lang="es-PE" dirty="0"/>
          </a:p>
        </p:txBody>
      </p:sp>
    </p:spTree>
    <p:extLst>
      <p:ext uri="{BB962C8B-B14F-4D97-AF65-F5344CB8AC3E}">
        <p14:creationId xmlns:p14="http://schemas.microsoft.com/office/powerpoint/2010/main" val="2382649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6"/>
                </a:solidFill>
                <a:latin typeface="+mj-lt"/>
              </a:rPr>
              <a:t>      Profit Forecasting for 2024</a:t>
            </a:r>
          </a:p>
        </p:txBody>
      </p:sp>
      <p:grpSp>
        <p:nvGrpSpPr>
          <p:cNvPr id="2" name="Grupo 1">
            <a:extLst>
              <a:ext uri="{FF2B5EF4-FFF2-40B4-BE49-F238E27FC236}">
                <a16:creationId xmlns:a16="http://schemas.microsoft.com/office/drawing/2014/main" id="{7DDB16F8-78F8-4265-B3D1-AA14F5531D17}"/>
              </a:ext>
            </a:extLst>
          </p:cNvPr>
          <p:cNvGrpSpPr/>
          <p:nvPr/>
        </p:nvGrpSpPr>
        <p:grpSpPr>
          <a:xfrm>
            <a:off x="379698" y="3139110"/>
            <a:ext cx="11557289" cy="3552826"/>
            <a:chOff x="379698" y="3139110"/>
            <a:chExt cx="11557289" cy="3552826"/>
          </a:xfrm>
        </p:grpSpPr>
        <p:pic>
          <p:nvPicPr>
            <p:cNvPr id="6146" name="Picture 2">
              <a:extLst>
                <a:ext uri="{FF2B5EF4-FFF2-40B4-BE49-F238E27FC236}">
                  <a16:creationId xmlns:a16="http://schemas.microsoft.com/office/drawing/2014/main" id="{415E573A-8D30-4943-BF84-A769A7BB5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698" y="3139111"/>
              <a:ext cx="572452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876FFE5-EA26-49D8-8C09-0CA7E967A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462" y="3139110"/>
              <a:ext cx="5724525" cy="355282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uadroTexto 8">
            <a:extLst>
              <a:ext uri="{FF2B5EF4-FFF2-40B4-BE49-F238E27FC236}">
                <a16:creationId xmlns:a16="http://schemas.microsoft.com/office/drawing/2014/main" id="{49CC154A-6D62-4830-B31F-F4BB6F247D3E}"/>
              </a:ext>
            </a:extLst>
          </p:cNvPr>
          <p:cNvSpPr txBox="1"/>
          <p:nvPr/>
        </p:nvSpPr>
        <p:spPr>
          <a:xfrm>
            <a:off x="3048000" y="1821633"/>
            <a:ext cx="6374296" cy="369332"/>
          </a:xfrm>
          <a:prstGeom prst="rect">
            <a:avLst/>
          </a:prstGeom>
          <a:noFill/>
        </p:spPr>
        <p:txBody>
          <a:bodyPr wrap="square" rtlCol="0">
            <a:spAutoFit/>
          </a:bodyPr>
          <a:lstStyle/>
          <a:p>
            <a:r>
              <a:rPr lang="es-ES" dirty="0" err="1"/>
              <a:t>Profit</a:t>
            </a:r>
            <a:r>
              <a:rPr lang="es-ES" dirty="0"/>
              <a:t> </a:t>
            </a:r>
            <a:r>
              <a:rPr lang="es-ES" dirty="0" err="1"/>
              <a:t>Forecasting</a:t>
            </a:r>
            <a:r>
              <a:rPr lang="es-ES" dirty="0"/>
              <a:t> </a:t>
            </a:r>
            <a:r>
              <a:rPr lang="es-ES" dirty="0" err="1"/>
              <a:t>for</a:t>
            </a:r>
            <a:r>
              <a:rPr lang="es-ES" dirty="0"/>
              <a:t> 2024 </a:t>
            </a:r>
            <a:r>
              <a:rPr lang="es-ES" dirty="0" err="1"/>
              <a:t>for</a:t>
            </a:r>
            <a:r>
              <a:rPr lang="es-ES" dirty="0"/>
              <a:t> Pink </a:t>
            </a:r>
            <a:r>
              <a:rPr lang="es-ES" dirty="0" err="1"/>
              <a:t>Cab</a:t>
            </a:r>
            <a:r>
              <a:rPr lang="es-ES" dirty="0"/>
              <a:t> and </a:t>
            </a:r>
            <a:r>
              <a:rPr lang="es-ES" dirty="0" err="1"/>
              <a:t>Yellow</a:t>
            </a:r>
            <a:r>
              <a:rPr lang="es-ES" dirty="0"/>
              <a:t> </a:t>
            </a:r>
            <a:r>
              <a:rPr lang="es-ES" dirty="0" err="1"/>
              <a:t>Cab</a:t>
            </a:r>
            <a:endParaRPr lang="es-PE" dirty="0"/>
          </a:p>
        </p:txBody>
      </p:sp>
    </p:spTree>
    <p:extLst>
      <p:ext uri="{BB962C8B-B14F-4D97-AF65-F5344CB8AC3E}">
        <p14:creationId xmlns:p14="http://schemas.microsoft.com/office/powerpoint/2010/main" val="3210706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02589-6075-8048-AB6F-23501CC8CFC1}"/>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6"/>
                </a:solidFill>
                <a:latin typeface="+mj-lt"/>
              </a:rPr>
              <a:t>      Trip Forecasting for 2019</a:t>
            </a:r>
          </a:p>
        </p:txBody>
      </p:sp>
      <p:grpSp>
        <p:nvGrpSpPr>
          <p:cNvPr id="2" name="Grupo 1">
            <a:extLst>
              <a:ext uri="{FF2B5EF4-FFF2-40B4-BE49-F238E27FC236}">
                <a16:creationId xmlns:a16="http://schemas.microsoft.com/office/drawing/2014/main" id="{821D509C-7778-4B46-81C0-01E00CF72A72}"/>
              </a:ext>
            </a:extLst>
          </p:cNvPr>
          <p:cNvGrpSpPr/>
          <p:nvPr/>
        </p:nvGrpSpPr>
        <p:grpSpPr>
          <a:xfrm>
            <a:off x="119270" y="3040134"/>
            <a:ext cx="11418819" cy="3566076"/>
            <a:chOff x="103477" y="3278671"/>
            <a:chExt cx="11418819" cy="3566076"/>
          </a:xfrm>
        </p:grpSpPr>
        <p:pic>
          <p:nvPicPr>
            <p:cNvPr id="8194" name="Picture 2">
              <a:extLst>
                <a:ext uri="{FF2B5EF4-FFF2-40B4-BE49-F238E27FC236}">
                  <a16:creationId xmlns:a16="http://schemas.microsoft.com/office/drawing/2014/main" id="{ADC38893-844F-4CF3-9091-53DD8EADB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7" y="3278671"/>
              <a:ext cx="566737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320C3B0-39FB-4D3E-AF52-2B2C77EB1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096" y="3291922"/>
              <a:ext cx="5791200" cy="355282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uadroTexto 8">
            <a:extLst>
              <a:ext uri="{FF2B5EF4-FFF2-40B4-BE49-F238E27FC236}">
                <a16:creationId xmlns:a16="http://schemas.microsoft.com/office/drawing/2014/main" id="{03F4CAB1-AF88-4EBD-8AA9-F919176FC7FD}"/>
              </a:ext>
            </a:extLst>
          </p:cNvPr>
          <p:cNvSpPr txBox="1"/>
          <p:nvPr/>
        </p:nvSpPr>
        <p:spPr>
          <a:xfrm>
            <a:off x="3048000" y="1821633"/>
            <a:ext cx="6374296" cy="369332"/>
          </a:xfrm>
          <a:prstGeom prst="rect">
            <a:avLst/>
          </a:prstGeom>
          <a:noFill/>
        </p:spPr>
        <p:txBody>
          <a:bodyPr wrap="square" rtlCol="0">
            <a:spAutoFit/>
          </a:bodyPr>
          <a:lstStyle/>
          <a:p>
            <a:r>
              <a:rPr lang="es-ES" dirty="0" err="1"/>
              <a:t>Trip</a:t>
            </a:r>
            <a:r>
              <a:rPr lang="es-ES" dirty="0"/>
              <a:t> </a:t>
            </a:r>
            <a:r>
              <a:rPr lang="es-ES" dirty="0" err="1"/>
              <a:t>Forecasting</a:t>
            </a:r>
            <a:r>
              <a:rPr lang="es-ES" dirty="0"/>
              <a:t> </a:t>
            </a:r>
            <a:r>
              <a:rPr lang="es-ES" dirty="0" err="1"/>
              <a:t>for</a:t>
            </a:r>
            <a:r>
              <a:rPr lang="es-ES" dirty="0"/>
              <a:t> 2019 </a:t>
            </a:r>
            <a:r>
              <a:rPr lang="es-ES" dirty="0" err="1"/>
              <a:t>for</a:t>
            </a:r>
            <a:r>
              <a:rPr lang="es-ES" dirty="0"/>
              <a:t> Pink </a:t>
            </a:r>
            <a:r>
              <a:rPr lang="es-ES" dirty="0" err="1"/>
              <a:t>Cab</a:t>
            </a:r>
            <a:r>
              <a:rPr lang="es-ES" dirty="0"/>
              <a:t> and </a:t>
            </a:r>
            <a:r>
              <a:rPr lang="es-ES" dirty="0" err="1"/>
              <a:t>Yellow</a:t>
            </a:r>
            <a:r>
              <a:rPr lang="es-ES" dirty="0"/>
              <a:t> </a:t>
            </a:r>
            <a:r>
              <a:rPr lang="es-ES" dirty="0" err="1"/>
              <a:t>Cab</a:t>
            </a:r>
            <a:endParaRPr lang="es-PE" dirty="0"/>
          </a:p>
        </p:txBody>
      </p:sp>
    </p:spTree>
    <p:extLst>
      <p:ext uri="{BB962C8B-B14F-4D97-AF65-F5344CB8AC3E}">
        <p14:creationId xmlns:p14="http://schemas.microsoft.com/office/powerpoint/2010/main" val="2803945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trip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6"/>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9024AC-A6F6-A34A-A60D-40FF9F821A5F}"/>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dirty="0">
                <a:solidFill>
                  <a:schemeClr val="accent6"/>
                </a:solidFill>
                <a:latin typeface="+mj-lt"/>
              </a:rPr>
              <a:t>Trip Forecasting for 2024</a:t>
            </a:r>
          </a:p>
        </p:txBody>
      </p:sp>
      <p:grpSp>
        <p:nvGrpSpPr>
          <p:cNvPr id="2" name="Grupo 1">
            <a:extLst>
              <a:ext uri="{FF2B5EF4-FFF2-40B4-BE49-F238E27FC236}">
                <a16:creationId xmlns:a16="http://schemas.microsoft.com/office/drawing/2014/main" id="{A9600EA5-E367-43DA-B37E-31638AE6C267}"/>
              </a:ext>
            </a:extLst>
          </p:cNvPr>
          <p:cNvGrpSpPr/>
          <p:nvPr/>
        </p:nvGrpSpPr>
        <p:grpSpPr>
          <a:xfrm>
            <a:off x="238539" y="2607365"/>
            <a:ext cx="11355871" cy="3552825"/>
            <a:chOff x="238539" y="2607365"/>
            <a:chExt cx="11355871" cy="3552825"/>
          </a:xfrm>
        </p:grpSpPr>
        <p:pic>
          <p:nvPicPr>
            <p:cNvPr id="9218" name="Picture 2">
              <a:extLst>
                <a:ext uri="{FF2B5EF4-FFF2-40B4-BE49-F238E27FC236}">
                  <a16:creationId xmlns:a16="http://schemas.microsoft.com/office/drawing/2014/main" id="{CD560B40-04DB-4547-8006-3517BB1C6A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9" y="2607365"/>
              <a:ext cx="5724525" cy="355282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907EC62-9F04-4E3C-BA55-AA0806B31E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9885" y="2607365"/>
              <a:ext cx="5724525" cy="355282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CuadroTexto 8">
            <a:extLst>
              <a:ext uri="{FF2B5EF4-FFF2-40B4-BE49-F238E27FC236}">
                <a16:creationId xmlns:a16="http://schemas.microsoft.com/office/drawing/2014/main" id="{F3F140DF-AFB3-4183-977B-B89BF2E37B64}"/>
              </a:ext>
            </a:extLst>
          </p:cNvPr>
          <p:cNvSpPr txBox="1"/>
          <p:nvPr/>
        </p:nvSpPr>
        <p:spPr>
          <a:xfrm>
            <a:off x="3048000" y="1821633"/>
            <a:ext cx="6374296" cy="369332"/>
          </a:xfrm>
          <a:prstGeom prst="rect">
            <a:avLst/>
          </a:prstGeom>
          <a:noFill/>
        </p:spPr>
        <p:txBody>
          <a:bodyPr wrap="square" rtlCol="0">
            <a:spAutoFit/>
          </a:bodyPr>
          <a:lstStyle/>
          <a:p>
            <a:r>
              <a:rPr lang="es-ES" dirty="0" err="1"/>
              <a:t>Trip</a:t>
            </a:r>
            <a:r>
              <a:rPr lang="es-ES" dirty="0"/>
              <a:t> </a:t>
            </a:r>
            <a:r>
              <a:rPr lang="es-ES" dirty="0" err="1"/>
              <a:t>Forecasting</a:t>
            </a:r>
            <a:r>
              <a:rPr lang="es-ES" dirty="0"/>
              <a:t> </a:t>
            </a:r>
            <a:r>
              <a:rPr lang="es-ES" dirty="0" err="1"/>
              <a:t>for</a:t>
            </a:r>
            <a:r>
              <a:rPr lang="es-ES" dirty="0"/>
              <a:t> 2024 </a:t>
            </a:r>
            <a:r>
              <a:rPr lang="es-ES" dirty="0" err="1"/>
              <a:t>for</a:t>
            </a:r>
            <a:r>
              <a:rPr lang="es-ES" dirty="0"/>
              <a:t> Pink </a:t>
            </a:r>
            <a:r>
              <a:rPr lang="es-ES" dirty="0" err="1"/>
              <a:t>Cab</a:t>
            </a:r>
            <a:r>
              <a:rPr lang="es-ES" dirty="0"/>
              <a:t> and </a:t>
            </a:r>
            <a:r>
              <a:rPr lang="es-ES" dirty="0" err="1"/>
              <a:t>Yellow</a:t>
            </a:r>
            <a:r>
              <a:rPr lang="es-ES" dirty="0"/>
              <a:t> </a:t>
            </a:r>
            <a:r>
              <a:rPr lang="es-ES" dirty="0" err="1"/>
              <a:t>Cab</a:t>
            </a:r>
            <a:endParaRPr lang="es-PE" dirty="0"/>
          </a:p>
        </p:txBody>
      </p:sp>
    </p:spTree>
    <p:extLst>
      <p:ext uri="{BB962C8B-B14F-4D97-AF65-F5344CB8AC3E}">
        <p14:creationId xmlns:p14="http://schemas.microsoft.com/office/powerpoint/2010/main" val="3631031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198783" y="1595021"/>
            <a:ext cx="11993217" cy="5262979"/>
          </a:xfrm>
          <a:prstGeom prst="rect">
            <a:avLst/>
          </a:prstGeom>
          <a:noFill/>
        </p:spPr>
        <p:txBody>
          <a:bodyPr wrap="square" rtlCol="0">
            <a:spAutoFit/>
          </a:bodyPr>
          <a:lstStyle/>
          <a:p>
            <a:r>
              <a:rPr lang="en-US" sz="1600" dirty="0"/>
              <a:t>We have evaluated both the cab companies on following points and found Yellow cab better than Pink cab:</a:t>
            </a:r>
          </a:p>
          <a:p>
            <a:endParaRPr lang="en-US" sz="1600" b="1" dirty="0"/>
          </a:p>
          <a:p>
            <a:pPr marL="285750" indent="-285750">
              <a:buFont typeface="Arial" panose="020B0604020202020204" pitchFamily="34" charset="0"/>
              <a:buChar char="•"/>
            </a:pPr>
            <a:r>
              <a:rPr lang="en-US" sz="1600" b="1" dirty="0"/>
              <a:t>Customer Reach  : </a:t>
            </a:r>
            <a:r>
              <a:rPr lang="en-US" sz="1600" dirty="0"/>
              <a:t>Yellow cab has higher customer reach in 25 cities while Pink cab has higher customer reach in 4 cities. We have also observed that Yellow cab is doing good in covering other cab users as compared to Pink cab.</a:t>
            </a:r>
          </a:p>
          <a:p>
            <a:pPr marL="285750" indent="-285750">
              <a:buFont typeface="Arial" panose="020B0604020202020204" pitchFamily="34" charset="0"/>
              <a:buChar char="•"/>
            </a:pPr>
            <a:r>
              <a:rPr lang="en-US" sz="1600" b="1" dirty="0"/>
              <a:t>Age wise Reach : </a:t>
            </a:r>
            <a:r>
              <a:rPr lang="en-US" sz="1600" dirty="0"/>
              <a:t>Yellow cab has customer in all age group and it’s been observed that it’s even popular in 26-33 age group.</a:t>
            </a:r>
          </a:p>
          <a:p>
            <a:pPr marL="285750" indent="-285750">
              <a:buFont typeface="Arial" panose="020B0604020202020204" pitchFamily="34" charset="0"/>
              <a:buChar char="•"/>
            </a:pPr>
            <a:r>
              <a:rPr lang="en-US" sz="1600" b="1" dirty="0"/>
              <a:t>Average Profit per KM: </a:t>
            </a:r>
            <a:r>
              <a:rPr lang="en-US" sz="1600" dirty="0"/>
              <a:t>Yellow cab’s average profit per KM is almost three times the average profit per KM of the Pink cab.</a:t>
            </a:r>
          </a:p>
          <a:p>
            <a:pPr marL="285750" indent="-285750">
              <a:buFont typeface="Arial" panose="020B0604020202020204" pitchFamily="34" charset="0"/>
              <a:buChar char="•"/>
            </a:pPr>
            <a:r>
              <a:rPr lang="en-US" sz="1600" b="1" dirty="0"/>
              <a:t>Income wise Reach :</a:t>
            </a:r>
            <a:r>
              <a:rPr lang="en-US" sz="1600" dirty="0"/>
              <a:t>Both the cabs are very popular in high and medium income class but here also Yellow cab is performing better than Pink cab in offering their services to all the three income class group (low, medium and high).</a:t>
            </a:r>
          </a:p>
          <a:p>
            <a:pPr marL="285750" indent="-285750">
              <a:buFont typeface="Arial" panose="020B0604020202020204" pitchFamily="34" charset="0"/>
              <a:buChar char="•"/>
            </a:pPr>
            <a:r>
              <a:rPr lang="en-US" sz="1600" b="1" dirty="0"/>
              <a:t>Ride count and Profit Forecasting : </a:t>
            </a:r>
            <a:r>
              <a:rPr lang="en-US" sz="1600" dirty="0"/>
              <a:t>Pink Cav has loss in the profit and low no. of ride. Yellow cab has loss forecasted no of ride loss is lesser than Pink cab. </a:t>
            </a:r>
          </a:p>
          <a:p>
            <a:endParaRPr kumimoji="0" lang="es-PE" altLang="es-PE" sz="1600" b="0" i="0" u="none" strike="noStrike" cap="none" normalizeH="0" baseline="0" dirty="0">
              <a:ln>
                <a:noFill/>
              </a:ln>
              <a:solidFill>
                <a:srgbClr val="202124"/>
              </a:solidFill>
              <a:effectLst/>
              <a:latin typeface="Google Sans"/>
            </a:endParaRPr>
          </a:p>
          <a:p>
            <a:r>
              <a:rPr kumimoji="0" lang="es-PE" altLang="es-PE" sz="1600" b="1" i="0" u="none" strike="noStrike" cap="none" normalizeH="0" baseline="0" dirty="0" err="1">
                <a:ln>
                  <a:noFill/>
                </a:ln>
                <a:solidFill>
                  <a:srgbClr val="202124"/>
                </a:solidFill>
                <a:effectLst/>
                <a:latin typeface="Google Sans"/>
              </a:rPr>
              <a:t>Besides</a:t>
            </a:r>
            <a:r>
              <a:rPr kumimoji="0" lang="es-PE" altLang="es-PE" sz="1600" b="1" i="0" u="none" strike="noStrike" cap="none" normalizeH="0" baseline="0" dirty="0">
                <a:ln>
                  <a:noFill/>
                </a:ln>
                <a:solidFill>
                  <a:srgbClr val="202124"/>
                </a:solidFill>
                <a:effectLst/>
                <a:latin typeface="Google Sans"/>
              </a:rPr>
              <a:t> </a:t>
            </a:r>
            <a:r>
              <a:rPr kumimoji="0" lang="es-PE" altLang="es-PE" sz="1600" b="1" i="0" u="none" strike="noStrike" cap="none" normalizeH="0" baseline="0" dirty="0" err="1">
                <a:ln>
                  <a:noFill/>
                </a:ln>
                <a:solidFill>
                  <a:srgbClr val="202124"/>
                </a:solidFill>
                <a:effectLst/>
                <a:latin typeface="Google Sans"/>
              </a:rPr>
              <a:t>that</a:t>
            </a:r>
            <a:r>
              <a:rPr kumimoji="0" lang="es-PE" altLang="es-PE" sz="900" b="1" i="0" u="none" strike="noStrike" cap="none" normalizeH="0" baseline="0" dirty="0">
                <a:ln>
                  <a:noFill/>
                </a:ln>
                <a:solidFill>
                  <a:schemeClr val="tx1"/>
                </a:solidFill>
                <a:effectLst/>
              </a:rPr>
              <a:t> ,</a:t>
            </a:r>
            <a:endParaRPr lang="en-US" sz="1600" dirty="0"/>
          </a:p>
          <a:p>
            <a:pPr algn="l">
              <a:buFont typeface="+mj-lt"/>
              <a:buAutoNum type="arabicPeriod"/>
            </a:pPr>
            <a:r>
              <a:rPr lang="en-US" sz="1600" dirty="0"/>
              <a:t>Yellow Cab are dominating the market and haven't lost much business to Pink Cabs and above all it has more profits.</a:t>
            </a:r>
          </a:p>
          <a:p>
            <a:pPr algn="l">
              <a:buFont typeface="+mj-lt"/>
              <a:buAutoNum type="arabicPeriod"/>
            </a:pPr>
            <a:r>
              <a:rPr lang="es-PE" altLang="es-PE" sz="1600" dirty="0"/>
              <a:t>New York </a:t>
            </a:r>
            <a:r>
              <a:rPr lang="es-PE" altLang="es-PE" sz="1600" dirty="0" err="1"/>
              <a:t>is</a:t>
            </a:r>
            <a:r>
              <a:rPr lang="es-PE" altLang="es-PE" sz="1600" dirty="0"/>
              <a:t> </a:t>
            </a:r>
            <a:r>
              <a:rPr lang="es-PE" altLang="es-PE" sz="1600" dirty="0" err="1"/>
              <a:t>the</a:t>
            </a:r>
            <a:r>
              <a:rPr lang="es-PE" altLang="es-PE" sz="1600" dirty="0"/>
              <a:t> </a:t>
            </a:r>
            <a:r>
              <a:rPr lang="es-PE" altLang="es-PE" sz="1600" dirty="0" err="1"/>
              <a:t>city</a:t>
            </a:r>
            <a:r>
              <a:rPr lang="es-PE" altLang="es-PE" sz="1600" dirty="0"/>
              <a:t> </a:t>
            </a:r>
            <a:r>
              <a:rPr lang="es-PE" altLang="es-PE" sz="1600" dirty="0" err="1"/>
              <a:t>with</a:t>
            </a:r>
            <a:r>
              <a:rPr lang="es-PE" altLang="es-PE" sz="1600" dirty="0"/>
              <a:t> </a:t>
            </a:r>
            <a:r>
              <a:rPr lang="es-PE" altLang="es-PE" sz="1600" dirty="0" err="1"/>
              <a:t>the</a:t>
            </a:r>
            <a:r>
              <a:rPr lang="es-PE" altLang="es-PE" sz="1600" dirty="0"/>
              <a:t> </a:t>
            </a:r>
            <a:r>
              <a:rPr lang="es-PE" altLang="es-PE" sz="1600" dirty="0" err="1"/>
              <a:t>most</a:t>
            </a:r>
            <a:r>
              <a:rPr lang="es-PE" altLang="es-PE" sz="1600" dirty="0"/>
              <a:t> </a:t>
            </a:r>
            <a:r>
              <a:rPr lang="es-PE" altLang="es-PE" sz="1600" dirty="0" err="1"/>
              <a:t>visitors</a:t>
            </a:r>
            <a:r>
              <a:rPr lang="es-PE" altLang="es-PE" sz="1600" dirty="0"/>
              <a:t> per </a:t>
            </a:r>
            <a:r>
              <a:rPr lang="es-PE" altLang="es-PE" sz="1600" dirty="0" err="1"/>
              <a:t>year</a:t>
            </a:r>
            <a:r>
              <a:rPr lang="es-PE" altLang="es-PE" sz="1600" dirty="0"/>
              <a:t> and </a:t>
            </a:r>
            <a:r>
              <a:rPr lang="es-PE" altLang="es-PE" sz="1600" dirty="0" err="1"/>
              <a:t>it</a:t>
            </a:r>
            <a:r>
              <a:rPr lang="es-PE" altLang="es-PE" sz="1600" dirty="0"/>
              <a:t> </a:t>
            </a:r>
            <a:r>
              <a:rPr lang="es-PE" altLang="es-PE" sz="1600" dirty="0" err="1"/>
              <a:t>is</a:t>
            </a:r>
            <a:r>
              <a:rPr lang="es-PE" altLang="es-PE" sz="1600" dirty="0"/>
              <a:t> </a:t>
            </a:r>
            <a:r>
              <a:rPr lang="es-PE" altLang="es-PE" sz="1600" dirty="0" err="1"/>
              <a:t>the</a:t>
            </a:r>
            <a:r>
              <a:rPr lang="es-PE" altLang="es-PE" sz="1600" dirty="0"/>
              <a:t> </a:t>
            </a:r>
            <a:r>
              <a:rPr lang="es-PE" altLang="es-PE" sz="1600" dirty="0" err="1"/>
              <a:t>city</a:t>
            </a:r>
            <a:r>
              <a:rPr lang="es-PE" altLang="es-PE" sz="1600" dirty="0"/>
              <a:t> in </a:t>
            </a:r>
            <a:r>
              <a:rPr lang="es-PE" altLang="es-PE" sz="1600" dirty="0" err="1"/>
              <a:t>which</a:t>
            </a:r>
            <a:r>
              <a:rPr lang="es-PE" altLang="es-PE" sz="1600" dirty="0"/>
              <a:t> </a:t>
            </a:r>
            <a:r>
              <a:rPr lang="es-PE" altLang="es-PE" sz="1600" dirty="0" err="1"/>
              <a:t>Yellow</a:t>
            </a:r>
            <a:r>
              <a:rPr lang="es-PE" altLang="es-PE" sz="1600" dirty="0"/>
              <a:t> </a:t>
            </a:r>
            <a:r>
              <a:rPr lang="es-PE" altLang="es-PE" sz="1600" dirty="0" err="1"/>
              <a:t>Cab</a:t>
            </a:r>
            <a:r>
              <a:rPr lang="es-PE" altLang="es-PE" sz="1600" dirty="0"/>
              <a:t> has </a:t>
            </a:r>
            <a:r>
              <a:rPr lang="es-PE" altLang="es-PE" sz="1600" dirty="0" err="1"/>
              <a:t>the</a:t>
            </a:r>
            <a:r>
              <a:rPr lang="es-PE" altLang="es-PE" sz="1600" dirty="0"/>
              <a:t> </a:t>
            </a:r>
            <a:r>
              <a:rPr lang="es-PE" altLang="es-PE" sz="1600" dirty="0" err="1"/>
              <a:t>most</a:t>
            </a:r>
            <a:r>
              <a:rPr lang="es-PE" altLang="es-PE" sz="1600" dirty="0"/>
              <a:t> </a:t>
            </a:r>
            <a:r>
              <a:rPr lang="es-PE" altLang="es-PE" sz="1600" dirty="0" err="1"/>
              <a:t>presence</a:t>
            </a:r>
            <a:r>
              <a:rPr lang="es-PE" altLang="es-PE" sz="1600" dirty="0"/>
              <a:t>. </a:t>
            </a:r>
          </a:p>
          <a:p>
            <a:pPr algn="l">
              <a:buFont typeface="+mj-lt"/>
              <a:buAutoNum type="arabicPeriod"/>
            </a:pPr>
            <a:r>
              <a:rPr lang="en-US" sz="1600" dirty="0"/>
              <a:t>Pink Cab has potential and can grow much more if implemented some policies better</a:t>
            </a:r>
          </a:p>
          <a:p>
            <a:pPr algn="l">
              <a:buFont typeface="+mj-lt"/>
              <a:buAutoNum type="arabicPeriod"/>
            </a:pPr>
            <a:r>
              <a:rPr lang="en-US" sz="1600" dirty="0"/>
              <a:t>Yellow Cab has the </a:t>
            </a:r>
            <a:r>
              <a:rPr lang="en-US" sz="1600" dirty="0" err="1"/>
              <a:t>politice</a:t>
            </a:r>
            <a:r>
              <a:rPr lang="en-US" sz="1600" dirty="0"/>
              <a:t> to give more discount in </a:t>
            </a:r>
            <a:r>
              <a:rPr lang="en-US" sz="1600" dirty="0" err="1"/>
              <a:t>higth</a:t>
            </a:r>
            <a:r>
              <a:rPr lang="en-US" sz="1600" dirty="0"/>
              <a:t> season and decrease in slow seasons.</a:t>
            </a:r>
          </a:p>
          <a:p>
            <a:pPr algn="l">
              <a:buFont typeface="+mj-lt"/>
              <a:buAutoNum type="arabicPeriod"/>
            </a:pPr>
            <a:r>
              <a:rPr lang="en-US" sz="1600" dirty="0"/>
              <a:t>Yellow Cab increases its margins when there are less customers and decrease when there is season, and I </a:t>
            </a:r>
            <a:r>
              <a:rPr lang="en-US" sz="1600" dirty="0" err="1"/>
              <a:t>beleive</a:t>
            </a:r>
            <a:r>
              <a:rPr lang="en-US" sz="1600" dirty="0"/>
              <a:t> </a:t>
            </a:r>
            <a:r>
              <a:rPr lang="en-US" sz="1600" dirty="0" err="1"/>
              <a:t>thats</a:t>
            </a:r>
            <a:r>
              <a:rPr lang="en-US" sz="1600" dirty="0"/>
              <a:t> a good business model</a:t>
            </a:r>
          </a:p>
          <a:p>
            <a:pPr algn="l">
              <a:buFont typeface="+mj-lt"/>
              <a:buAutoNum type="arabicPeriod"/>
            </a:pPr>
            <a:r>
              <a:rPr lang="en-US" sz="1600" dirty="0"/>
              <a:t>I believe that yellow cab will continue to dominate the market for a longer period of time</a:t>
            </a:r>
          </a:p>
          <a:p>
            <a:endParaRPr lang="en-US" sz="1600" dirty="0"/>
          </a:p>
          <a:p>
            <a:r>
              <a:rPr lang="en-US" sz="1600" b="1" dirty="0"/>
              <a:t>On the basis of above point , we will recommend Yellow cab for investment.</a:t>
            </a:r>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a:t>
            </a:r>
            <a:r>
              <a:rPr lang="en-US" sz="4400" dirty="0">
                <a:solidFill>
                  <a:schemeClr val="accent6"/>
                </a:solidFill>
                <a:latin typeface="+mj-lt"/>
              </a:rPr>
              <a:t>Recommendations</a:t>
            </a:r>
          </a:p>
        </p:txBody>
      </p:sp>
    </p:spTree>
    <p:extLst>
      <p:ext uri="{BB962C8B-B14F-4D97-AF65-F5344CB8AC3E}">
        <p14:creationId xmlns:p14="http://schemas.microsoft.com/office/powerpoint/2010/main" val="3544474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chemeClr val="accent6"/>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151743" y="1350646"/>
            <a:ext cx="7176709" cy="5355312"/>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Timeframe of the data: 2016-01-02 to 2018-12-31</a:t>
            </a:r>
          </a:p>
          <a:p>
            <a:pPr marL="285750" indent="-285750">
              <a:buFont typeface="Arial" panose="020B0604020202020204" pitchFamily="34" charset="0"/>
              <a:buChar char="•"/>
            </a:pPr>
            <a:r>
              <a:rPr lang="en-US" dirty="0"/>
              <a:t>Total data points :359,392</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in Price_Charged feature but due to </a:t>
            </a:r>
          </a:p>
          <a:p>
            <a:r>
              <a:rPr lang="en-US" dirty="0"/>
              <a:t>      unavailability of trip duration details ,we are not treating this as outlier.</a:t>
            </a:r>
          </a:p>
          <a:p>
            <a:endParaRPr lang="en-US" dirty="0"/>
          </a:p>
          <a:p>
            <a:pPr marL="285750" indent="-285750">
              <a:buFont typeface="Arial" panose="020B0604020202020204" pitchFamily="34" charset="0"/>
              <a:buChar char="•"/>
            </a:pPr>
            <a:r>
              <a:rPr lang="en-US" dirty="0"/>
              <a:t>Profit of rides are calculated keeping other factors constant and only </a:t>
            </a:r>
          </a:p>
          <a:p>
            <a:r>
              <a:rPr lang="en-US" dirty="0"/>
              <a:t>      Price_Charged and Cost_of_Trip features used to calculate profit.</a:t>
            </a:r>
          </a:p>
          <a:p>
            <a:endParaRPr lang="en-US" dirty="0"/>
          </a:p>
          <a:p>
            <a:pPr marL="285750" indent="-285750">
              <a:buFont typeface="Arial" panose="020B0604020202020204" pitchFamily="34" charset="0"/>
              <a:buChar char="•"/>
            </a:pPr>
            <a:r>
              <a:rPr lang="en-US" dirty="0"/>
              <a:t>Users feature of city dataset is treated as number of cab users in the city.</a:t>
            </a:r>
          </a:p>
          <a:p>
            <a:r>
              <a:rPr lang="en-US" dirty="0"/>
              <a:t>      we have assumed that this can be other cab users as well(including Yellow and</a:t>
            </a:r>
          </a:p>
          <a:p>
            <a:r>
              <a:rPr lang="en-US" dirty="0"/>
              <a:t>      Pink cab) </a:t>
            </a:r>
          </a:p>
          <a:p>
            <a:endParaRPr lang="en-US" dirty="0"/>
          </a:p>
        </p:txBody>
      </p:sp>
      <p:sp>
        <p:nvSpPr>
          <p:cNvPr id="18" name="Rectangle 17">
            <a:extLst>
              <a:ext uri="{FF2B5EF4-FFF2-40B4-BE49-F238E27FC236}">
                <a16:creationId xmlns:a16="http://schemas.microsoft.com/office/drawing/2014/main" id="{3FDECAE3-36C4-B048-BBC3-A0828AC8256E}"/>
              </a:ext>
            </a:extLst>
          </p:cNvPr>
          <p:cNvSpPr/>
          <p:nvPr/>
        </p:nvSpPr>
        <p:spPr>
          <a:xfrm>
            <a:off x="0" y="0"/>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38200" y="59927"/>
            <a:ext cx="10515600" cy="1325563"/>
          </a:xfrm>
        </p:spPr>
        <p:txBody>
          <a:bodyPr/>
          <a:lstStyle/>
          <a:p>
            <a:r>
              <a:rPr lang="en-US" b="1" dirty="0">
                <a:solidFill>
                  <a:schemeClr val="accent6"/>
                </a:solidFill>
              </a:rPr>
              <a:t>Data Exploration</a:t>
            </a:r>
          </a:p>
        </p:txBody>
      </p:sp>
      <p:pic>
        <p:nvPicPr>
          <p:cNvPr id="22" name="Imagen 21">
            <a:extLst>
              <a:ext uri="{FF2B5EF4-FFF2-40B4-BE49-F238E27FC236}">
                <a16:creationId xmlns:a16="http://schemas.microsoft.com/office/drawing/2014/main" id="{63D6270E-AC99-4697-9B39-E119EE016AC1}"/>
              </a:ext>
            </a:extLst>
          </p:cNvPr>
          <p:cNvPicPr>
            <a:picLocks noChangeAspect="1"/>
          </p:cNvPicPr>
          <p:nvPr/>
        </p:nvPicPr>
        <p:blipFill>
          <a:blip r:embed="rId2"/>
          <a:stretch>
            <a:fillRect/>
          </a:stretch>
        </p:blipFill>
        <p:spPr>
          <a:xfrm>
            <a:off x="7328452" y="2128341"/>
            <a:ext cx="4573799" cy="3834765"/>
          </a:xfrm>
          <a:prstGeom prst="rect">
            <a:avLst/>
          </a:prstGeom>
        </p:spPr>
      </p:pic>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a:solidFill>
                  <a:schemeClr val="accent6"/>
                </a:solidFill>
                <a:latin typeface="+mj-lt"/>
              </a:rPr>
              <a:t>Profit Analysis</a:t>
            </a:r>
          </a:p>
        </p:txBody>
      </p:sp>
      <p:pic>
        <p:nvPicPr>
          <p:cNvPr id="7" name="Imagen 6">
            <a:extLst>
              <a:ext uri="{FF2B5EF4-FFF2-40B4-BE49-F238E27FC236}">
                <a16:creationId xmlns:a16="http://schemas.microsoft.com/office/drawing/2014/main" id="{CB02EDF4-D83D-41BA-9198-0AEC31DEA9A7}"/>
              </a:ext>
            </a:extLst>
          </p:cNvPr>
          <p:cNvPicPr>
            <a:picLocks noChangeAspect="1"/>
          </p:cNvPicPr>
          <p:nvPr/>
        </p:nvPicPr>
        <p:blipFill>
          <a:blip r:embed="rId2"/>
          <a:stretch>
            <a:fillRect/>
          </a:stretch>
        </p:blipFill>
        <p:spPr>
          <a:xfrm>
            <a:off x="975730" y="5663951"/>
            <a:ext cx="4276725" cy="904875"/>
          </a:xfrm>
          <a:prstGeom prst="rect">
            <a:avLst/>
          </a:prstGeom>
        </p:spPr>
      </p:pic>
      <p:pic>
        <p:nvPicPr>
          <p:cNvPr id="5" name="Imagen 4">
            <a:extLst>
              <a:ext uri="{FF2B5EF4-FFF2-40B4-BE49-F238E27FC236}">
                <a16:creationId xmlns:a16="http://schemas.microsoft.com/office/drawing/2014/main" id="{D5AB42D8-691D-4B1E-89E6-5BFA7DE433B4}"/>
              </a:ext>
            </a:extLst>
          </p:cNvPr>
          <p:cNvPicPr>
            <a:picLocks noChangeAspect="1"/>
          </p:cNvPicPr>
          <p:nvPr/>
        </p:nvPicPr>
        <p:blipFill>
          <a:blip r:embed="rId3"/>
          <a:stretch>
            <a:fillRect/>
          </a:stretch>
        </p:blipFill>
        <p:spPr>
          <a:xfrm>
            <a:off x="6545363" y="2092658"/>
            <a:ext cx="4958535" cy="4023730"/>
          </a:xfrm>
          <a:prstGeom prst="rect">
            <a:avLst/>
          </a:prstGeom>
        </p:spPr>
      </p:pic>
      <p:pic>
        <p:nvPicPr>
          <p:cNvPr id="10" name="Imagen 9">
            <a:extLst>
              <a:ext uri="{FF2B5EF4-FFF2-40B4-BE49-F238E27FC236}">
                <a16:creationId xmlns:a16="http://schemas.microsoft.com/office/drawing/2014/main" id="{53DFADBA-6138-4582-88B7-C362BE66A1A9}"/>
              </a:ext>
            </a:extLst>
          </p:cNvPr>
          <p:cNvPicPr>
            <a:picLocks noChangeAspect="1"/>
          </p:cNvPicPr>
          <p:nvPr/>
        </p:nvPicPr>
        <p:blipFill>
          <a:blip r:embed="rId4"/>
          <a:stretch>
            <a:fillRect/>
          </a:stretch>
        </p:blipFill>
        <p:spPr>
          <a:xfrm>
            <a:off x="831916" y="1483890"/>
            <a:ext cx="4420539" cy="4055636"/>
          </a:xfrm>
          <a:prstGeom prst="rect">
            <a:avLst/>
          </a:prstGeom>
        </p:spPr>
      </p:pic>
      <p:sp>
        <p:nvSpPr>
          <p:cNvPr id="11" name="CuadroTexto 10">
            <a:extLst>
              <a:ext uri="{FF2B5EF4-FFF2-40B4-BE49-F238E27FC236}">
                <a16:creationId xmlns:a16="http://schemas.microsoft.com/office/drawing/2014/main" id="{DC8CCBB0-6CEE-46A4-95F6-FE27AD42E366}"/>
              </a:ext>
            </a:extLst>
          </p:cNvPr>
          <p:cNvSpPr txBox="1"/>
          <p:nvPr/>
        </p:nvSpPr>
        <p:spPr>
          <a:xfrm>
            <a:off x="8132620" y="1509246"/>
            <a:ext cx="2092036" cy="369332"/>
          </a:xfrm>
          <a:prstGeom prst="rect">
            <a:avLst/>
          </a:prstGeom>
          <a:noFill/>
        </p:spPr>
        <p:txBody>
          <a:bodyPr wrap="square" rtlCol="0">
            <a:spAutoFit/>
          </a:bodyPr>
          <a:lstStyle/>
          <a:p>
            <a:r>
              <a:rPr lang="es-ES" dirty="0" err="1"/>
              <a:t>Profit</a:t>
            </a:r>
            <a:r>
              <a:rPr lang="es-ES" dirty="0"/>
              <a:t> % </a:t>
            </a:r>
            <a:r>
              <a:rPr lang="es-ES" dirty="0" err="1"/>
              <a:t>Yearwise</a:t>
            </a:r>
            <a:endParaRPr lang="es-PE" dirty="0"/>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B6804253-3163-4F43-BC8C-6307FD7D618B}"/>
              </a:ext>
            </a:extLst>
          </p:cNvPr>
          <p:cNvGrpSpPr/>
          <p:nvPr/>
        </p:nvGrpSpPr>
        <p:grpSpPr>
          <a:xfrm>
            <a:off x="4135693" y="1384825"/>
            <a:ext cx="3980391" cy="4254422"/>
            <a:chOff x="555761" y="1690688"/>
            <a:chExt cx="6425464" cy="4254422"/>
          </a:xfrm>
        </p:grpSpPr>
        <p:sp>
          <p:nvSpPr>
            <p:cNvPr id="6" name="Rectangle 5">
              <a:extLst>
                <a:ext uri="{FF2B5EF4-FFF2-40B4-BE49-F238E27FC236}">
                  <a16:creationId xmlns:a16="http://schemas.microsoft.com/office/drawing/2014/main" id="{ED020DBE-BB46-414C-BC00-FD6696C52E97}"/>
                </a:ext>
              </a:extLst>
            </p:cNvPr>
            <p:cNvSpPr/>
            <p:nvPr/>
          </p:nvSpPr>
          <p:spPr>
            <a:xfrm>
              <a:off x="3445727" y="1735060"/>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AE2FFEF-88DB-9446-8C9A-0ABEC330D042}"/>
                </a:ext>
              </a:extLst>
            </p:cNvPr>
            <p:cNvSpPr/>
            <p:nvPr/>
          </p:nvSpPr>
          <p:spPr>
            <a:xfrm>
              <a:off x="555761" y="1690688"/>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0B49C57-3F4A-0A44-8B40-5BC00872A77C}"/>
                </a:ext>
              </a:extLst>
            </p:cNvPr>
            <p:cNvSpPr/>
            <p:nvPr/>
          </p:nvSpPr>
          <p:spPr>
            <a:xfrm>
              <a:off x="6602084" y="2058446"/>
              <a:ext cx="379141" cy="38866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4D56A9-2FE1-004D-8175-1C19DD43305B}"/>
                </a:ext>
              </a:extLst>
            </p:cNvPr>
            <p:cNvSpPr/>
            <p:nvPr/>
          </p:nvSpPr>
          <p:spPr>
            <a:xfrm>
              <a:off x="6786563" y="1735060"/>
              <a:ext cx="194662" cy="3233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6"/>
                </a:solidFill>
                <a:latin typeface="+mj-lt"/>
              </a:rPr>
              <a:t>      Profit Analysis</a:t>
            </a:r>
          </a:p>
        </p:txBody>
      </p:sp>
      <p:pic>
        <p:nvPicPr>
          <p:cNvPr id="4" name="Imagen 3">
            <a:extLst>
              <a:ext uri="{FF2B5EF4-FFF2-40B4-BE49-F238E27FC236}">
                <a16:creationId xmlns:a16="http://schemas.microsoft.com/office/drawing/2014/main" id="{F7DC574B-16DF-4426-9AE3-F41EE37400A5}"/>
              </a:ext>
            </a:extLst>
          </p:cNvPr>
          <p:cNvPicPr>
            <a:picLocks noChangeAspect="1"/>
          </p:cNvPicPr>
          <p:nvPr/>
        </p:nvPicPr>
        <p:blipFill>
          <a:blip r:embed="rId2"/>
          <a:stretch>
            <a:fillRect/>
          </a:stretch>
        </p:blipFill>
        <p:spPr>
          <a:xfrm>
            <a:off x="110836" y="1937261"/>
            <a:ext cx="11986978" cy="4226284"/>
          </a:xfrm>
          <a:prstGeom prst="rect">
            <a:avLst/>
          </a:prstGeom>
        </p:spPr>
      </p:pic>
      <p:sp>
        <p:nvSpPr>
          <p:cNvPr id="9" name="CuadroTexto 8">
            <a:extLst>
              <a:ext uri="{FF2B5EF4-FFF2-40B4-BE49-F238E27FC236}">
                <a16:creationId xmlns:a16="http://schemas.microsoft.com/office/drawing/2014/main" id="{6D58CFDB-008C-47E4-A092-1A5B9608910C}"/>
              </a:ext>
            </a:extLst>
          </p:cNvPr>
          <p:cNvSpPr txBox="1"/>
          <p:nvPr/>
        </p:nvSpPr>
        <p:spPr>
          <a:xfrm>
            <a:off x="594322" y="1529705"/>
            <a:ext cx="6040582" cy="369332"/>
          </a:xfrm>
          <a:prstGeom prst="rect">
            <a:avLst/>
          </a:prstGeom>
          <a:noFill/>
        </p:spPr>
        <p:txBody>
          <a:bodyPr wrap="square" rtlCol="0">
            <a:spAutoFit/>
          </a:bodyPr>
          <a:lstStyle/>
          <a:p>
            <a:r>
              <a:rPr lang="es-ES" dirty="0" err="1"/>
              <a:t>Citywise</a:t>
            </a:r>
            <a:r>
              <a:rPr lang="es-ES" dirty="0"/>
              <a:t> </a:t>
            </a:r>
            <a:r>
              <a:rPr lang="es-ES" dirty="0" err="1"/>
              <a:t>Profitable</a:t>
            </a:r>
            <a:r>
              <a:rPr lang="es-ES" dirty="0"/>
              <a:t> </a:t>
            </a:r>
            <a:r>
              <a:rPr lang="es-ES" dirty="0" err="1"/>
              <a:t>rides</a:t>
            </a:r>
            <a:r>
              <a:rPr lang="es-ES" dirty="0"/>
              <a:t> </a:t>
            </a:r>
            <a:r>
              <a:rPr lang="es-ES" dirty="0" err="1"/>
              <a:t>Percentage</a:t>
            </a:r>
            <a:endParaRPr lang="es-PE" dirty="0"/>
          </a:p>
        </p:txBody>
      </p:sp>
    </p:spTree>
    <p:extLst>
      <p:ext uri="{BB962C8B-B14F-4D97-AF65-F5344CB8AC3E}">
        <p14:creationId xmlns:p14="http://schemas.microsoft.com/office/powerpoint/2010/main" val="209510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a:solidFill>
                  <a:schemeClr val="accent6"/>
                </a:solidFill>
                <a:latin typeface="+mj-lt"/>
              </a:rPr>
              <a:t>Yearly Profit Analysis</a:t>
            </a:r>
          </a:p>
        </p:txBody>
      </p:sp>
      <p:pic>
        <p:nvPicPr>
          <p:cNvPr id="6" name="Imagen 5">
            <a:extLst>
              <a:ext uri="{FF2B5EF4-FFF2-40B4-BE49-F238E27FC236}">
                <a16:creationId xmlns:a16="http://schemas.microsoft.com/office/drawing/2014/main" id="{A4DB040A-D10C-47B6-B07D-B72C71434A12}"/>
              </a:ext>
            </a:extLst>
          </p:cNvPr>
          <p:cNvPicPr>
            <a:picLocks noChangeAspect="1"/>
          </p:cNvPicPr>
          <p:nvPr/>
        </p:nvPicPr>
        <p:blipFill>
          <a:blip r:embed="rId2"/>
          <a:stretch>
            <a:fillRect/>
          </a:stretch>
        </p:blipFill>
        <p:spPr>
          <a:xfrm>
            <a:off x="720436" y="1490898"/>
            <a:ext cx="10562916" cy="5208442"/>
          </a:xfrm>
          <a:prstGeom prst="rect">
            <a:avLst/>
          </a:prstGeom>
        </p:spPr>
      </p:pic>
    </p:spTree>
    <p:extLst>
      <p:ext uri="{BB962C8B-B14F-4D97-AF65-F5344CB8AC3E}">
        <p14:creationId xmlns:p14="http://schemas.microsoft.com/office/powerpoint/2010/main" val="2365573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0289708" y="2110264"/>
            <a:ext cx="1902292" cy="1477328"/>
          </a:xfrm>
          <a:prstGeom prst="rect">
            <a:avLst/>
          </a:prstGeom>
          <a:noFill/>
        </p:spPr>
        <p:txBody>
          <a:bodyPr wrap="square" rtlCol="0">
            <a:spAutoFit/>
          </a:bodyPr>
          <a:lstStyle/>
          <a:p>
            <a:endParaRPr lang="en-US" dirty="0"/>
          </a:p>
          <a:p>
            <a:r>
              <a:rPr lang="en-US" dirty="0"/>
              <a:t>There is almost equal distribution of gender in the</a:t>
            </a:r>
          </a:p>
          <a:p>
            <a:r>
              <a:rPr lang="en-US" dirty="0"/>
              <a:t>Profit.</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a:t>
            </a:r>
            <a:r>
              <a:rPr lang="en-US" sz="4400" b="1" dirty="0">
                <a:solidFill>
                  <a:schemeClr val="accent6"/>
                </a:solidFill>
                <a:latin typeface="+mj-lt"/>
              </a:rPr>
              <a:t>Profit base Analysis Gender wise       </a:t>
            </a:r>
            <a:endParaRPr lang="en-US" sz="4400" dirty="0">
              <a:solidFill>
                <a:schemeClr val="accent6"/>
              </a:solidFill>
              <a:latin typeface="+mj-lt"/>
            </a:endParaRPr>
          </a:p>
        </p:txBody>
      </p:sp>
      <p:pic>
        <p:nvPicPr>
          <p:cNvPr id="4" name="Imagen 3">
            <a:extLst>
              <a:ext uri="{FF2B5EF4-FFF2-40B4-BE49-F238E27FC236}">
                <a16:creationId xmlns:a16="http://schemas.microsoft.com/office/drawing/2014/main" id="{40D59BEA-A58D-4D2E-8C6F-F129B716D84A}"/>
              </a:ext>
            </a:extLst>
          </p:cNvPr>
          <p:cNvPicPr>
            <a:picLocks noChangeAspect="1"/>
          </p:cNvPicPr>
          <p:nvPr/>
        </p:nvPicPr>
        <p:blipFill>
          <a:blip r:embed="rId2"/>
          <a:stretch>
            <a:fillRect/>
          </a:stretch>
        </p:blipFill>
        <p:spPr>
          <a:xfrm>
            <a:off x="394154" y="1437467"/>
            <a:ext cx="9895554" cy="5386027"/>
          </a:xfrm>
          <a:prstGeom prst="rect">
            <a:avLst/>
          </a:prstGeom>
        </p:spPr>
      </p:pic>
    </p:spTree>
    <p:extLst>
      <p:ext uri="{BB962C8B-B14F-4D97-AF65-F5344CB8AC3E}">
        <p14:creationId xmlns:p14="http://schemas.microsoft.com/office/powerpoint/2010/main" val="784641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618E71-57DB-5240-87DD-E7F49B7B67CC}"/>
              </a:ext>
            </a:extLst>
          </p:cNvPr>
          <p:cNvSpPr/>
          <p:nvPr/>
        </p:nvSpPr>
        <p:spPr>
          <a:xfrm>
            <a:off x="7055666" y="1373852"/>
            <a:ext cx="742860" cy="31683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6D4D0E5-75EB-F64C-BEF1-D8067990F699}"/>
              </a:ext>
            </a:extLst>
          </p:cNvPr>
          <p:cNvSpPr txBox="1"/>
          <p:nvPr/>
        </p:nvSpPr>
        <p:spPr>
          <a:xfrm>
            <a:off x="715617" y="1558776"/>
            <a:ext cx="10940525" cy="646331"/>
          </a:xfrm>
          <a:prstGeom prst="rect">
            <a:avLst/>
          </a:prstGeom>
          <a:noFill/>
        </p:spPr>
        <p:txBody>
          <a:bodyPr wrap="square" rtlCol="0">
            <a:spAutoFit/>
          </a:bodyPr>
          <a:lstStyle/>
          <a:p>
            <a:pPr algn="just"/>
            <a:r>
              <a:rPr lang="en-US" dirty="0"/>
              <a:t>Middle class (10515-18898) and high class(18899-35) contributes more in the profit as well as in the customer base of both the cabs</a:t>
            </a:r>
          </a:p>
        </p:txBody>
      </p:sp>
      <p:sp>
        <p:nvSpPr>
          <p:cNvPr id="9" name="Rectangle 8">
            <a:extLst>
              <a:ext uri="{FF2B5EF4-FFF2-40B4-BE49-F238E27FC236}">
                <a16:creationId xmlns:a16="http://schemas.microsoft.com/office/drawing/2014/main" id="{979C901E-0FA4-9841-8F38-143DE1BCD3B3}"/>
              </a:ext>
            </a:extLst>
          </p:cNvPr>
          <p:cNvSpPr/>
          <p:nvPr/>
        </p:nvSpPr>
        <p:spPr>
          <a:xfrm>
            <a:off x="0" y="-16865"/>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200" b="1" dirty="0">
                <a:solidFill>
                  <a:schemeClr val="accent6"/>
                </a:solidFill>
                <a:latin typeface="+mj-lt"/>
              </a:rPr>
              <a:t>      Income Class wise Profit Analysis</a:t>
            </a:r>
            <a:endParaRPr lang="en-US" sz="4200" dirty="0">
              <a:solidFill>
                <a:schemeClr val="accent6"/>
              </a:solidFill>
              <a:latin typeface="+mj-lt"/>
            </a:endParaRPr>
          </a:p>
        </p:txBody>
      </p:sp>
      <p:pic>
        <p:nvPicPr>
          <p:cNvPr id="10242" name="Picture 2">
            <a:extLst>
              <a:ext uri="{FF2B5EF4-FFF2-40B4-BE49-F238E27FC236}">
                <a16:creationId xmlns:a16="http://schemas.microsoft.com/office/drawing/2014/main" id="{EF15AE27-2420-4614-812A-8D44B5548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936599"/>
            <a:ext cx="12192000" cy="371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52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DED7758-9668-C549-8B57-C20E9108591A}"/>
              </a:ext>
            </a:extLst>
          </p:cNvPr>
          <p:cNvSpPr/>
          <p:nvPr/>
        </p:nvSpPr>
        <p:spPr>
          <a:xfrm>
            <a:off x="-6531"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dirty="0">
                <a:solidFill>
                  <a:schemeClr val="accent2"/>
                </a:solidFill>
                <a:latin typeface="+mj-lt"/>
              </a:rPr>
              <a:t>       </a:t>
            </a:r>
            <a:r>
              <a:rPr lang="en-US" sz="4300" b="1" dirty="0">
                <a:solidFill>
                  <a:schemeClr val="accent6"/>
                </a:solidFill>
                <a:latin typeface="+mj-lt"/>
              </a:rPr>
              <a:t>Age GroupWise Profit Analysis</a:t>
            </a:r>
            <a:endParaRPr lang="en-US" sz="4300" dirty="0">
              <a:solidFill>
                <a:schemeClr val="accent6"/>
              </a:solidFill>
              <a:latin typeface="+mj-lt"/>
            </a:endParaRPr>
          </a:p>
        </p:txBody>
      </p:sp>
      <p:pic>
        <p:nvPicPr>
          <p:cNvPr id="4" name="Picture 2">
            <a:extLst>
              <a:ext uri="{FF2B5EF4-FFF2-40B4-BE49-F238E27FC236}">
                <a16:creationId xmlns:a16="http://schemas.microsoft.com/office/drawing/2014/main" id="{DC520496-AF16-4099-B883-F5D97634C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0196"/>
            <a:ext cx="10002875" cy="543780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E023A81-596D-4634-A14E-A3FBDD14C258}"/>
              </a:ext>
            </a:extLst>
          </p:cNvPr>
          <p:cNvSpPr txBox="1"/>
          <p:nvPr/>
        </p:nvSpPr>
        <p:spPr>
          <a:xfrm>
            <a:off x="10124661" y="2438400"/>
            <a:ext cx="1961321" cy="1200329"/>
          </a:xfrm>
          <a:prstGeom prst="rect">
            <a:avLst/>
          </a:prstGeom>
          <a:noFill/>
        </p:spPr>
        <p:txBody>
          <a:bodyPr wrap="square" rtlCol="0">
            <a:spAutoFit/>
          </a:bodyPr>
          <a:lstStyle/>
          <a:p>
            <a:r>
              <a:rPr lang="en-US" dirty="0"/>
              <a:t>the age range 26-33 have more Profit for both cab in all years.</a:t>
            </a:r>
            <a:endParaRPr lang="es-PE" dirty="0"/>
          </a:p>
        </p:txBody>
      </p:sp>
    </p:spTree>
    <p:extLst>
      <p:ext uri="{BB962C8B-B14F-4D97-AF65-F5344CB8AC3E}">
        <p14:creationId xmlns:p14="http://schemas.microsoft.com/office/powerpoint/2010/main" val="2578989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3154</TotalTime>
  <Words>875</Words>
  <Application>Microsoft Office PowerPoint</Application>
  <PresentationFormat>Panorámica</PresentationFormat>
  <Paragraphs>100</Paragraphs>
  <Slides>22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22</vt:i4>
      </vt:variant>
    </vt:vector>
  </HeadingPairs>
  <TitlesOfParts>
    <vt:vector size="27" baseType="lpstr">
      <vt:lpstr>Arial</vt:lpstr>
      <vt:lpstr>Calibri</vt:lpstr>
      <vt:lpstr>Calibri Light</vt:lpstr>
      <vt:lpstr>Google Sans</vt:lpstr>
      <vt:lpstr>Office Theme</vt:lpstr>
      <vt:lpstr>Presentación de PowerPoint</vt:lpstr>
      <vt:lpstr>Background –G2M(cab industry) case study</vt:lpstr>
      <vt:lpstr>Data Exploration</vt:lpstr>
      <vt:lpstr>Profit Analysis</vt:lpstr>
      <vt:lpstr>Profit Analysis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MARELLY</cp:lastModifiedBy>
  <cp:revision>173</cp:revision>
  <cp:lastPrinted>2019-08-24T08:13:50Z</cp:lastPrinted>
  <dcterms:created xsi:type="dcterms:W3CDTF">2019-08-19T15:39:24Z</dcterms:created>
  <dcterms:modified xsi:type="dcterms:W3CDTF">2021-03-16T04:49:26Z</dcterms:modified>
</cp:coreProperties>
</file>