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59" r:id="rId4"/>
    <p:sldId id="285" r:id="rId5"/>
    <p:sldId id="260" r:id="rId6"/>
    <p:sldId id="282" r:id="rId7"/>
    <p:sldId id="262" r:id="rId8"/>
    <p:sldId id="261" r:id="rId9"/>
    <p:sldId id="267" r:id="rId10"/>
    <p:sldId id="280" r:id="rId11"/>
    <p:sldId id="284" r:id="rId12"/>
    <p:sldId id="287" r:id="rId13"/>
    <p:sldId id="291" r:id="rId14"/>
    <p:sldId id="289" r:id="rId15"/>
    <p:sldId id="290" r:id="rId16"/>
    <p:sldId id="273" r:id="rId17"/>
    <p:sldId id="27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126E31"/>
    <a:srgbClr val="FFFFE5"/>
    <a:srgbClr val="FFFF3F"/>
    <a:srgbClr val="B5D5B9"/>
    <a:srgbClr val="F9F7D3"/>
    <a:srgbClr val="AFCBA7"/>
    <a:srgbClr val="A2D0BA"/>
    <a:srgbClr val="99D99B"/>
    <a:srgbClr val="9CE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632" autoAdjust="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FADDF-B13E-49E7-BA66-C1812D6BF06B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B121A-8952-4B62-95F0-F47F2119C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Katie,</a:t>
            </a:r>
            <a:r>
              <a:rPr lang="en-US" baseline="0" dirty="0" smtClean="0"/>
              <a:t> senior </a:t>
            </a:r>
            <a:r>
              <a:rPr lang="en-US" baseline="0" dirty="0" err="1" smtClean="0"/>
              <a:t>microbio</a:t>
            </a:r>
            <a:r>
              <a:rPr lang="en-US" baseline="0" dirty="0" smtClean="0"/>
              <a:t> student from MSU. Today I’ll be talking to you about my research in the Friesen lab investigating if invasive pops of M pol rely less on co-evolved </a:t>
            </a:r>
            <a:r>
              <a:rPr lang="en-US" baseline="0" dirty="0" err="1" smtClean="0"/>
              <a:t>rhizob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WSM </a:t>
            </a:r>
            <a:r>
              <a:rPr lang="en-US" dirty="0" err="1" smtClean="0"/>
              <a:t>incr</a:t>
            </a:r>
            <a:r>
              <a:rPr lang="en-US" dirty="0" smtClean="0"/>
              <a:t> biomass: Plant and rhizobia has</a:t>
            </a:r>
            <a:r>
              <a:rPr lang="en-US" baseline="0" dirty="0" smtClean="0"/>
              <a:t> beneficial effect</a:t>
            </a:r>
          </a:p>
          <a:p>
            <a:r>
              <a:rPr lang="en-US" baseline="0" dirty="0" smtClean="0"/>
              <a:t>Dilute soil: Low </a:t>
            </a:r>
            <a:r>
              <a:rPr lang="en-US" baseline="0" dirty="0" err="1" smtClean="0"/>
              <a:t>conc</a:t>
            </a:r>
            <a:r>
              <a:rPr lang="en-US" baseline="0" dirty="0" smtClean="0"/>
              <a:t> microbes facilitates benefit. Could be antagonism between </a:t>
            </a:r>
            <a:r>
              <a:rPr lang="en-US" baseline="0" dirty="0" err="1" smtClean="0"/>
              <a:t>rhiz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conc</a:t>
            </a:r>
            <a:r>
              <a:rPr lang="en-US" baseline="0" dirty="0" smtClean="0"/>
              <a:t> microbes. </a:t>
            </a:r>
          </a:p>
          <a:p>
            <a:r>
              <a:rPr lang="en-US" baseline="0" dirty="0" smtClean="0"/>
              <a:t>Tells us _________??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18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my research mentor, Dr. </a:t>
            </a:r>
            <a:r>
              <a:rPr lang="en-US" dirty="0" err="1" smtClean="0"/>
              <a:t>Maren</a:t>
            </a:r>
            <a:r>
              <a:rPr lang="en-US" dirty="0" smtClean="0"/>
              <a:t> Friesen</a:t>
            </a:r>
            <a:r>
              <a:rPr lang="en-US" baseline="0" dirty="0" smtClean="0"/>
              <a:t>, postdoc Chandra Jack and Friesen Lab, also DRS Program for funding and GCURS for allowing me to be </a:t>
            </a:r>
            <a:r>
              <a:rPr lang="en-US" baseline="0" smtClean="0"/>
              <a:t>here today.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N and C interplay which creates this mutualistic symbiosis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B. Rhizobia</a:t>
            </a:r>
          </a:p>
          <a:p>
            <a:r>
              <a:rPr lang="en-US" dirty="0" smtClean="0"/>
              <a:t>C. </a:t>
            </a:r>
            <a:r>
              <a:rPr lang="en-US" dirty="0" err="1" smtClean="0"/>
              <a:t>Endophytes</a:t>
            </a:r>
            <a:endParaRPr lang="en-US" dirty="0" smtClean="0"/>
          </a:p>
          <a:p>
            <a:r>
              <a:rPr lang="en-US" dirty="0" smtClean="0"/>
              <a:t>D. Fungi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4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I said; legume evolved from these ranges. Relationship has changed over time and in different regions. Data suggesting that </a:t>
            </a:r>
            <a:r>
              <a:rPr lang="en-US" baseline="0" dirty="0" err="1" smtClean="0"/>
              <a:t>invasives</a:t>
            </a:r>
            <a:r>
              <a:rPr lang="en-US" baseline="0" dirty="0" smtClean="0"/>
              <a:t> are less dependent on partner, which is interesting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how do they get their N in new lands?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0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overarching Qs about this</a:t>
            </a:r>
            <a:r>
              <a:rPr lang="en-US" baseline="0" dirty="0" smtClean="0"/>
              <a:t> mutualism is….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story about plant</a:t>
            </a:r>
            <a:r>
              <a:rPr lang="en-US" baseline="0" dirty="0" smtClean="0"/>
              <a:t> behavior. Native=choosy, highly evolved, </a:t>
            </a:r>
            <a:r>
              <a:rPr lang="en-US" baseline="0" dirty="0" err="1" smtClean="0"/>
              <a:t>assoc</a:t>
            </a:r>
            <a:r>
              <a:rPr lang="en-US" baseline="0" dirty="0" smtClean="0"/>
              <a:t> with 1 or few efficient rhizobia. Invasive=generalist; less picky, </a:t>
            </a:r>
            <a:r>
              <a:rPr lang="en-US" baseline="0" dirty="0" err="1" smtClean="0"/>
              <a:t>assoc</a:t>
            </a:r>
            <a:r>
              <a:rPr lang="en-US" baseline="0" dirty="0" smtClean="0"/>
              <a:t> with any beneficial microbes. Used PT and FL genotype with soils from both ranges.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err="1" smtClean="0"/>
              <a:t>exp</a:t>
            </a:r>
            <a:r>
              <a:rPr lang="en-US" dirty="0" smtClean="0"/>
              <a:t> Q=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amount of</a:t>
            </a:r>
            <a:r>
              <a:rPr lang="en-US" baseline="0" dirty="0" smtClean="0"/>
              <a:t> death in this experiment due to exploration of new growth conditions. Had both N and I </a:t>
            </a:r>
            <a:r>
              <a:rPr lang="en-US" baseline="0" dirty="0" err="1" smtClean="0"/>
              <a:t>genos</a:t>
            </a:r>
            <a:r>
              <a:rPr lang="en-US" baseline="0" dirty="0" smtClean="0"/>
              <a:t> with matched and unmatched soils. Treatments depicted by plates: dilute soil, concentrated soil, dilute with WSM and concentrated with WSM. This was done for soils from both regions.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1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 measured and 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B121A-8952-4B62-95F0-F47F2119C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1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5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1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3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>
            <a:alpha val="4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ABA1D-0054-474F-924E-B57C990838BE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B8AF1-9AAF-4FE3-8989-F359FD43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Invasive populations of </a:t>
            </a:r>
            <a:r>
              <a:rPr lang="en-US" b="1" i="1" dirty="0" err="1" smtClean="0">
                <a:latin typeface="+mn-lt"/>
              </a:rPr>
              <a:t>Medicago</a:t>
            </a:r>
            <a:r>
              <a:rPr lang="en-US" b="1" i="1" dirty="0" smtClean="0">
                <a:latin typeface="+mn-lt"/>
              </a:rPr>
              <a:t> </a:t>
            </a:r>
            <a:r>
              <a:rPr lang="en-US" b="1" i="1" dirty="0" err="1" smtClean="0">
                <a:latin typeface="+mn-lt"/>
              </a:rPr>
              <a:t>polymorpha</a:t>
            </a:r>
            <a:r>
              <a:rPr lang="en-US" b="1" dirty="0" smtClean="0">
                <a:latin typeface="+mn-lt"/>
              </a:rPr>
              <a:t> rely less on co-evolved rhizobia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560" y="3886200"/>
            <a:ext cx="7980240" cy="2514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26E31"/>
                </a:solidFill>
              </a:rPr>
              <a:t>Katherine J. Wozniak*, </a:t>
            </a:r>
            <a:r>
              <a:rPr lang="en-US" dirty="0" err="1" smtClean="0">
                <a:solidFill>
                  <a:srgbClr val="126E31"/>
                </a:solidFill>
              </a:rPr>
              <a:t>Maren</a:t>
            </a:r>
            <a:r>
              <a:rPr lang="en-US" dirty="0" smtClean="0">
                <a:solidFill>
                  <a:srgbClr val="126E31"/>
                </a:solidFill>
              </a:rPr>
              <a:t> L. Friesen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Dept. of Plant Biology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Michigan State University</a:t>
            </a:r>
          </a:p>
          <a:p>
            <a:r>
              <a:rPr lang="en-US" sz="2200" dirty="0" smtClean="0">
                <a:solidFill>
                  <a:srgbClr val="126E31"/>
                </a:solidFill>
              </a:rPr>
              <a:t>*</a:t>
            </a:r>
            <a:r>
              <a:rPr lang="en-US" sz="2200" dirty="0" smtClean="0">
                <a:solidFill>
                  <a:schemeClr val="tx1"/>
                </a:solidFill>
              </a:rPr>
              <a:t>Undergraduate presenter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77"/>
          <a:stretch/>
        </p:blipFill>
        <p:spPr>
          <a:xfrm>
            <a:off x="-27710" y="-8661"/>
            <a:ext cx="9220200" cy="18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Measurements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Nodule number</a:t>
            </a:r>
            <a:endParaRPr lang="en-US" dirty="0"/>
          </a:p>
          <a:p>
            <a:pPr lvl="1"/>
            <a:r>
              <a:rPr lang="en-US" dirty="0" smtClean="0"/>
              <a:t>Assess </a:t>
            </a:r>
            <a:r>
              <a:rPr lang="en-US" dirty="0"/>
              <a:t>if </a:t>
            </a:r>
            <a:r>
              <a:rPr lang="en-US" u="sng" dirty="0"/>
              <a:t>mutualism </a:t>
            </a:r>
            <a:r>
              <a:rPr lang="en-US" u="sng" dirty="0" smtClean="0"/>
              <a:t>is </a:t>
            </a:r>
            <a:r>
              <a:rPr lang="en-US" u="sng" dirty="0"/>
              <a:t>fostered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Root </a:t>
            </a:r>
            <a:r>
              <a:rPr lang="en-US" dirty="0"/>
              <a:t>weight</a:t>
            </a:r>
          </a:p>
          <a:p>
            <a:pPr lvl="1"/>
            <a:r>
              <a:rPr lang="en-US" dirty="0"/>
              <a:t>Assess if root biomass contributes to </a:t>
            </a:r>
            <a:r>
              <a:rPr lang="en-US" u="sng" dirty="0"/>
              <a:t>association with different microbes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Shoot weight</a:t>
            </a:r>
          </a:p>
          <a:p>
            <a:pPr lvl="1"/>
            <a:r>
              <a:rPr lang="en-US" dirty="0" smtClean="0"/>
              <a:t>Above-ground biomass as a measure                    of </a:t>
            </a:r>
            <a:r>
              <a:rPr lang="en-US" u="sng" dirty="0" smtClean="0"/>
              <a:t>general fitness</a:t>
            </a:r>
          </a:p>
          <a:p>
            <a:pPr lvl="1"/>
            <a:endParaRPr lang="en-US" u="sng" dirty="0" smtClean="0"/>
          </a:p>
          <a:p>
            <a:pPr lvl="1"/>
            <a:endParaRPr lang="en-US" dirty="0" smtClean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5" t="4389" r="23456" b="12348"/>
          <a:stretch/>
        </p:blipFill>
        <p:spPr>
          <a:xfrm rot="5400000">
            <a:off x="7325363" y="1244602"/>
            <a:ext cx="1524000" cy="16256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noFill/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2" descr="C:\Users\Katherine\Downloads\20150731_144342 (1)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18350" r="15088" b="9259"/>
          <a:stretch/>
        </p:blipFill>
        <p:spPr bwMode="auto">
          <a:xfrm rot="5400000">
            <a:off x="6512266" y="4143910"/>
            <a:ext cx="317559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5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Mortality in High Soil Concentrations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" y="1455983"/>
            <a:ext cx="9180394" cy="5402017"/>
          </a:xfrm>
        </p:spPr>
      </p:pic>
    </p:spTree>
    <p:extLst>
      <p:ext uri="{BB962C8B-B14F-4D97-AF65-F5344CB8AC3E}">
        <p14:creationId xmlns:p14="http://schemas.microsoft.com/office/powerpoint/2010/main" val="165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Explanation of Invasion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00200"/>
            <a:ext cx="0" cy="472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38200" y="6324600"/>
            <a:ext cx="701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324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 = -1		   	       t = 0</a:t>
            </a:r>
            <a:r>
              <a:rPr lang="en-US" b="1" dirty="0"/>
              <a:t>	</a:t>
            </a:r>
            <a:r>
              <a:rPr lang="en-US" b="1" dirty="0" smtClean="0"/>
              <a:t>		t = 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797" y="1846659"/>
            <a:ext cx="461665" cy="3429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Increasing Biomass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84143" y="1600200"/>
            <a:ext cx="0" cy="4724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86400" y="1616839"/>
            <a:ext cx="0" cy="4724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3000" y="4952494"/>
            <a:ext cx="191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PT</a:t>
            </a:r>
            <a:r>
              <a:rPr lang="en-US" b="1" dirty="0" smtClean="0"/>
              <a:t> legume;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PT </a:t>
            </a:r>
            <a:r>
              <a:rPr lang="en-US" b="1" dirty="0"/>
              <a:t>soil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4700" y="4959780"/>
            <a:ext cx="16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PT</a:t>
            </a:r>
            <a:r>
              <a:rPr lang="en-US" b="1" dirty="0"/>
              <a:t> </a:t>
            </a:r>
            <a:r>
              <a:rPr lang="en-US" b="1" dirty="0" smtClean="0"/>
              <a:t>legume; </a:t>
            </a:r>
            <a:r>
              <a:rPr lang="en-US" b="1" dirty="0">
                <a:solidFill>
                  <a:srgbClr val="C00000"/>
                </a:solidFill>
              </a:rPr>
              <a:t>FL</a:t>
            </a:r>
            <a:r>
              <a:rPr lang="en-US" b="1" dirty="0"/>
              <a:t> soil</a:t>
            </a:r>
          </a:p>
          <a:p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837731" y="5049122"/>
            <a:ext cx="170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 </a:t>
            </a:r>
            <a:r>
              <a:rPr lang="en-US" b="1" dirty="0" smtClean="0"/>
              <a:t>legume;  </a:t>
            </a:r>
            <a:r>
              <a:rPr lang="en-US" b="1" dirty="0" smtClean="0">
                <a:solidFill>
                  <a:srgbClr val="C00000"/>
                </a:solidFill>
              </a:rPr>
              <a:t>FL</a:t>
            </a:r>
            <a:r>
              <a:rPr lang="en-US" b="1" dirty="0" smtClean="0"/>
              <a:t> </a:t>
            </a:r>
            <a:r>
              <a:rPr lang="en-US" b="1" dirty="0"/>
              <a:t>soil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6797" y="3268523"/>
            <a:ext cx="0" cy="2007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Nodule Number Result vs.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Expectation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00200"/>
            <a:ext cx="0" cy="472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38200" y="6324600"/>
            <a:ext cx="701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324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 = -1		   	       t = 0</a:t>
            </a:r>
            <a:r>
              <a:rPr lang="en-US" b="1" dirty="0"/>
              <a:t>	</a:t>
            </a:r>
            <a:r>
              <a:rPr lang="en-US" b="1" dirty="0" smtClean="0"/>
              <a:t>		t = 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6797" y="1846659"/>
            <a:ext cx="461665" cy="3429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Number of nodules</a:t>
            </a:r>
            <a:endParaRPr lang="en-US" b="1" dirty="0"/>
          </a:p>
        </p:txBody>
      </p:sp>
      <p:sp>
        <p:nvSpPr>
          <p:cNvPr id="10" name="Freeform 9"/>
          <p:cNvSpPr/>
          <p:nvPr/>
        </p:nvSpPr>
        <p:spPr>
          <a:xfrm>
            <a:off x="941696" y="3268523"/>
            <a:ext cx="6346208" cy="1317161"/>
          </a:xfrm>
          <a:custGeom>
            <a:avLst/>
            <a:gdLst>
              <a:gd name="connsiteX0" fmla="*/ 0 w 6346208"/>
              <a:gd name="connsiteY0" fmla="*/ 61530 h 1317161"/>
              <a:gd name="connsiteX1" fmla="*/ 1856095 w 6346208"/>
              <a:gd name="connsiteY1" fmla="*/ 143416 h 1317161"/>
              <a:gd name="connsiteX2" fmla="*/ 3179928 w 6346208"/>
              <a:gd name="connsiteY2" fmla="*/ 1317124 h 1317161"/>
              <a:gd name="connsiteX3" fmla="*/ 4367283 w 6346208"/>
              <a:gd name="connsiteY3" fmla="*/ 184360 h 1317161"/>
              <a:gd name="connsiteX4" fmla="*/ 6346208 w 6346208"/>
              <a:gd name="connsiteY4" fmla="*/ 47882 h 131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6208" h="1317161">
                <a:moveTo>
                  <a:pt x="0" y="61530"/>
                </a:moveTo>
                <a:cubicBezTo>
                  <a:pt x="663053" y="-2160"/>
                  <a:pt x="1326107" y="-65850"/>
                  <a:pt x="1856095" y="143416"/>
                </a:cubicBezTo>
                <a:cubicBezTo>
                  <a:pt x="2386083" y="352682"/>
                  <a:pt x="2761397" y="1310300"/>
                  <a:pt x="3179928" y="1317124"/>
                </a:cubicBezTo>
                <a:cubicBezTo>
                  <a:pt x="3598459" y="1323948"/>
                  <a:pt x="3839570" y="395900"/>
                  <a:pt x="4367283" y="184360"/>
                </a:cubicBezTo>
                <a:cubicBezTo>
                  <a:pt x="4894996" y="-27180"/>
                  <a:pt x="5620602" y="10351"/>
                  <a:pt x="6346208" y="47882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87104" y="2226008"/>
            <a:ext cx="6400799" cy="1527515"/>
          </a:xfrm>
          <a:custGeom>
            <a:avLst/>
            <a:gdLst>
              <a:gd name="connsiteX0" fmla="*/ 0 w 6346208"/>
              <a:gd name="connsiteY0" fmla="*/ 61530 h 1317161"/>
              <a:gd name="connsiteX1" fmla="*/ 1856095 w 6346208"/>
              <a:gd name="connsiteY1" fmla="*/ 143416 h 1317161"/>
              <a:gd name="connsiteX2" fmla="*/ 3179928 w 6346208"/>
              <a:gd name="connsiteY2" fmla="*/ 1317124 h 1317161"/>
              <a:gd name="connsiteX3" fmla="*/ 4367283 w 6346208"/>
              <a:gd name="connsiteY3" fmla="*/ 184360 h 1317161"/>
              <a:gd name="connsiteX4" fmla="*/ 6346208 w 6346208"/>
              <a:gd name="connsiteY4" fmla="*/ 47882 h 1317161"/>
              <a:gd name="connsiteX0" fmla="*/ 0 w 6400799"/>
              <a:gd name="connsiteY0" fmla="*/ 15241 h 1516532"/>
              <a:gd name="connsiteX1" fmla="*/ 1910686 w 6400799"/>
              <a:gd name="connsiteY1" fmla="*/ 342787 h 1516532"/>
              <a:gd name="connsiteX2" fmla="*/ 3234519 w 6400799"/>
              <a:gd name="connsiteY2" fmla="*/ 1516495 h 1516532"/>
              <a:gd name="connsiteX3" fmla="*/ 4421874 w 6400799"/>
              <a:gd name="connsiteY3" fmla="*/ 383731 h 1516532"/>
              <a:gd name="connsiteX4" fmla="*/ 6400799 w 6400799"/>
              <a:gd name="connsiteY4" fmla="*/ 247253 h 1516532"/>
              <a:gd name="connsiteX0" fmla="*/ 0 w 6400799"/>
              <a:gd name="connsiteY0" fmla="*/ 25857 h 1527515"/>
              <a:gd name="connsiteX1" fmla="*/ 1897039 w 6400799"/>
              <a:gd name="connsiteY1" fmla="*/ 257869 h 1527515"/>
              <a:gd name="connsiteX2" fmla="*/ 3234519 w 6400799"/>
              <a:gd name="connsiteY2" fmla="*/ 1527111 h 1527515"/>
              <a:gd name="connsiteX3" fmla="*/ 4421874 w 6400799"/>
              <a:gd name="connsiteY3" fmla="*/ 394347 h 1527515"/>
              <a:gd name="connsiteX4" fmla="*/ 6400799 w 6400799"/>
              <a:gd name="connsiteY4" fmla="*/ 257869 h 152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799" h="1527515">
                <a:moveTo>
                  <a:pt x="0" y="25857"/>
                </a:moveTo>
                <a:cubicBezTo>
                  <a:pt x="663053" y="-37833"/>
                  <a:pt x="1357952" y="7660"/>
                  <a:pt x="1897039" y="257869"/>
                </a:cubicBezTo>
                <a:cubicBezTo>
                  <a:pt x="2436126" y="508078"/>
                  <a:pt x="2813713" y="1504365"/>
                  <a:pt x="3234519" y="1527111"/>
                </a:cubicBezTo>
                <a:cubicBezTo>
                  <a:pt x="3655325" y="1549857"/>
                  <a:pt x="3894161" y="605887"/>
                  <a:pt x="4421874" y="394347"/>
                </a:cubicBezTo>
                <a:cubicBezTo>
                  <a:pt x="4949587" y="182807"/>
                  <a:pt x="5675193" y="220338"/>
                  <a:pt x="6400799" y="257869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84143" y="1600200"/>
            <a:ext cx="0" cy="4724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86400" y="1616839"/>
            <a:ext cx="0" cy="4724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3000" y="4952494"/>
            <a:ext cx="191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PT</a:t>
            </a:r>
            <a:r>
              <a:rPr lang="en-US" b="1" dirty="0" smtClean="0"/>
              <a:t> legume;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PT </a:t>
            </a:r>
            <a:r>
              <a:rPr lang="en-US" b="1" dirty="0"/>
              <a:t>soil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4700" y="4959780"/>
            <a:ext cx="16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PT</a:t>
            </a:r>
            <a:r>
              <a:rPr lang="en-US" b="1" dirty="0"/>
              <a:t> </a:t>
            </a:r>
            <a:r>
              <a:rPr lang="en-US" b="1" dirty="0" smtClean="0"/>
              <a:t>legume; </a:t>
            </a:r>
            <a:r>
              <a:rPr lang="en-US" b="1" dirty="0">
                <a:solidFill>
                  <a:srgbClr val="C00000"/>
                </a:solidFill>
              </a:rPr>
              <a:t>FL</a:t>
            </a:r>
            <a:r>
              <a:rPr lang="en-US" b="1" dirty="0"/>
              <a:t> soil</a:t>
            </a:r>
          </a:p>
          <a:p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837731" y="5049122"/>
            <a:ext cx="170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 </a:t>
            </a:r>
            <a:r>
              <a:rPr lang="en-US" b="1" dirty="0" smtClean="0"/>
              <a:t>legume;  </a:t>
            </a:r>
            <a:r>
              <a:rPr lang="en-US" b="1" dirty="0" smtClean="0">
                <a:solidFill>
                  <a:srgbClr val="C00000"/>
                </a:solidFill>
              </a:rPr>
              <a:t>FL</a:t>
            </a:r>
            <a:r>
              <a:rPr lang="en-US" b="1" dirty="0" smtClean="0"/>
              <a:t> </a:t>
            </a:r>
            <a:r>
              <a:rPr lang="en-US" b="1" dirty="0"/>
              <a:t>soil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96797" y="3268523"/>
            <a:ext cx="0" cy="2007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38200" y="6324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 = -1		   	       t = 0</a:t>
            </a:r>
            <a:r>
              <a:rPr lang="en-US" b="1" dirty="0"/>
              <a:t>	</a:t>
            </a:r>
            <a:r>
              <a:rPr lang="en-US" b="1" dirty="0" smtClean="0"/>
              <a:t>		t = 1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Root Weight Result vs.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Expectation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00200"/>
            <a:ext cx="0" cy="472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38200" y="6324600"/>
            <a:ext cx="701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55342" y="3124821"/>
            <a:ext cx="6168789" cy="1774725"/>
          </a:xfrm>
          <a:custGeom>
            <a:avLst/>
            <a:gdLst>
              <a:gd name="connsiteX0" fmla="*/ 0 w 6114197"/>
              <a:gd name="connsiteY0" fmla="*/ 564153 h 1778803"/>
              <a:gd name="connsiteX1" fmla="*/ 3643953 w 6114197"/>
              <a:gd name="connsiteY1" fmla="*/ 59185 h 1778803"/>
              <a:gd name="connsiteX2" fmla="*/ 6114197 w 6114197"/>
              <a:gd name="connsiteY2" fmla="*/ 1778803 h 1778803"/>
              <a:gd name="connsiteX0" fmla="*/ 0 w 6182436"/>
              <a:gd name="connsiteY0" fmla="*/ 381100 h 1814114"/>
              <a:gd name="connsiteX1" fmla="*/ 3712192 w 6182436"/>
              <a:gd name="connsiteY1" fmla="*/ 94496 h 1814114"/>
              <a:gd name="connsiteX2" fmla="*/ 6182436 w 6182436"/>
              <a:gd name="connsiteY2" fmla="*/ 1814114 h 1814114"/>
              <a:gd name="connsiteX0" fmla="*/ 0 w 6168789"/>
              <a:gd name="connsiteY0" fmla="*/ 601019 h 1774725"/>
              <a:gd name="connsiteX1" fmla="*/ 3698545 w 6168789"/>
              <a:gd name="connsiteY1" fmla="*/ 55107 h 1774725"/>
              <a:gd name="connsiteX2" fmla="*/ 6168789 w 6168789"/>
              <a:gd name="connsiteY2" fmla="*/ 1774725 h 17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8789" h="1774725">
                <a:moveTo>
                  <a:pt x="0" y="601019"/>
                </a:moveTo>
                <a:cubicBezTo>
                  <a:pt x="1312460" y="247314"/>
                  <a:pt x="2679512" y="-147335"/>
                  <a:pt x="3698545" y="55107"/>
                </a:cubicBezTo>
                <a:cubicBezTo>
                  <a:pt x="4717578" y="257549"/>
                  <a:pt x="5700216" y="1458552"/>
                  <a:pt x="6168789" y="1774725"/>
                </a:cubicBezTo>
              </a:path>
            </a:pathLst>
          </a:cu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41696" y="3677963"/>
            <a:ext cx="6346208" cy="1317161"/>
          </a:xfrm>
          <a:custGeom>
            <a:avLst/>
            <a:gdLst>
              <a:gd name="connsiteX0" fmla="*/ 0 w 6346208"/>
              <a:gd name="connsiteY0" fmla="*/ 61530 h 1317161"/>
              <a:gd name="connsiteX1" fmla="*/ 1856095 w 6346208"/>
              <a:gd name="connsiteY1" fmla="*/ 143416 h 1317161"/>
              <a:gd name="connsiteX2" fmla="*/ 3179928 w 6346208"/>
              <a:gd name="connsiteY2" fmla="*/ 1317124 h 1317161"/>
              <a:gd name="connsiteX3" fmla="*/ 4367283 w 6346208"/>
              <a:gd name="connsiteY3" fmla="*/ 184360 h 1317161"/>
              <a:gd name="connsiteX4" fmla="*/ 6346208 w 6346208"/>
              <a:gd name="connsiteY4" fmla="*/ 47882 h 131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6208" h="1317161">
                <a:moveTo>
                  <a:pt x="0" y="61530"/>
                </a:moveTo>
                <a:cubicBezTo>
                  <a:pt x="663053" y="-2160"/>
                  <a:pt x="1326107" y="-65850"/>
                  <a:pt x="1856095" y="143416"/>
                </a:cubicBezTo>
                <a:cubicBezTo>
                  <a:pt x="2386083" y="352682"/>
                  <a:pt x="2761397" y="1310300"/>
                  <a:pt x="3179928" y="1317124"/>
                </a:cubicBezTo>
                <a:cubicBezTo>
                  <a:pt x="3598459" y="1323948"/>
                  <a:pt x="3839570" y="395900"/>
                  <a:pt x="4367283" y="184360"/>
                </a:cubicBezTo>
                <a:cubicBezTo>
                  <a:pt x="4894996" y="-27180"/>
                  <a:pt x="5620602" y="10351"/>
                  <a:pt x="6346208" y="47882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84143" y="1600200"/>
            <a:ext cx="0" cy="4724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86400" y="1616839"/>
            <a:ext cx="0" cy="4724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797" y="1846659"/>
            <a:ext cx="461665" cy="3429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Root weight (g)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143000" y="4952494"/>
            <a:ext cx="191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PT</a:t>
            </a:r>
            <a:r>
              <a:rPr lang="en-US" b="1" dirty="0" smtClean="0"/>
              <a:t> legume;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PT </a:t>
            </a:r>
            <a:r>
              <a:rPr lang="en-US" b="1" dirty="0"/>
              <a:t>soil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14700" y="4959780"/>
            <a:ext cx="16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PT</a:t>
            </a:r>
            <a:r>
              <a:rPr lang="en-US" b="1" dirty="0"/>
              <a:t> </a:t>
            </a:r>
            <a:r>
              <a:rPr lang="en-US" b="1" dirty="0" smtClean="0"/>
              <a:t>legume; </a:t>
            </a:r>
            <a:r>
              <a:rPr lang="en-US" b="1" dirty="0">
                <a:solidFill>
                  <a:srgbClr val="C00000"/>
                </a:solidFill>
              </a:rPr>
              <a:t>FL</a:t>
            </a:r>
            <a:r>
              <a:rPr lang="en-US" b="1" dirty="0"/>
              <a:t> soil</a:t>
            </a:r>
          </a:p>
          <a:p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837731" y="5049122"/>
            <a:ext cx="170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 </a:t>
            </a:r>
            <a:r>
              <a:rPr lang="en-US" b="1" dirty="0" smtClean="0"/>
              <a:t>legume;  </a:t>
            </a:r>
            <a:r>
              <a:rPr lang="en-US" b="1" dirty="0" smtClean="0">
                <a:solidFill>
                  <a:srgbClr val="C00000"/>
                </a:solidFill>
              </a:rPr>
              <a:t>FL</a:t>
            </a:r>
            <a:r>
              <a:rPr lang="en-US" b="1" dirty="0" smtClean="0"/>
              <a:t> </a:t>
            </a:r>
            <a:r>
              <a:rPr lang="en-US" b="1" dirty="0"/>
              <a:t>soil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6797" y="3268523"/>
            <a:ext cx="0" cy="2007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5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Shoot Weight Result vs.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Expectation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600200"/>
            <a:ext cx="0" cy="472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38200" y="6324600"/>
            <a:ext cx="701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28048" y="3206840"/>
            <a:ext cx="6332560" cy="1441360"/>
          </a:xfrm>
          <a:custGeom>
            <a:avLst/>
            <a:gdLst>
              <a:gd name="connsiteX0" fmla="*/ 0 w 6346208"/>
              <a:gd name="connsiteY0" fmla="*/ 61530 h 1317161"/>
              <a:gd name="connsiteX1" fmla="*/ 1856095 w 6346208"/>
              <a:gd name="connsiteY1" fmla="*/ 143416 h 1317161"/>
              <a:gd name="connsiteX2" fmla="*/ 3179928 w 6346208"/>
              <a:gd name="connsiteY2" fmla="*/ 1317124 h 1317161"/>
              <a:gd name="connsiteX3" fmla="*/ 4367283 w 6346208"/>
              <a:gd name="connsiteY3" fmla="*/ 184360 h 1317161"/>
              <a:gd name="connsiteX4" fmla="*/ 6346208 w 6346208"/>
              <a:gd name="connsiteY4" fmla="*/ 47882 h 1317161"/>
              <a:gd name="connsiteX0" fmla="*/ 0 w 6332560"/>
              <a:gd name="connsiteY0" fmla="*/ 21956 h 1441360"/>
              <a:gd name="connsiteX1" fmla="*/ 1842447 w 6332560"/>
              <a:gd name="connsiteY1" fmla="*/ 267615 h 1441360"/>
              <a:gd name="connsiteX2" fmla="*/ 3166280 w 6332560"/>
              <a:gd name="connsiteY2" fmla="*/ 1441323 h 1441360"/>
              <a:gd name="connsiteX3" fmla="*/ 4353635 w 6332560"/>
              <a:gd name="connsiteY3" fmla="*/ 308559 h 1441360"/>
              <a:gd name="connsiteX4" fmla="*/ 6332560 w 6332560"/>
              <a:gd name="connsiteY4" fmla="*/ 172081 h 144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560" h="1441360">
                <a:moveTo>
                  <a:pt x="0" y="21956"/>
                </a:moveTo>
                <a:cubicBezTo>
                  <a:pt x="663053" y="-41734"/>
                  <a:pt x="1314734" y="31054"/>
                  <a:pt x="1842447" y="267615"/>
                </a:cubicBezTo>
                <a:cubicBezTo>
                  <a:pt x="2370160" y="504176"/>
                  <a:pt x="2747749" y="1434499"/>
                  <a:pt x="3166280" y="1441323"/>
                </a:cubicBezTo>
                <a:cubicBezTo>
                  <a:pt x="3584811" y="1448147"/>
                  <a:pt x="3825922" y="520099"/>
                  <a:pt x="4353635" y="308559"/>
                </a:cubicBezTo>
                <a:cubicBezTo>
                  <a:pt x="4881348" y="97019"/>
                  <a:pt x="5606954" y="134550"/>
                  <a:pt x="6332560" y="17208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0320" y="3393627"/>
            <a:ext cx="6346208" cy="1317161"/>
          </a:xfrm>
          <a:custGeom>
            <a:avLst/>
            <a:gdLst>
              <a:gd name="connsiteX0" fmla="*/ 0 w 6346208"/>
              <a:gd name="connsiteY0" fmla="*/ 61530 h 1317161"/>
              <a:gd name="connsiteX1" fmla="*/ 1856095 w 6346208"/>
              <a:gd name="connsiteY1" fmla="*/ 143416 h 1317161"/>
              <a:gd name="connsiteX2" fmla="*/ 3179928 w 6346208"/>
              <a:gd name="connsiteY2" fmla="*/ 1317124 h 1317161"/>
              <a:gd name="connsiteX3" fmla="*/ 4367283 w 6346208"/>
              <a:gd name="connsiteY3" fmla="*/ 184360 h 1317161"/>
              <a:gd name="connsiteX4" fmla="*/ 6346208 w 6346208"/>
              <a:gd name="connsiteY4" fmla="*/ 47882 h 131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6208" h="1317161">
                <a:moveTo>
                  <a:pt x="0" y="61530"/>
                </a:moveTo>
                <a:cubicBezTo>
                  <a:pt x="663053" y="-2160"/>
                  <a:pt x="1326107" y="-65850"/>
                  <a:pt x="1856095" y="143416"/>
                </a:cubicBezTo>
                <a:cubicBezTo>
                  <a:pt x="2386083" y="352682"/>
                  <a:pt x="2761397" y="1310300"/>
                  <a:pt x="3179928" y="1317124"/>
                </a:cubicBezTo>
                <a:cubicBezTo>
                  <a:pt x="3598459" y="1323948"/>
                  <a:pt x="3839570" y="395900"/>
                  <a:pt x="4367283" y="184360"/>
                </a:cubicBezTo>
                <a:cubicBezTo>
                  <a:pt x="4894996" y="-27180"/>
                  <a:pt x="5620602" y="10351"/>
                  <a:pt x="6346208" y="47882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784143" y="1600200"/>
            <a:ext cx="0" cy="4724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86400" y="1616839"/>
            <a:ext cx="0" cy="4724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6324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 = -1		   	       t = 0</a:t>
            </a:r>
            <a:r>
              <a:rPr lang="en-US" b="1" dirty="0"/>
              <a:t>	</a:t>
            </a:r>
            <a:r>
              <a:rPr lang="en-US" b="1" dirty="0" smtClean="0"/>
              <a:t>		t = 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797" y="1846659"/>
            <a:ext cx="461665" cy="3429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 smtClean="0"/>
              <a:t>Shoot weight (g)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143000" y="4952494"/>
            <a:ext cx="1914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PT</a:t>
            </a:r>
            <a:r>
              <a:rPr lang="en-US" b="1" dirty="0" smtClean="0"/>
              <a:t> legume;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PT </a:t>
            </a:r>
            <a:r>
              <a:rPr lang="en-US" b="1" dirty="0"/>
              <a:t>soil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14700" y="4959780"/>
            <a:ext cx="16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PT</a:t>
            </a:r>
            <a:r>
              <a:rPr lang="en-US" b="1" dirty="0"/>
              <a:t> </a:t>
            </a:r>
            <a:r>
              <a:rPr lang="en-US" b="1" dirty="0" smtClean="0"/>
              <a:t>legume; </a:t>
            </a:r>
            <a:r>
              <a:rPr lang="en-US" b="1" dirty="0">
                <a:solidFill>
                  <a:srgbClr val="C00000"/>
                </a:solidFill>
              </a:rPr>
              <a:t>FL</a:t>
            </a:r>
            <a:r>
              <a:rPr lang="en-US" b="1" dirty="0"/>
              <a:t> soil</a:t>
            </a:r>
          </a:p>
          <a:p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837731" y="5049122"/>
            <a:ext cx="170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 </a:t>
            </a:r>
            <a:r>
              <a:rPr lang="en-US" b="1" dirty="0" smtClean="0"/>
              <a:t>legume;  </a:t>
            </a:r>
            <a:r>
              <a:rPr lang="en-US" b="1" dirty="0" smtClean="0">
                <a:solidFill>
                  <a:srgbClr val="C00000"/>
                </a:solidFill>
              </a:rPr>
              <a:t>FL</a:t>
            </a:r>
            <a:r>
              <a:rPr lang="en-US" b="1" dirty="0" smtClean="0"/>
              <a:t> </a:t>
            </a:r>
            <a:r>
              <a:rPr lang="en-US" b="1" dirty="0"/>
              <a:t>soil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96797" y="3268523"/>
            <a:ext cx="0" cy="2007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Conclusions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137" y="1600200"/>
            <a:ext cx="4114800" cy="5257800"/>
          </a:xfrm>
        </p:spPr>
        <p:txBody>
          <a:bodyPr>
            <a:normAutofit fontScale="25000" lnSpcReduction="20000"/>
          </a:bodyPr>
          <a:lstStyle/>
          <a:p>
            <a:r>
              <a:rPr lang="en-US" sz="14000" b="1" dirty="0" smtClean="0">
                <a:solidFill>
                  <a:schemeClr val="tx2"/>
                </a:solidFill>
              </a:rPr>
              <a:t>Native</a:t>
            </a:r>
            <a:endParaRPr lang="en-US" sz="13600" b="1" dirty="0">
              <a:solidFill>
                <a:schemeClr val="tx2"/>
              </a:solidFill>
            </a:endParaRPr>
          </a:p>
          <a:p>
            <a:pPr lvl="1"/>
            <a:r>
              <a:rPr lang="en-US" sz="11600" b="1" dirty="0" smtClean="0">
                <a:solidFill>
                  <a:schemeClr val="tx2"/>
                </a:solidFill>
              </a:rPr>
              <a:t>Outperformed FL genotypes overall</a:t>
            </a:r>
          </a:p>
          <a:p>
            <a:pPr lvl="1"/>
            <a:endParaRPr lang="en-US" sz="11600" b="1" dirty="0">
              <a:solidFill>
                <a:schemeClr val="tx2"/>
              </a:solidFill>
            </a:endParaRPr>
          </a:p>
          <a:p>
            <a:pPr lvl="1"/>
            <a:r>
              <a:rPr lang="en-US" sz="11600" b="1" dirty="0" smtClean="0">
                <a:solidFill>
                  <a:schemeClr val="tx2"/>
                </a:solidFill>
              </a:rPr>
              <a:t>Does well with [low] co-evolved </a:t>
            </a:r>
            <a:r>
              <a:rPr lang="en-US" sz="11600" b="1" dirty="0" err="1" smtClean="0">
                <a:solidFill>
                  <a:schemeClr val="tx2"/>
                </a:solidFill>
              </a:rPr>
              <a:t>microbes+rhizobia</a:t>
            </a:r>
            <a:endParaRPr lang="en-US" sz="11600" b="1" dirty="0" smtClean="0">
              <a:solidFill>
                <a:schemeClr val="tx2"/>
              </a:solidFill>
            </a:endParaRPr>
          </a:p>
          <a:p>
            <a:pPr lvl="1"/>
            <a:endParaRPr lang="en-US" sz="11600" b="1" dirty="0" smtClean="0">
              <a:solidFill>
                <a:schemeClr val="tx2"/>
              </a:solidFill>
            </a:endParaRPr>
          </a:p>
          <a:p>
            <a:pPr lvl="1"/>
            <a:r>
              <a:rPr lang="en-US" sz="11600" b="1" dirty="0" smtClean="0">
                <a:solidFill>
                  <a:schemeClr val="tx2"/>
                </a:solidFill>
              </a:rPr>
              <a:t>Higher investment into nods</a:t>
            </a:r>
            <a:endParaRPr lang="en-US" sz="11600" dirty="0">
              <a:solidFill>
                <a:srgbClr val="139BA9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104" y="1524000"/>
            <a:ext cx="4038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4000" b="1" dirty="0" smtClean="0">
                <a:solidFill>
                  <a:srgbClr val="C00000"/>
                </a:solidFill>
              </a:rPr>
              <a:t>Invasive</a:t>
            </a:r>
          </a:p>
          <a:p>
            <a:pPr lvl="1"/>
            <a:r>
              <a:rPr lang="en-US" sz="11600" b="1" dirty="0" smtClean="0">
                <a:solidFill>
                  <a:srgbClr val="C00000"/>
                </a:solidFill>
              </a:rPr>
              <a:t>Highest root weight during initial invasion</a:t>
            </a:r>
          </a:p>
          <a:p>
            <a:pPr lvl="1"/>
            <a:endParaRPr lang="en-US" sz="116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1600" b="1" dirty="0" smtClean="0">
                <a:solidFill>
                  <a:srgbClr val="C00000"/>
                </a:solidFill>
              </a:rPr>
              <a:t>Recovers after evolving with microbes</a:t>
            </a:r>
          </a:p>
          <a:p>
            <a:pPr marL="457200" lvl="1" indent="0">
              <a:buNone/>
            </a:pPr>
            <a:endParaRPr lang="en-US" sz="11600" b="1" dirty="0">
              <a:solidFill>
                <a:srgbClr val="C00000"/>
              </a:solidFill>
            </a:endParaRPr>
          </a:p>
          <a:p>
            <a:pPr lvl="1"/>
            <a:r>
              <a:rPr lang="en-US" sz="11600" b="1" dirty="0" smtClean="0">
                <a:solidFill>
                  <a:srgbClr val="C00000"/>
                </a:solidFill>
              </a:rPr>
              <a:t>Less investment into nods</a:t>
            </a:r>
            <a:endParaRPr lang="en-US" sz="11600" dirty="0" smtClean="0">
              <a:solidFill>
                <a:srgbClr val="F15168"/>
              </a:solidFill>
            </a:endParaRPr>
          </a:p>
          <a:p>
            <a:pPr lvl="1"/>
            <a:endParaRPr lang="en-US" dirty="0">
              <a:solidFill>
                <a:srgbClr val="F151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Future Research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experiment with more replication and optimized growth conditions</a:t>
            </a:r>
          </a:p>
          <a:p>
            <a:pPr lvl="1"/>
            <a:r>
              <a:rPr lang="en-US" sz="3000" dirty="0" smtClean="0"/>
              <a:t>Crush and plate nodules, sequence to assess species in nodules</a:t>
            </a:r>
          </a:p>
          <a:p>
            <a:pPr lvl="1"/>
            <a:r>
              <a:rPr lang="en-US" sz="3000" dirty="0" smtClean="0"/>
              <a:t>Q-PCR to quantify number of each strain in nodules</a:t>
            </a:r>
          </a:p>
          <a:p>
            <a:pPr lvl="1"/>
            <a:r>
              <a:rPr lang="en-US" sz="3000" dirty="0" smtClean="0"/>
              <a:t>Root analyses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761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Acknowledgements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553200" cy="396535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Friesen Laboratory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Maren</a:t>
            </a:r>
            <a:r>
              <a:rPr lang="en-US" dirty="0" smtClean="0"/>
              <a:t> Friesen &amp; Dr. Stephanie Porter</a:t>
            </a:r>
          </a:p>
          <a:p>
            <a:pPr lvl="1"/>
            <a:r>
              <a:rPr lang="en-US" dirty="0" smtClean="0"/>
              <a:t>Dr. Chandra Jack (Post-doctoral Fellow)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Alita</a:t>
            </a:r>
            <a:r>
              <a:rPr lang="en-US" dirty="0" smtClean="0"/>
              <a:t> </a:t>
            </a:r>
            <a:r>
              <a:rPr lang="en-US" dirty="0" err="1" smtClean="0"/>
              <a:t>Burmeister</a:t>
            </a:r>
            <a:r>
              <a:rPr lang="en-US" dirty="0" smtClean="0"/>
              <a:t> (PhD candidate, </a:t>
            </a:r>
            <a:r>
              <a:rPr lang="en-US" dirty="0" err="1" smtClean="0"/>
              <a:t>Lenski</a:t>
            </a:r>
            <a:r>
              <a:rPr lang="en-US" dirty="0" smtClean="0"/>
              <a:t> Lab)</a:t>
            </a:r>
          </a:p>
          <a:p>
            <a:r>
              <a:rPr lang="en-US" sz="2800" dirty="0" smtClean="0"/>
              <a:t>Dean’s Research Scholars Program</a:t>
            </a:r>
          </a:p>
          <a:p>
            <a:r>
              <a:rPr lang="en-US" sz="2800" dirty="0" smtClean="0"/>
              <a:t>College of Natural Science, MSU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" y="5565550"/>
            <a:ext cx="9046606" cy="1386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41" y="2057400"/>
            <a:ext cx="1969337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2337" y="1371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DEB-1354878 </a:t>
            </a:r>
            <a:r>
              <a:rPr lang="en-US" dirty="0"/>
              <a:t>to ML Friesen</a:t>
            </a:r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>
                <a:latin typeface="+mn-lt"/>
              </a:rPr>
              <a:t>Medicago</a:t>
            </a:r>
            <a:r>
              <a:rPr lang="en-US" i="1" dirty="0" smtClean="0">
                <a:latin typeface="+mn-lt"/>
              </a:rPr>
              <a:t> </a:t>
            </a:r>
            <a:r>
              <a:rPr lang="en-US" i="1" dirty="0" err="1" smtClean="0">
                <a:latin typeface="+mn-lt"/>
              </a:rPr>
              <a:t>polymorpha-Ensifer</a:t>
            </a:r>
            <a:r>
              <a:rPr lang="en-US" i="1" dirty="0" smtClean="0">
                <a:latin typeface="+mn-lt"/>
              </a:rPr>
              <a:t> </a:t>
            </a:r>
            <a:r>
              <a:rPr lang="en-US" i="1" dirty="0" err="1" smtClean="0">
                <a:latin typeface="+mn-lt"/>
              </a:rPr>
              <a:t>medicae</a:t>
            </a:r>
            <a:endParaRPr lang="en-US" i="1" dirty="0">
              <a:latin typeface="+mn-lt"/>
            </a:endParaRPr>
          </a:p>
        </p:txBody>
      </p:sp>
      <p:pic>
        <p:nvPicPr>
          <p:cNvPr id="5" name="Content Placeholder 3" descr="spain2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23184" t="6666" r="26164" b="25556"/>
          <a:stretch>
            <a:fillRect/>
          </a:stretch>
        </p:blipFill>
        <p:spPr>
          <a:xfrm>
            <a:off x="457200" y="1447800"/>
            <a:ext cx="2899635" cy="5202280"/>
          </a:xfrm>
          <a:prstGeom prst="rect">
            <a:avLst/>
          </a:prstGeom>
          <a:ln w="28575">
            <a:noFill/>
          </a:ln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828800"/>
            <a:ext cx="4920844" cy="3377406"/>
          </a:xfrm>
        </p:spPr>
      </p:pic>
      <p:pic>
        <p:nvPicPr>
          <p:cNvPr id="7" name="Content Placeholder 3" descr="nods.jpg"/>
          <p:cNvPicPr>
            <a:picLocks noChangeAspect="1"/>
          </p:cNvPicPr>
          <p:nvPr/>
        </p:nvPicPr>
        <p:blipFill>
          <a:blip r:embed="rId4" cstate="print">
            <a:lum bright="-30000"/>
          </a:blip>
          <a:srcRect l="11266" t="25556" r="9777" b="13333"/>
          <a:stretch>
            <a:fillRect/>
          </a:stretch>
        </p:blipFill>
        <p:spPr>
          <a:xfrm>
            <a:off x="6705600" y="4191000"/>
            <a:ext cx="2299855" cy="2386644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938520" y="5316936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Standardsingenomics.org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6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Mutualistic Relationship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 descr="rootno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981200"/>
            <a:ext cx="7736858" cy="380126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2937165" y="3352800"/>
            <a:ext cx="15240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6" name="Content Placeholder 3" descr="IMG_6324.JPG"/>
          <p:cNvPicPr>
            <a:picLocks noChangeAspect="1"/>
          </p:cNvPicPr>
          <p:nvPr/>
        </p:nvPicPr>
        <p:blipFill rotWithShape="1">
          <a:blip r:embed="rId4" cstate="print">
            <a:lum bright="-20000"/>
          </a:blip>
          <a:srcRect l="34561" t="33705" r="21347" b="30350"/>
          <a:stretch/>
        </p:blipFill>
        <p:spPr>
          <a:xfrm>
            <a:off x="910279" y="5020717"/>
            <a:ext cx="1493072" cy="1217186"/>
          </a:xfrm>
          <a:prstGeom prst="rect">
            <a:avLst/>
          </a:prstGeom>
          <a:ln w="28575">
            <a:noFill/>
          </a:ln>
        </p:spPr>
      </p:pic>
      <p:sp>
        <p:nvSpPr>
          <p:cNvPr id="7" name="Left Brace 6"/>
          <p:cNvSpPr/>
          <p:nvPr/>
        </p:nvSpPr>
        <p:spPr>
          <a:xfrm rot="5999354">
            <a:off x="1648584" y="4105693"/>
            <a:ext cx="381000" cy="1239769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1400" y="6241749"/>
            <a:ext cx="53762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Pearson</a:t>
            </a:r>
            <a:r>
              <a:rPr lang="en-US" sz="1050" dirty="0" smtClean="0"/>
              <a:t>, from </a:t>
            </a:r>
            <a:r>
              <a:rPr lang="en-US" sz="1050" dirty="0"/>
              <a:t>http://www.bio.miami.edu/dana/226/226F08_22print.html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5552" y="6241749"/>
            <a:ext cx="9464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K. Wozniak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72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Mutualism and Pathogenicity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" y="1276600"/>
            <a:ext cx="6142989" cy="4286000"/>
          </a:xfrm>
        </p:spPr>
      </p:pic>
      <p:sp>
        <p:nvSpPr>
          <p:cNvPr id="5" name="TextBox 4"/>
          <p:cNvSpPr txBox="1"/>
          <p:nvPr/>
        </p:nvSpPr>
        <p:spPr>
          <a:xfrm>
            <a:off x="152400" y="57912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smtClean="0"/>
              <a:t>journal.frontiersin.org/article/10.3389/fpls.2011.00100/full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311646"/>
            <a:ext cx="323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Methods of initial infection similar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Do non-co-evolved (naïve</a:t>
            </a:r>
            <a:r>
              <a:rPr lang="en-US" sz="2800" dirty="0" smtClean="0"/>
              <a:t>) microbes have a pathogenic effect?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53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Evolving in Different Regions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8177" r="29864" b="7696"/>
          <a:stretch/>
        </p:blipFill>
        <p:spPr>
          <a:xfrm>
            <a:off x="304800" y="1676400"/>
            <a:ext cx="8554824" cy="459572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3524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6350197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USDA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47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General Questions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How do mutualisms evolve across regions?</a:t>
            </a:r>
          </a:p>
          <a:p>
            <a:r>
              <a:rPr lang="en-US" dirty="0" smtClean="0"/>
              <a:t>Are bacterial associations different in different regions?</a:t>
            </a:r>
          </a:p>
          <a:p>
            <a:pPr lvl="1"/>
            <a:r>
              <a:rPr lang="en-US" dirty="0" smtClean="0"/>
              <a:t>What about dependence on “partners”? </a:t>
            </a:r>
            <a:endParaRPr lang="en-US" dirty="0"/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45675" y="4267200"/>
            <a:ext cx="5486400" cy="2234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Native vs. Invasive Genotypes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97" r="67280" b="15174"/>
          <a:stretch/>
        </p:blipFill>
        <p:spPr>
          <a:xfrm>
            <a:off x="609600" y="3135894"/>
            <a:ext cx="1605328" cy="2796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9527" t="16082" r="7597" b="10748"/>
          <a:stretch/>
        </p:blipFill>
        <p:spPr>
          <a:xfrm>
            <a:off x="6781800" y="3048000"/>
            <a:ext cx="1581435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295787"/>
            <a:ext cx="2609278" cy="3706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399300" y="60021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S. Porter, in prep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86053" y="1828800"/>
            <a:ext cx="2052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NATIVE</a:t>
            </a:r>
            <a:endParaRPr lang="en-US" sz="2400" dirty="0" smtClean="0">
              <a:solidFill>
                <a:srgbClr val="17BDCF"/>
              </a:solidFill>
            </a:endParaRPr>
          </a:p>
          <a:p>
            <a:pPr algn="ctr"/>
            <a:r>
              <a:rPr lang="en-US" sz="2400" dirty="0" smtClean="0"/>
              <a:t>Portugal </a:t>
            </a:r>
            <a:r>
              <a:rPr lang="en-US" sz="2400" dirty="0"/>
              <a:t>genotype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77297" y="1695271"/>
            <a:ext cx="1990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INVASIVE</a:t>
            </a:r>
          </a:p>
          <a:p>
            <a:pPr algn="ctr"/>
            <a:r>
              <a:rPr lang="en-US" sz="2400" dirty="0" smtClean="0"/>
              <a:t>Florida </a:t>
            </a:r>
            <a:r>
              <a:rPr lang="en-US" sz="2400" dirty="0"/>
              <a:t>genotype</a:t>
            </a:r>
          </a:p>
        </p:txBody>
      </p:sp>
    </p:spTree>
    <p:extLst>
      <p:ext uri="{BB962C8B-B14F-4D97-AF65-F5344CB8AC3E}">
        <p14:creationId xmlns:p14="http://schemas.microsoft.com/office/powerpoint/2010/main" val="29628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Experimental Questions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 microbes in the </a:t>
            </a:r>
            <a:r>
              <a:rPr lang="en-US" sz="3600" dirty="0" err="1" smtClean="0"/>
              <a:t>rhizosphere</a:t>
            </a:r>
            <a:r>
              <a:rPr lang="en-US" sz="3600" dirty="0" smtClean="0"/>
              <a:t> influence fitness of </a:t>
            </a:r>
            <a:r>
              <a:rPr lang="en-US" sz="3600" i="1" dirty="0" err="1" smtClean="0"/>
              <a:t>Medicago</a:t>
            </a:r>
            <a:r>
              <a:rPr lang="en-US" sz="3600" i="1" dirty="0"/>
              <a:t> </a:t>
            </a:r>
            <a:r>
              <a:rPr lang="en-US" sz="3600" i="1" dirty="0" err="1" smtClean="0"/>
              <a:t>polymorpha</a:t>
            </a:r>
            <a:r>
              <a:rPr lang="en-US" sz="3600" dirty="0" smtClean="0"/>
              <a:t>?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What is the effect of co-evolutionary history on plant fitness?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Layout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20 </a:t>
            </a:r>
            <a:r>
              <a:rPr lang="en-US" dirty="0" smtClean="0"/>
              <a:t>plants/genotype</a:t>
            </a:r>
            <a:endParaRPr lang="en-US" dirty="0" smtClean="0"/>
          </a:p>
          <a:p>
            <a:pPr lvl="1"/>
            <a:r>
              <a:rPr lang="en-US" dirty="0" smtClean="0"/>
              <a:t> 10 treatments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26277"/>
              </p:ext>
            </p:extLst>
          </p:nvPr>
        </p:nvGraphicFramePr>
        <p:xfrm>
          <a:off x="353298" y="2982676"/>
          <a:ext cx="7153650" cy="13315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4550"/>
                <a:gridCol w="2384550"/>
                <a:gridCol w="2384550"/>
              </a:tblGrid>
              <a:tr h="3476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Native</a:t>
                      </a:r>
                      <a:r>
                        <a:rPr lang="en-US" dirty="0" smtClean="0"/>
                        <a:t> soils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Invasive</a:t>
                      </a:r>
                      <a:r>
                        <a:rPr lang="en-US" dirty="0" smtClean="0"/>
                        <a:t> soils</a:t>
                      </a:r>
                      <a:endParaRPr lang="en-US" dirty="0"/>
                    </a:p>
                  </a:txBody>
                  <a:tcPr/>
                </a:tc>
              </a:tr>
              <a:tr h="34766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Native</a:t>
                      </a:r>
                      <a:r>
                        <a:rPr lang="en-US" b="1" dirty="0" smtClean="0"/>
                        <a:t> genotype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Invasive </a:t>
                      </a:r>
                      <a:r>
                        <a:rPr lang="en-US" b="1" dirty="0" smtClean="0"/>
                        <a:t>genotype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28600" y="4572000"/>
            <a:ext cx="1920240" cy="1828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38400" y="4495800"/>
            <a:ext cx="1920240" cy="1828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4495800"/>
            <a:ext cx="1920240" cy="1828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4537364"/>
            <a:ext cx="1920240" cy="1828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1074420" y="5413664"/>
            <a:ext cx="63038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442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676400" y="54517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33500" y="532707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8982" y="577388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409700" y="595399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" y="6366164"/>
            <a:ext cx="870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10</a:t>
            </a:r>
            <a:r>
              <a:rPr lang="en-US" baseline="30000" dirty="0" smtClean="0"/>
              <a:t>5 </a:t>
            </a:r>
            <a:r>
              <a:rPr lang="en-US" dirty="0" err="1" smtClean="0"/>
              <a:t>cfu</a:t>
            </a:r>
            <a:r>
              <a:rPr lang="en-US" dirty="0" smtClean="0"/>
              <a:t>/mL	             10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  <a:r>
              <a:rPr lang="en-US" dirty="0" err="1" smtClean="0"/>
              <a:t>cfu</a:t>
            </a:r>
            <a:r>
              <a:rPr lang="en-US" dirty="0" smtClean="0"/>
              <a:t>/mL	   </a:t>
            </a:r>
            <a:r>
              <a:rPr lang="en-US" dirty="0" err="1" smtClean="0"/>
              <a:t>Low:WSM</a:t>
            </a:r>
            <a:r>
              <a:rPr lang="en-US" dirty="0" smtClean="0"/>
              <a:t>	            </a:t>
            </a:r>
            <a:r>
              <a:rPr lang="en-US" dirty="0" err="1" smtClean="0"/>
              <a:t>High:WSM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333500" y="5669278"/>
            <a:ext cx="11430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57800" y="5105400"/>
            <a:ext cx="152400" cy="1600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10200" y="5372100"/>
            <a:ext cx="152400" cy="1558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43600" y="5573683"/>
            <a:ext cx="152400" cy="1447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10200" y="5825837"/>
            <a:ext cx="152400" cy="1731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599290" y="5091540"/>
            <a:ext cx="152400" cy="1600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751690" y="5358240"/>
            <a:ext cx="152400" cy="1558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285090" y="5559823"/>
            <a:ext cx="152400" cy="14477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51690" y="5811977"/>
            <a:ext cx="152400" cy="1731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964945" y="5243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>
            <a:off x="3429765" y="5247399"/>
            <a:ext cx="63038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29765" y="48629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31745" y="52854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88845" y="516080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14327" y="560761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765045" y="578772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88845" y="5503013"/>
            <a:ext cx="11430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21580" y="5465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>
            <a:off x="2986400" y="5469074"/>
            <a:ext cx="63038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86400" y="508461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88380" y="550717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45480" y="538248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70962" y="582929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21680" y="600940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45480" y="5724688"/>
            <a:ext cx="11430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70895" y="516079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flipH="1">
            <a:off x="5535715" y="5164259"/>
            <a:ext cx="63038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35715" y="477979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137695" y="520235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94795" y="50776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20277" y="552447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870995" y="57045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794795" y="5419873"/>
            <a:ext cx="11430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343110" y="531319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flipH="1">
            <a:off x="7807930" y="5316659"/>
            <a:ext cx="63038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807930" y="493219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409910" y="535475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67010" y="52300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592492" y="567687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143210" y="585698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67010" y="5572273"/>
            <a:ext cx="11430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370820" y="5534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>
            <a:off x="7835640" y="5538339"/>
            <a:ext cx="63038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835640" y="5153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437620" y="55764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94720" y="545174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620202" y="58985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170920" y="607866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094720" y="5793953"/>
            <a:ext cx="11430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3" descr="C:\Users\Katherine\Downloads\20150826_10343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6745" r="27273"/>
          <a:stretch/>
        </p:blipFill>
        <p:spPr bwMode="auto">
          <a:xfrm rot="5400000">
            <a:off x="6558473" y="449987"/>
            <a:ext cx="2876352" cy="218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1127</TotalTime>
  <Words>705</Words>
  <Application>Microsoft Office PowerPoint</Application>
  <PresentationFormat>On-screen Show (4:3)</PresentationFormat>
  <Paragraphs>131</Paragraphs>
  <Slides>18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Invasive populations of Medicago polymorpha rely less on co-evolved rhizobia</vt:lpstr>
      <vt:lpstr>Medicago polymorpha-Ensifer medicae</vt:lpstr>
      <vt:lpstr>Mutualistic Relationship</vt:lpstr>
      <vt:lpstr>Mutualism and Pathogenicity</vt:lpstr>
      <vt:lpstr>Evolving in Different Regions</vt:lpstr>
      <vt:lpstr>General Questions</vt:lpstr>
      <vt:lpstr>Native vs. Invasive Genotypes</vt:lpstr>
      <vt:lpstr>Experimental Questions</vt:lpstr>
      <vt:lpstr>Layout</vt:lpstr>
      <vt:lpstr>Measurements</vt:lpstr>
      <vt:lpstr>Mortality in High Soil Concentrations</vt:lpstr>
      <vt:lpstr>Explanation of Invasion</vt:lpstr>
      <vt:lpstr>Nodule Number Result vs. Expectation</vt:lpstr>
      <vt:lpstr>Root Weight Result vs. Expectation</vt:lpstr>
      <vt:lpstr>Shoot Weight Result vs. Expectation</vt:lpstr>
      <vt:lpstr>Conclusions</vt:lpstr>
      <vt:lpstr>Future Research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Invasive populations of Medicago polymorpha rely less on co-evolved rhizobia</dc:title>
  <dc:creator>Katherine</dc:creator>
  <cp:lastModifiedBy>Katherine</cp:lastModifiedBy>
  <cp:revision>74</cp:revision>
  <dcterms:created xsi:type="dcterms:W3CDTF">2015-09-29T17:07:56Z</dcterms:created>
  <dcterms:modified xsi:type="dcterms:W3CDTF">2015-10-24T12:23:25Z</dcterms:modified>
</cp:coreProperties>
</file>