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9" r:id="rId4"/>
    <p:sldId id="257" r:id="rId5"/>
    <p:sldId id="258" r:id="rId6"/>
    <p:sldId id="260" r:id="rId7"/>
    <p:sldId id="266" r:id="rId8"/>
    <p:sldId id="267" r:id="rId9"/>
    <p:sldId id="268" r:id="rId10"/>
    <p:sldId id="269" r:id="rId11"/>
    <p:sldId id="270" r:id="rId12"/>
    <p:sldId id="261" r:id="rId13"/>
    <p:sldId id="271" r:id="rId14"/>
    <p:sldId id="272" r:id="rId15"/>
    <p:sldId id="273" r:id="rId16"/>
    <p:sldId id="274" r:id="rId17"/>
    <p:sldId id="275" r:id="rId18"/>
    <p:sldId id="262" r:id="rId19"/>
    <p:sldId id="276" r:id="rId20"/>
    <p:sldId id="263" r:id="rId21"/>
    <p:sldId id="264"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6E5077A3-079F-4EF4-902D-44771A786779}" type="datetimeFigureOut">
              <a:rPr lang="de-DE" smtClean="0"/>
              <a:t>11.12.2015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116496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E5077A3-079F-4EF4-902D-44771A786779}" type="datetimeFigureOut">
              <a:rPr lang="de-DE" smtClean="0"/>
              <a:t>11.12.2015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42445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E5077A3-079F-4EF4-902D-44771A786779}" type="datetimeFigureOut">
              <a:rPr lang="de-DE" smtClean="0"/>
              <a:t>11.12.2015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339297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E5077A3-079F-4EF4-902D-44771A786779}" type="datetimeFigureOut">
              <a:rPr lang="de-DE" smtClean="0"/>
              <a:t>11.12.2015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287786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6E5077A3-079F-4EF4-902D-44771A786779}" type="datetimeFigureOut">
              <a:rPr lang="de-DE" smtClean="0"/>
              <a:t>11.12.2015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315392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6E5077A3-079F-4EF4-902D-44771A786779}" type="datetimeFigureOut">
              <a:rPr lang="de-DE" smtClean="0"/>
              <a:t>11.12.2015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25319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6E5077A3-079F-4EF4-902D-44771A786779}" type="datetimeFigureOut">
              <a:rPr lang="de-DE" smtClean="0"/>
              <a:t>11.12.2015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79157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E5077A3-079F-4EF4-902D-44771A786779}" type="datetimeFigureOut">
              <a:rPr lang="de-DE" smtClean="0"/>
              <a:t>11.12.2015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325108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E5077A3-079F-4EF4-902D-44771A786779}" type="datetimeFigureOut">
              <a:rPr lang="de-DE" smtClean="0"/>
              <a:t>11.12.2015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50619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E5077A3-079F-4EF4-902D-44771A786779}" type="datetimeFigureOut">
              <a:rPr lang="de-DE" smtClean="0"/>
              <a:t>11.12.2015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188563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E5077A3-079F-4EF4-902D-44771A786779}" type="datetimeFigureOut">
              <a:rPr lang="de-DE" smtClean="0"/>
              <a:t>11.12.2015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B395F10-FD01-467E-89EA-3CFCED377727}" type="slidenum">
              <a:rPr lang="de-DE" smtClean="0"/>
              <a:t>‹Nr.›</a:t>
            </a:fld>
            <a:endParaRPr lang="de-DE"/>
          </a:p>
        </p:txBody>
      </p:sp>
    </p:spTree>
    <p:extLst>
      <p:ext uri="{BB962C8B-B14F-4D97-AF65-F5344CB8AC3E}">
        <p14:creationId xmlns:p14="http://schemas.microsoft.com/office/powerpoint/2010/main" val="15064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077A3-079F-4EF4-902D-44771A786779}" type="datetimeFigureOut">
              <a:rPr lang="de-DE" smtClean="0"/>
              <a:t>11.12.2015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95F10-FD01-467E-89EA-3CFCED377727}" type="slidenum">
              <a:rPr lang="de-DE" smtClean="0"/>
              <a:t>‹Nr.›</a:t>
            </a:fld>
            <a:endParaRPr lang="de-DE"/>
          </a:p>
        </p:txBody>
      </p:sp>
    </p:spTree>
    <p:extLst>
      <p:ext uri="{BB962C8B-B14F-4D97-AF65-F5344CB8AC3E}">
        <p14:creationId xmlns:p14="http://schemas.microsoft.com/office/powerpoint/2010/main" val="100449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pload.wikimedia.org/wikipedia/commons/f/f2/Mercury_global_map_2013-05-14_bright.png" TargetMode="External"/><Relationship Id="rId2" Type="http://schemas.openxmlformats.org/officeDocument/2006/relationships/hyperlink" Target="http://visibleearth.nasa.gov/view_cat.php?categoryID=1484" TargetMode="External"/><Relationship Id="rId1" Type="http://schemas.openxmlformats.org/officeDocument/2006/relationships/slideLayout" Target="../slideLayouts/slideLayout2.xml"/><Relationship Id="rId5" Type="http://schemas.openxmlformats.org/officeDocument/2006/relationships/hyperlink" Target="https://www.youtube.com/watch?v=yc0b5GcYl3U" TargetMode="External"/><Relationship Id="rId4" Type="http://schemas.openxmlformats.org/officeDocument/2006/relationships/hyperlink" Target="https://pixabay.com/p-323571/?no_redir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723118"/>
            <a:ext cx="9144000" cy="2387600"/>
          </a:xfrm>
        </p:spPr>
        <p:txBody>
          <a:bodyPr/>
          <a:lstStyle/>
          <a:p>
            <a:r>
              <a:rPr lang="de-DE" dirty="0" smtClean="0"/>
              <a:t>Die Mondtierchen</a:t>
            </a:r>
            <a:endParaRPr lang="de-DE" dirty="0"/>
          </a:p>
        </p:txBody>
      </p:sp>
      <p:sp>
        <p:nvSpPr>
          <p:cNvPr id="3" name="Untertitel 2"/>
          <p:cNvSpPr>
            <a:spLocks noGrp="1"/>
          </p:cNvSpPr>
          <p:nvPr>
            <p:ph type="subTitle" idx="1"/>
          </p:nvPr>
        </p:nvSpPr>
        <p:spPr/>
        <p:txBody>
          <a:bodyPr>
            <a:normAutofit lnSpcReduction="10000"/>
          </a:bodyPr>
          <a:lstStyle/>
          <a:p>
            <a:r>
              <a:rPr lang="de-DE" dirty="0" smtClean="0"/>
              <a:t>Gruppe 35:</a:t>
            </a:r>
          </a:p>
          <a:p>
            <a:r>
              <a:rPr lang="de-DE" dirty="0" smtClean="0"/>
              <a:t>Mauritius Lippke</a:t>
            </a:r>
          </a:p>
          <a:p>
            <a:r>
              <a:rPr lang="de-DE" dirty="0" smtClean="0"/>
              <a:t>Marieke Ulpts</a:t>
            </a:r>
          </a:p>
          <a:p>
            <a:r>
              <a:rPr lang="de-DE" dirty="0" smtClean="0"/>
              <a:t>Maren Hess</a:t>
            </a:r>
            <a:endParaRPr lang="de-DE" dirty="0"/>
          </a:p>
        </p:txBody>
      </p:sp>
    </p:spTree>
    <p:extLst>
      <p:ext uri="{BB962C8B-B14F-4D97-AF65-F5344CB8AC3E}">
        <p14:creationId xmlns:p14="http://schemas.microsoft.com/office/powerpoint/2010/main" val="357584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Beleuchtungsbeschreibung</a:t>
            </a:r>
            <a:endParaRPr lang="de-DE" dirty="0"/>
          </a:p>
        </p:txBody>
      </p:sp>
      <p:sp>
        <p:nvSpPr>
          <p:cNvPr id="3" name="Inhaltsplatzhalter 2"/>
          <p:cNvSpPr>
            <a:spLocks noGrp="1"/>
          </p:cNvSpPr>
          <p:nvPr>
            <p:ph idx="1"/>
          </p:nvPr>
        </p:nvSpPr>
        <p:spPr>
          <a:xfrm>
            <a:off x="838198" y="1825624"/>
            <a:ext cx="6335334" cy="4497903"/>
          </a:xfrm>
        </p:spPr>
        <p:txBody>
          <a:bodyPr>
            <a:normAutofit/>
          </a:bodyPr>
          <a:lstStyle/>
          <a:p>
            <a:r>
              <a:rPr lang="de-DE" dirty="0" smtClean="0"/>
              <a:t>3. Ebene: Die Eingangsszene, Ausgangsszene und die Raketenflugszene dienen der Übersicht. </a:t>
            </a:r>
            <a:br>
              <a:rPr lang="de-DE" dirty="0" smtClean="0"/>
            </a:br>
            <a:r>
              <a:rPr lang="de-DE" dirty="0" smtClean="0"/>
              <a:t>Beleuchtung: Mond als natürliche Lichtquelle, schwarzer Hintergrund</a:t>
            </a:r>
          </a:p>
          <a:p>
            <a:r>
              <a:rPr lang="de-DE" dirty="0" smtClean="0"/>
              <a:t>Sicht der Kamera: Auch in diesen Szenen ist der Mond für den Betrachter die einzige Lichtquelle, die die gesamte Einstellung ausleuchten muss.</a:t>
            </a:r>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7942" y="1690689"/>
            <a:ext cx="3592131" cy="2020574"/>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942" y="3944670"/>
            <a:ext cx="3592131" cy="2020574"/>
          </a:xfrm>
          <a:prstGeom prst="rect">
            <a:avLst/>
          </a:prstGeom>
        </p:spPr>
      </p:pic>
    </p:spTree>
    <p:extLst>
      <p:ext uri="{BB962C8B-B14F-4D97-AF65-F5344CB8AC3E}">
        <p14:creationId xmlns:p14="http://schemas.microsoft.com/office/powerpoint/2010/main" val="364088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Beleuchtungsbeschreibung</a:t>
            </a:r>
            <a:endParaRPr lang="de-DE" dirty="0"/>
          </a:p>
        </p:txBody>
      </p:sp>
      <p:sp>
        <p:nvSpPr>
          <p:cNvPr id="3" name="Inhaltsplatzhalter 2"/>
          <p:cNvSpPr>
            <a:spLocks noGrp="1"/>
          </p:cNvSpPr>
          <p:nvPr>
            <p:ph idx="1"/>
          </p:nvPr>
        </p:nvSpPr>
        <p:spPr>
          <a:xfrm>
            <a:off x="838201" y="1825625"/>
            <a:ext cx="7661856" cy="4575176"/>
          </a:xfrm>
        </p:spPr>
        <p:txBody>
          <a:bodyPr>
            <a:normAutofit fontScale="92500" lnSpcReduction="10000"/>
          </a:bodyPr>
          <a:lstStyle/>
          <a:p>
            <a:r>
              <a:rPr lang="de-DE" dirty="0" smtClean="0"/>
              <a:t>Sicht des Entwicklers: Die logische Entwicklung der Geschichte gibt bereits die Auskunft, dass das Geschehen sehr dunkel ist. In allen anderen Szenen gibt es einen Untergrund, der das Licht auffangen kann, wohingegen sich diese drei Einstellungen im Universum befinden. Hier stellt der schwarze Hintergrund eine große Herausforderung dar, denn der Betrachter sollte einerseits in die richtige Atmosphäre versetzt werden und andererseits noch die Szenen erkennen können. Dafür ist geschicktes Umgehen mit weiteren Emission-Planes gefragt: Es wurden 3 Planes oberhalb des Mondes eingefügt, damit der Schattenwurf auf der Erde realistisch bleibt. </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497" y="2084097"/>
            <a:ext cx="2489544" cy="3333750"/>
          </a:xfrm>
          <a:prstGeom prst="rect">
            <a:avLst/>
          </a:prstGeom>
        </p:spPr>
      </p:pic>
    </p:spTree>
    <p:extLst>
      <p:ext uri="{BB962C8B-B14F-4D97-AF65-F5344CB8AC3E}">
        <p14:creationId xmlns:p14="http://schemas.microsoft.com/office/powerpoint/2010/main" val="301138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Herausforderungen</a:t>
            </a:r>
            <a:endParaRPr lang="de-DE" dirty="0"/>
          </a:p>
        </p:txBody>
      </p:sp>
      <p:sp>
        <p:nvSpPr>
          <p:cNvPr id="3" name="Inhaltsplatzhalter 2"/>
          <p:cNvSpPr>
            <a:spLocks noGrp="1"/>
          </p:cNvSpPr>
          <p:nvPr>
            <p:ph idx="1"/>
          </p:nvPr>
        </p:nvSpPr>
        <p:spPr>
          <a:xfrm>
            <a:off x="838200" y="2495327"/>
            <a:ext cx="10515599" cy="3068347"/>
          </a:xfrm>
        </p:spPr>
        <p:txBody>
          <a:bodyPr>
            <a:normAutofit/>
          </a:bodyPr>
          <a:lstStyle/>
          <a:p>
            <a:r>
              <a:rPr lang="de-DE" dirty="0" smtClean="0"/>
              <a:t>Auflösung der Bilder:</a:t>
            </a:r>
            <a:br>
              <a:rPr lang="de-DE" dirty="0" smtClean="0"/>
            </a:br>
            <a:r>
              <a:rPr lang="de-DE" dirty="0" smtClean="0"/>
              <a:t>Durch überwiegende Dunkelheit der Szenen entstand vermehrt ein Rauschen in der Auflösung. Dies war besonders in den Schattenbereichen auszumachen und stellte an einigen Rechnern ein größeres Problem dar.</a:t>
            </a:r>
          </a:p>
          <a:p>
            <a:pPr marL="0" indent="0">
              <a:buNone/>
            </a:pPr>
            <a:endParaRPr lang="de-DE" dirty="0"/>
          </a:p>
        </p:txBody>
      </p:sp>
    </p:spTree>
    <p:extLst>
      <p:ext uri="{BB962C8B-B14F-4D97-AF65-F5344CB8AC3E}">
        <p14:creationId xmlns:p14="http://schemas.microsoft.com/office/powerpoint/2010/main" val="276199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Herausforderungen</a:t>
            </a:r>
            <a:endParaRPr lang="de-DE" dirty="0"/>
          </a:p>
        </p:txBody>
      </p:sp>
      <p:sp>
        <p:nvSpPr>
          <p:cNvPr id="3" name="Inhaltsplatzhalter 2"/>
          <p:cNvSpPr>
            <a:spLocks noGrp="1"/>
          </p:cNvSpPr>
          <p:nvPr>
            <p:ph idx="1"/>
          </p:nvPr>
        </p:nvSpPr>
        <p:spPr>
          <a:xfrm>
            <a:off x="838200" y="1825625"/>
            <a:ext cx="10515600" cy="2076674"/>
          </a:xfrm>
        </p:spPr>
        <p:txBody>
          <a:bodyPr>
            <a:normAutofit lnSpcReduction="10000"/>
          </a:bodyPr>
          <a:lstStyle/>
          <a:p>
            <a:pPr marL="0" indent="0">
              <a:buNone/>
            </a:pPr>
            <a:r>
              <a:rPr lang="de-DE" dirty="0" smtClean="0">
                <a:sym typeface="Wingdings" panose="05000000000000000000" pitchFamily="2" charset="2"/>
              </a:rPr>
              <a:t>Auflösung der Bilder</a:t>
            </a:r>
          </a:p>
          <a:p>
            <a:pPr marL="0" indent="0">
              <a:buNone/>
            </a:pPr>
            <a:r>
              <a:rPr lang="de-DE" dirty="0" smtClean="0">
                <a:sym typeface="Wingdings" panose="05000000000000000000" pitchFamily="2" charset="2"/>
              </a:rPr>
              <a:t> </a:t>
            </a:r>
            <a:r>
              <a:rPr lang="de-DE" dirty="0">
                <a:sym typeface="Wingdings" panose="05000000000000000000" pitchFamily="2" charset="2"/>
              </a:rPr>
              <a:t>Allgemeine Lösung: Die Anzahl der Samples beim Rendern muss erhöht werden, damit die Qualität proportional steigt. Jedoch war hierbei teilweise keine Verbesserung zu sehen, was anscheinend durch den jeweiligen Rechner begründet war.</a:t>
            </a:r>
            <a:endParaRPr lang="de-DE" dirty="0"/>
          </a:p>
          <a:p>
            <a:endParaRPr lang="de-DE" dirty="0"/>
          </a:p>
        </p:txBody>
      </p:sp>
      <p:sp>
        <p:nvSpPr>
          <p:cNvPr id="4" name="Inhaltsplatzhalter 2"/>
          <p:cNvSpPr txBox="1">
            <a:spLocks/>
          </p:cNvSpPr>
          <p:nvPr/>
        </p:nvSpPr>
        <p:spPr>
          <a:xfrm>
            <a:off x="1676400" y="4631074"/>
            <a:ext cx="10515600" cy="1716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smtClean="0">
                <a:solidFill>
                  <a:srgbClr val="FF0000"/>
                </a:solidFill>
                <a:sym typeface="Wingdings" panose="05000000000000000000" pitchFamily="2" charset="2"/>
              </a:rPr>
              <a:t>Bild Marieke: links niedrige Samples, rechts hohe Samples</a:t>
            </a:r>
            <a:endParaRPr lang="de-DE" dirty="0" smtClean="0">
              <a:solidFill>
                <a:srgbClr val="FF0000"/>
              </a:solidFill>
            </a:endParaRPr>
          </a:p>
          <a:p>
            <a:endParaRPr lang="de-DE" dirty="0"/>
          </a:p>
        </p:txBody>
      </p:sp>
    </p:spTree>
    <p:extLst>
      <p:ext uri="{BB962C8B-B14F-4D97-AF65-F5344CB8AC3E}">
        <p14:creationId xmlns:p14="http://schemas.microsoft.com/office/powerpoint/2010/main" val="362821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Herausforderungen</a:t>
            </a:r>
            <a:endParaRPr lang="de-DE" dirty="0"/>
          </a:p>
        </p:txBody>
      </p:sp>
      <p:sp>
        <p:nvSpPr>
          <p:cNvPr id="3" name="Inhaltsplatzhalter 2"/>
          <p:cNvSpPr>
            <a:spLocks noGrp="1"/>
          </p:cNvSpPr>
          <p:nvPr>
            <p:ph idx="1"/>
          </p:nvPr>
        </p:nvSpPr>
        <p:spPr/>
        <p:txBody>
          <a:bodyPr/>
          <a:lstStyle/>
          <a:p>
            <a:pPr marL="0" indent="0">
              <a:buNone/>
            </a:pPr>
            <a:r>
              <a:rPr lang="de-DE" dirty="0" smtClean="0"/>
              <a:t>Auflösung der Bilder</a:t>
            </a:r>
          </a:p>
          <a:p>
            <a:pPr marL="0" indent="0">
              <a:buNone/>
            </a:pPr>
            <a:r>
              <a:rPr lang="de-DE" dirty="0" smtClean="0">
                <a:sym typeface="Wingdings" panose="05000000000000000000" pitchFamily="2" charset="2"/>
              </a:rPr>
              <a:t> Zweite mögliche Lösung: Die Intensität/ Größe der Lichtquellen in den Szenen vergrößern und am besten eine Dreipunktbeleuchtung einfügen. </a:t>
            </a:r>
            <a:endParaRPr lang="de-DE" dirty="0"/>
          </a:p>
        </p:txBody>
      </p:sp>
      <p:sp>
        <p:nvSpPr>
          <p:cNvPr id="4" name="Inhaltsplatzhalter 2"/>
          <p:cNvSpPr txBox="1">
            <a:spLocks/>
          </p:cNvSpPr>
          <p:nvPr/>
        </p:nvSpPr>
        <p:spPr>
          <a:xfrm>
            <a:off x="1547612" y="4595835"/>
            <a:ext cx="10515600" cy="1716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smtClean="0">
                <a:solidFill>
                  <a:srgbClr val="FF0000"/>
                </a:solidFill>
                <a:sym typeface="Wingdings" panose="05000000000000000000" pitchFamily="2" charset="2"/>
              </a:rPr>
              <a:t>Bild Marieke: links eine Lichtquelle, rechts drei</a:t>
            </a:r>
            <a:endParaRPr lang="de-DE" dirty="0" smtClean="0">
              <a:solidFill>
                <a:srgbClr val="FF0000"/>
              </a:solidFill>
            </a:endParaRPr>
          </a:p>
          <a:p>
            <a:endParaRPr lang="de-DE" dirty="0"/>
          </a:p>
        </p:txBody>
      </p:sp>
    </p:spTree>
    <p:extLst>
      <p:ext uri="{BB962C8B-B14F-4D97-AF65-F5344CB8AC3E}">
        <p14:creationId xmlns:p14="http://schemas.microsoft.com/office/powerpoint/2010/main" val="35487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Herausforderungen</a:t>
            </a:r>
            <a:endParaRPr lang="de-DE" dirty="0"/>
          </a:p>
        </p:txBody>
      </p:sp>
      <p:sp>
        <p:nvSpPr>
          <p:cNvPr id="3" name="Inhaltsplatzhalter 2"/>
          <p:cNvSpPr>
            <a:spLocks noGrp="1"/>
          </p:cNvSpPr>
          <p:nvPr>
            <p:ph idx="1"/>
          </p:nvPr>
        </p:nvSpPr>
        <p:spPr>
          <a:xfrm>
            <a:off x="838200" y="1825625"/>
            <a:ext cx="10515600" cy="1857733"/>
          </a:xfrm>
        </p:spPr>
        <p:txBody>
          <a:bodyPr/>
          <a:lstStyle/>
          <a:p>
            <a:r>
              <a:rPr lang="de-DE" dirty="0" smtClean="0"/>
              <a:t>Verlinkungen der Objekte</a:t>
            </a:r>
            <a:br>
              <a:rPr lang="de-DE" dirty="0" smtClean="0"/>
            </a:br>
            <a:r>
              <a:rPr lang="de-DE" dirty="0" smtClean="0"/>
              <a:t>Die Verlinkungen der Objekte befanden sich zwar an ihrem Platz, was durch den vorhandenen 3D-Manipulator erkennbar war, allerdings waren sie nicht sichtbar, um damit arbeiten zu können.</a:t>
            </a:r>
            <a:endParaRPr lang="de-DE" dirty="0"/>
          </a:p>
        </p:txBody>
      </p:sp>
      <p:sp>
        <p:nvSpPr>
          <p:cNvPr id="4" name="Inhaltsplatzhalter 2"/>
          <p:cNvSpPr txBox="1">
            <a:spLocks/>
          </p:cNvSpPr>
          <p:nvPr/>
        </p:nvSpPr>
        <p:spPr>
          <a:xfrm>
            <a:off x="1676400" y="4631074"/>
            <a:ext cx="10515600" cy="1716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smtClean="0">
                <a:solidFill>
                  <a:srgbClr val="FF0000"/>
                </a:solidFill>
                <a:sym typeface="Wingdings" panose="05000000000000000000" pitchFamily="2" charset="2"/>
              </a:rPr>
              <a:t>Bild Marieke: nichtvorhandene </a:t>
            </a:r>
            <a:r>
              <a:rPr lang="de-DE" dirty="0" err="1" smtClean="0">
                <a:solidFill>
                  <a:srgbClr val="FF0000"/>
                </a:solidFill>
                <a:sym typeface="Wingdings" panose="05000000000000000000" pitchFamily="2" charset="2"/>
              </a:rPr>
              <a:t>objekte</a:t>
            </a:r>
            <a:endParaRPr lang="de-DE" dirty="0" smtClean="0">
              <a:solidFill>
                <a:srgbClr val="FF0000"/>
              </a:solidFill>
            </a:endParaRPr>
          </a:p>
          <a:p>
            <a:endParaRPr lang="de-DE" dirty="0"/>
          </a:p>
        </p:txBody>
      </p:sp>
    </p:spTree>
    <p:extLst>
      <p:ext uri="{BB962C8B-B14F-4D97-AF65-F5344CB8AC3E}">
        <p14:creationId xmlns:p14="http://schemas.microsoft.com/office/powerpoint/2010/main" val="282824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Herausforderungen</a:t>
            </a:r>
            <a:endParaRPr lang="de-DE" dirty="0"/>
          </a:p>
        </p:txBody>
      </p:sp>
      <p:sp>
        <p:nvSpPr>
          <p:cNvPr id="3" name="Inhaltsplatzhalter 2"/>
          <p:cNvSpPr>
            <a:spLocks noGrp="1"/>
          </p:cNvSpPr>
          <p:nvPr>
            <p:ph idx="1"/>
          </p:nvPr>
        </p:nvSpPr>
        <p:spPr/>
        <p:txBody>
          <a:bodyPr/>
          <a:lstStyle/>
          <a:p>
            <a:r>
              <a:rPr lang="de-DE" dirty="0" smtClean="0">
                <a:solidFill>
                  <a:srgbClr val="FF0000"/>
                </a:solidFill>
              </a:rPr>
              <a:t>Entwicklung des Feuers</a:t>
            </a:r>
          </a:p>
          <a:p>
            <a:endParaRPr lang="de-DE" dirty="0">
              <a:solidFill>
                <a:srgbClr val="FF0000"/>
              </a:solidFill>
            </a:endParaRPr>
          </a:p>
          <a:p>
            <a:r>
              <a:rPr lang="de-DE" dirty="0" smtClean="0"/>
              <a:t>Texturen des Hauses</a:t>
            </a:r>
            <a:br>
              <a:rPr lang="de-DE" dirty="0" smtClean="0"/>
            </a:br>
            <a:r>
              <a:rPr lang="de-DE" dirty="0" smtClean="0"/>
              <a:t>Das zuvor im Ganzen modellierte Haus musste nun bei der Texturierung wiederum in einzelne Teile separiert werden. Es musste zwischen Fenstern, Dach, Tür, Treppe und Hauswand unterschieden werden. Zudem mussten alle Einzelteile so aus ihrer UV-</a:t>
            </a:r>
            <a:r>
              <a:rPr lang="de-DE" dirty="0" err="1" smtClean="0"/>
              <a:t>Map</a:t>
            </a:r>
            <a:r>
              <a:rPr lang="de-DE" dirty="0" smtClean="0"/>
              <a:t> entpackt werden, dass keine Textur verzerrt wird.</a:t>
            </a:r>
          </a:p>
          <a:p>
            <a:pPr marL="0" indent="0">
              <a:buNone/>
            </a:pPr>
            <a:r>
              <a:rPr lang="de-DE" dirty="0" smtClean="0">
                <a:sym typeface="Wingdings" panose="05000000000000000000" pitchFamily="2" charset="2"/>
              </a:rPr>
              <a:t> Das Haus wurde anstatt mit Texturen mit unterschiedlichen Materialfarben gestaltet</a:t>
            </a:r>
            <a:endParaRPr lang="de-DE" dirty="0"/>
          </a:p>
        </p:txBody>
      </p:sp>
    </p:spTree>
    <p:extLst>
      <p:ext uri="{BB962C8B-B14F-4D97-AF65-F5344CB8AC3E}">
        <p14:creationId xmlns:p14="http://schemas.microsoft.com/office/powerpoint/2010/main" val="2739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Herausforderungen</a:t>
            </a:r>
            <a:endParaRPr lang="de-DE" dirty="0"/>
          </a:p>
        </p:txBody>
      </p:sp>
      <p:sp>
        <p:nvSpPr>
          <p:cNvPr id="3" name="Inhaltsplatzhalter 2"/>
          <p:cNvSpPr>
            <a:spLocks noGrp="1"/>
          </p:cNvSpPr>
          <p:nvPr>
            <p:ph idx="1"/>
          </p:nvPr>
        </p:nvSpPr>
        <p:spPr/>
        <p:txBody>
          <a:bodyPr/>
          <a:lstStyle/>
          <a:p>
            <a:r>
              <a:rPr lang="de-DE" dirty="0" smtClean="0"/>
              <a:t>Angemessene Beleuchtung</a:t>
            </a:r>
            <a:br>
              <a:rPr lang="de-DE" dirty="0" smtClean="0"/>
            </a:br>
            <a:r>
              <a:rPr lang="de-DE" dirty="0" smtClean="0"/>
              <a:t>Da die Umstände der Story es verlangen, herrscht in den Szenen eine Grunddunkelheit, die durch den schwarzen Hintergrund hervorgerufen wird. Der Mond als eigentlich einzige Lichtquelle reicht nun nicht, um die Szene für den Betrachter gut auszuleuchten.</a:t>
            </a:r>
          </a:p>
          <a:p>
            <a:pPr marL="0" indent="0">
              <a:buNone/>
            </a:pPr>
            <a:r>
              <a:rPr lang="de-DE" dirty="0" smtClean="0">
                <a:sym typeface="Wingdings" panose="05000000000000000000" pitchFamily="2" charset="2"/>
              </a:rPr>
              <a:t> Weitere Emission-Planes sind erforderlich, um eine gute Atmosphäre und ein realistisches Lichtverhältnis herzustellen.</a:t>
            </a:r>
            <a:endParaRPr lang="de-DE" dirty="0"/>
          </a:p>
        </p:txBody>
      </p:sp>
    </p:spTree>
    <p:extLst>
      <p:ext uri="{BB962C8B-B14F-4D97-AF65-F5344CB8AC3E}">
        <p14:creationId xmlns:p14="http://schemas.microsoft.com/office/powerpoint/2010/main" val="334589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00817"/>
            <a:ext cx="10515600" cy="1325563"/>
          </a:xfrm>
        </p:spPr>
        <p:txBody>
          <a:bodyPr/>
          <a:lstStyle/>
          <a:p>
            <a:pPr algn="ctr"/>
            <a:r>
              <a:rPr lang="de-DE" dirty="0" smtClean="0"/>
              <a:t>Zeitplanung</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3124473270"/>
              </p:ext>
            </p:extLst>
          </p:nvPr>
        </p:nvGraphicFramePr>
        <p:xfrm>
          <a:off x="838200" y="1220318"/>
          <a:ext cx="10515600" cy="5125720"/>
        </p:xfrm>
        <a:graphic>
          <a:graphicData uri="http://schemas.openxmlformats.org/drawingml/2006/table">
            <a:tbl>
              <a:tblPr firstRow="1" bandRow="1">
                <a:tableStyleId>{5C22544A-7EE6-4342-B048-85BDC9FD1C3A}</a:tableStyleId>
              </a:tblPr>
              <a:tblGrid>
                <a:gridCol w="2059546"/>
                <a:gridCol w="2833353"/>
                <a:gridCol w="2730321"/>
                <a:gridCol w="2892380"/>
              </a:tblGrid>
              <a:tr h="370840">
                <a:tc>
                  <a:txBody>
                    <a:bodyPr/>
                    <a:lstStyle/>
                    <a:p>
                      <a:endParaRPr lang="de-DE" sz="1600" dirty="0"/>
                    </a:p>
                  </a:txBody>
                  <a:tcPr/>
                </a:tc>
                <a:tc>
                  <a:txBody>
                    <a:bodyPr/>
                    <a:lstStyle/>
                    <a:p>
                      <a:r>
                        <a:rPr lang="de-DE" sz="1600" dirty="0" smtClean="0"/>
                        <a:t>Mauritius</a:t>
                      </a:r>
                      <a:endParaRPr lang="de-DE" sz="1600" dirty="0"/>
                    </a:p>
                  </a:txBody>
                  <a:tcPr/>
                </a:tc>
                <a:tc>
                  <a:txBody>
                    <a:bodyPr/>
                    <a:lstStyle/>
                    <a:p>
                      <a:r>
                        <a:rPr lang="de-DE" sz="1600" dirty="0" smtClean="0"/>
                        <a:t>Marieke</a:t>
                      </a:r>
                      <a:endParaRPr lang="de-DE" sz="1600" dirty="0"/>
                    </a:p>
                  </a:txBody>
                  <a:tcPr/>
                </a:tc>
                <a:tc>
                  <a:txBody>
                    <a:bodyPr/>
                    <a:lstStyle/>
                    <a:p>
                      <a:r>
                        <a:rPr lang="de-DE" sz="1600" dirty="0" smtClean="0"/>
                        <a:t>Maren</a:t>
                      </a:r>
                      <a:endParaRPr lang="de-DE" sz="1600" dirty="0"/>
                    </a:p>
                  </a:txBody>
                  <a:tcPr/>
                </a:tc>
              </a:tr>
              <a:tr h="370840">
                <a:tc>
                  <a:txBody>
                    <a:bodyPr/>
                    <a:lstStyle/>
                    <a:p>
                      <a:r>
                        <a:rPr lang="de-DE" sz="1600" dirty="0" smtClean="0"/>
                        <a:t>1. Woche</a:t>
                      </a:r>
                      <a:r>
                        <a:rPr lang="de-DE" sz="1600" baseline="0" dirty="0" smtClean="0"/>
                        <a:t> </a:t>
                      </a:r>
                      <a:br>
                        <a:rPr lang="de-DE" sz="1600" baseline="0" dirty="0" smtClean="0"/>
                      </a:br>
                      <a:r>
                        <a:rPr lang="de-DE" sz="1600" baseline="0" dirty="0" smtClean="0"/>
                        <a:t>    (15.11.-22.11.15)</a:t>
                      </a:r>
                      <a:endParaRPr lang="de-DE" sz="1600" dirty="0"/>
                    </a:p>
                  </a:txBody>
                  <a:tcPr/>
                </a:tc>
                <a:tc>
                  <a:txBody>
                    <a:bodyPr/>
                    <a:lstStyle/>
                    <a:p>
                      <a:r>
                        <a:rPr lang="de-DE" sz="1600" dirty="0" smtClean="0"/>
                        <a:t>Musik- &amp; Tonrecherche,</a:t>
                      </a:r>
                      <a:r>
                        <a:rPr lang="de-DE" sz="1600" baseline="0" dirty="0" smtClean="0"/>
                        <a:t> An-passen der Musik, Zusammen-schneiden Storyboard/Musik/ Text, </a:t>
                      </a:r>
                      <a:r>
                        <a:rPr lang="de-DE" sz="1600" dirty="0" smtClean="0"/>
                        <a:t>Kameraeinstellungen, Key-frames</a:t>
                      </a:r>
                      <a:r>
                        <a:rPr lang="de-DE" sz="1600" baseline="0" dirty="0" smtClean="0"/>
                        <a:t> der Kamera, Einstellen der Tonspur, </a:t>
                      </a:r>
                      <a:r>
                        <a:rPr lang="de-DE" sz="1600" dirty="0" smtClean="0"/>
                        <a:t>Ausarbeiten der Rakete: Einzelteile, Gesamtbild; </a:t>
                      </a:r>
                      <a:endParaRPr lang="de-DE" sz="1600" dirty="0"/>
                    </a:p>
                  </a:txBody>
                  <a:tcPr/>
                </a:tc>
                <a:tc>
                  <a:txBody>
                    <a:bodyPr/>
                    <a:lstStyle/>
                    <a:p>
                      <a:r>
                        <a:rPr lang="de-DE" sz="1600" dirty="0" smtClean="0"/>
                        <a:t>Vorbereiten des Erklärungs-textes</a:t>
                      </a:r>
                      <a:r>
                        <a:rPr lang="de-DE" sz="1600" baseline="0" dirty="0" smtClean="0"/>
                        <a:t> für das Storyboard-Video, Aufnehmen der Erklär-</a:t>
                      </a:r>
                      <a:r>
                        <a:rPr lang="de-DE" sz="1600" baseline="0" dirty="0" err="1" smtClean="0"/>
                        <a:t>ung</a:t>
                      </a:r>
                      <a:r>
                        <a:rPr lang="de-DE" sz="1600" baseline="0" dirty="0" smtClean="0"/>
                        <a:t>, Positionieren der Figuren, </a:t>
                      </a:r>
                      <a:r>
                        <a:rPr lang="de-DE" sz="1600" baseline="0" dirty="0" err="1" smtClean="0"/>
                        <a:t>Keyframes</a:t>
                      </a:r>
                      <a:r>
                        <a:rPr lang="de-DE" sz="1600" baseline="0" dirty="0" smtClean="0"/>
                        <a:t> der Objekte, </a:t>
                      </a:r>
                      <a:r>
                        <a:rPr lang="de-DE" sz="1600" baseline="0" dirty="0" err="1" smtClean="0"/>
                        <a:t>Verfei-nern</a:t>
                      </a:r>
                      <a:r>
                        <a:rPr lang="de-DE" sz="1600" baseline="0" dirty="0" smtClean="0"/>
                        <a:t> und Überarbeiten der Hasen, </a:t>
                      </a:r>
                      <a:r>
                        <a:rPr lang="de-DE" sz="1600" dirty="0" smtClean="0"/>
                        <a:t>Ausarbeiten des</a:t>
                      </a:r>
                      <a:r>
                        <a:rPr lang="de-DE" sz="1600" baseline="0" dirty="0" smtClean="0"/>
                        <a:t> </a:t>
                      </a:r>
                      <a:r>
                        <a:rPr lang="de-DE" sz="1600" dirty="0" smtClean="0"/>
                        <a:t>Hau-</a:t>
                      </a:r>
                      <a:r>
                        <a:rPr lang="de-DE" sz="1600" dirty="0" err="1" smtClean="0"/>
                        <a:t>ses</a:t>
                      </a:r>
                      <a:r>
                        <a:rPr lang="de-DE" sz="1600" dirty="0" smtClean="0"/>
                        <a:t>:</a:t>
                      </a:r>
                      <a:r>
                        <a:rPr lang="de-DE" sz="1600" baseline="0" dirty="0" smtClean="0"/>
                        <a:t> Einzelteile, Gesamtbild; </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Zeichnen</a:t>
                      </a:r>
                      <a:r>
                        <a:rPr lang="de-DE" sz="1600" baseline="0" dirty="0" smtClean="0"/>
                        <a:t> des Storyboards, Vorbereiten des Erklärungs-textes, Erstellung des Zeitplans &amp; der Präsentation, </a:t>
                      </a:r>
                      <a:r>
                        <a:rPr lang="de-DE" sz="1600" dirty="0" smtClean="0"/>
                        <a:t>Vorbereiten</a:t>
                      </a:r>
                      <a:r>
                        <a:rPr lang="de-DE" sz="1600" baseline="0" dirty="0" smtClean="0"/>
                        <a:t> aller abstrakten Figuren in </a:t>
                      </a:r>
                      <a:r>
                        <a:rPr lang="de-DE" sz="1600" baseline="0" dirty="0" err="1" smtClean="0"/>
                        <a:t>Blen</a:t>
                      </a:r>
                      <a:r>
                        <a:rPr lang="de-DE" sz="1600" baseline="0" dirty="0" smtClean="0"/>
                        <a:t>-der, grobes Positionieren, </a:t>
                      </a:r>
                      <a:r>
                        <a:rPr lang="de-DE" sz="1600" baseline="0" dirty="0" err="1" smtClean="0"/>
                        <a:t>Verfei-nern</a:t>
                      </a:r>
                      <a:r>
                        <a:rPr lang="de-DE" sz="1600" baseline="0" dirty="0" smtClean="0"/>
                        <a:t> und Überarbeiten Frosch, </a:t>
                      </a:r>
                      <a:r>
                        <a:rPr lang="de-DE" sz="1600" dirty="0" smtClean="0"/>
                        <a:t>Ausarbeitung/</a:t>
                      </a:r>
                      <a:r>
                        <a:rPr lang="de-DE" sz="1600" baseline="0" dirty="0" smtClean="0"/>
                        <a:t>Texturierung der Planeten, </a:t>
                      </a:r>
                      <a:r>
                        <a:rPr lang="de-DE" sz="1600" dirty="0" smtClean="0"/>
                        <a:t>Hintergrund</a:t>
                      </a:r>
                    </a:p>
                  </a:txBody>
                  <a:tcPr/>
                </a:tc>
              </a:tr>
              <a:tr h="370840">
                <a:tc>
                  <a:txBody>
                    <a:bodyPr/>
                    <a:lstStyle/>
                    <a:p>
                      <a:r>
                        <a:rPr lang="de-DE" sz="1600" dirty="0" smtClean="0"/>
                        <a:t>2. Woche</a:t>
                      </a:r>
                      <a:br>
                        <a:rPr lang="de-DE" sz="1600" dirty="0" smtClean="0"/>
                      </a:br>
                      <a:r>
                        <a:rPr lang="de-DE" sz="1600" dirty="0" smtClean="0"/>
                        <a:t>    (22.11.-29.11.15)</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Optimierung der Beleuchtung durch Einfügen von Emission-Planes</a:t>
                      </a:r>
                      <a:r>
                        <a:rPr lang="de-DE" sz="1600" baseline="0" dirty="0" smtClean="0"/>
                        <a:t> (Nacht = Blaustich), Effekte ergänzen (Landung </a:t>
                      </a:r>
                      <a:r>
                        <a:rPr lang="de-DE" sz="1600" baseline="0" dirty="0" err="1" smtClean="0"/>
                        <a:t>usw</a:t>
                      </a:r>
                      <a:r>
                        <a:rPr lang="de-DE" sz="1600" baseline="0" dirty="0" smtClean="0"/>
                        <a:t>)</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Einfügen von Umgebung (Bäume, Steine, Wiese usw.),</a:t>
                      </a:r>
                      <a:r>
                        <a:rPr lang="de-DE" sz="1600" baseline="0" dirty="0" smtClean="0"/>
                        <a:t> Überarbeiten der Figuren: Raumanzug, Effekte ergänzen</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Mond</a:t>
                      </a:r>
                      <a:r>
                        <a:rPr lang="de-DE" sz="1600" baseline="0" dirty="0" smtClean="0"/>
                        <a:t>: Emission-Kugel (Nacht = Blaustich), Überprüfen der Beleuchtung, Erstellen der </a:t>
                      </a:r>
                      <a:r>
                        <a:rPr lang="de-DE" sz="1600" baseline="0" dirty="0" err="1" smtClean="0"/>
                        <a:t>Shots</a:t>
                      </a:r>
                      <a:r>
                        <a:rPr lang="de-DE" sz="1600" baseline="0" dirty="0" smtClean="0"/>
                        <a:t> der einzelnen Szenen</a:t>
                      </a:r>
                      <a:endParaRPr lang="de-DE" sz="1600" dirty="0" smtClean="0"/>
                    </a:p>
                  </a:txBody>
                  <a:tcPr/>
                </a:tc>
              </a:tr>
              <a:tr h="370840">
                <a:tc>
                  <a:txBody>
                    <a:bodyPr/>
                    <a:lstStyle/>
                    <a:p>
                      <a:r>
                        <a:rPr lang="de-DE" sz="1600" dirty="0" smtClean="0"/>
                        <a:t>3.</a:t>
                      </a:r>
                      <a:r>
                        <a:rPr lang="de-DE" sz="1600" baseline="0" dirty="0" smtClean="0"/>
                        <a:t> Woche</a:t>
                      </a:r>
                      <a:br>
                        <a:rPr lang="de-DE" sz="1600" baseline="0" dirty="0" smtClean="0"/>
                      </a:br>
                      <a:r>
                        <a:rPr lang="de-DE" sz="1600" baseline="0" dirty="0" smtClean="0"/>
                        <a:t>    (29.11.-06.12.15)</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Abstimmen von Kamerafahrt und finaler</a:t>
                      </a:r>
                      <a:r>
                        <a:rPr lang="de-DE" sz="1600" baseline="0" dirty="0" smtClean="0"/>
                        <a:t> Szene, Abstimmen von Audio und Video</a:t>
                      </a:r>
                      <a:endParaRPr lang="de-DE" sz="1600" dirty="0" smtClean="0"/>
                    </a:p>
                  </a:txBody>
                  <a:tcPr/>
                </a:tc>
                <a:tc>
                  <a:txBody>
                    <a:bodyPr/>
                    <a:lstStyle/>
                    <a:p>
                      <a:r>
                        <a:rPr lang="de-DE" sz="1600" dirty="0" smtClean="0"/>
                        <a:t>Erstellen</a:t>
                      </a:r>
                      <a:r>
                        <a:rPr lang="de-DE" sz="1600" baseline="0" dirty="0" smtClean="0"/>
                        <a:t> der Präsentation, Kontrolle der Dateien, Optimierung wenn nötig</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Erstellen der Präsentation,</a:t>
                      </a:r>
                      <a:r>
                        <a:rPr lang="de-DE" sz="1600" baseline="0" dirty="0" smtClean="0"/>
                        <a:t> Verfeinern der finalen Dateien/Szene</a:t>
                      </a:r>
                      <a:endParaRPr lang="de-DE" sz="1600" dirty="0" smtClean="0"/>
                    </a:p>
                  </a:txBody>
                  <a:tcPr/>
                </a:tc>
              </a:tr>
              <a:tr h="370840">
                <a:tc>
                  <a:txBody>
                    <a:bodyPr/>
                    <a:lstStyle/>
                    <a:p>
                      <a:r>
                        <a:rPr lang="de-DE" sz="1600" dirty="0" smtClean="0"/>
                        <a:t>4. Woche</a:t>
                      </a:r>
                      <a:br>
                        <a:rPr lang="de-DE" sz="1600" dirty="0" smtClean="0"/>
                      </a:br>
                      <a:r>
                        <a:rPr lang="de-DE" sz="1600" dirty="0" smtClean="0"/>
                        <a:t>    (06.12.-13.12.15)</a:t>
                      </a:r>
                      <a:endParaRPr lang="de-DE" sz="1600" dirty="0"/>
                    </a:p>
                  </a:txBody>
                  <a:tcPr/>
                </a:tc>
                <a:tc>
                  <a:txBody>
                    <a:bodyPr/>
                    <a:lstStyle/>
                    <a:p>
                      <a:r>
                        <a:rPr lang="de-DE" sz="1600" dirty="0" smtClean="0"/>
                        <a:t>Kontrolle,</a:t>
                      </a:r>
                      <a:r>
                        <a:rPr lang="de-DE" sz="1600" baseline="0" dirty="0" smtClean="0"/>
                        <a:t> Rendern</a:t>
                      </a:r>
                      <a:endParaRPr lang="de-DE" sz="1600" dirty="0"/>
                    </a:p>
                  </a:txBody>
                  <a:tcPr/>
                </a:tc>
                <a:tc>
                  <a:txBody>
                    <a:bodyPr/>
                    <a:lstStyle/>
                    <a:p>
                      <a:r>
                        <a:rPr lang="de-DE" sz="1600" dirty="0" smtClean="0"/>
                        <a:t>Kontrolle, Rendern</a:t>
                      </a:r>
                      <a:endParaRPr lang="de-DE" sz="1600" dirty="0"/>
                    </a:p>
                  </a:txBody>
                  <a:tcPr/>
                </a:tc>
                <a:tc>
                  <a:txBody>
                    <a:bodyPr/>
                    <a:lstStyle/>
                    <a:p>
                      <a:r>
                        <a:rPr lang="de-DE" sz="1600" dirty="0" smtClean="0"/>
                        <a:t>Kontrolle, Rendern</a:t>
                      </a:r>
                      <a:endParaRPr lang="de-DE" sz="1600" dirty="0"/>
                    </a:p>
                  </a:txBody>
                  <a:tcPr/>
                </a:tc>
              </a:tr>
            </a:tbl>
          </a:graphicData>
        </a:graphic>
      </p:graphicFrame>
    </p:spTree>
    <p:extLst>
      <p:ext uri="{BB962C8B-B14F-4D97-AF65-F5344CB8AC3E}">
        <p14:creationId xmlns:p14="http://schemas.microsoft.com/office/powerpoint/2010/main" val="62746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9302"/>
            <a:ext cx="10515600" cy="1325563"/>
          </a:xfrm>
        </p:spPr>
        <p:txBody>
          <a:bodyPr/>
          <a:lstStyle/>
          <a:p>
            <a:pPr algn="ctr"/>
            <a:r>
              <a:rPr lang="de-DE" dirty="0" smtClean="0"/>
              <a:t>Zeitverlauf</a:t>
            </a:r>
            <a:endParaRPr lang="de-DE" dirty="0"/>
          </a:p>
        </p:txBody>
      </p:sp>
      <p:graphicFrame>
        <p:nvGraphicFramePr>
          <p:cNvPr id="4" name="Inhaltsplatzhalter 4"/>
          <p:cNvGraphicFramePr>
            <a:graphicFrameLocks noGrp="1"/>
          </p:cNvGraphicFramePr>
          <p:nvPr>
            <p:ph idx="1"/>
            <p:extLst>
              <p:ext uri="{D42A27DB-BD31-4B8C-83A1-F6EECF244321}">
                <p14:modId xmlns:p14="http://schemas.microsoft.com/office/powerpoint/2010/main" val="2624139773"/>
              </p:ext>
            </p:extLst>
          </p:nvPr>
        </p:nvGraphicFramePr>
        <p:xfrm>
          <a:off x="838200" y="1207439"/>
          <a:ext cx="10515600" cy="5369560"/>
        </p:xfrm>
        <a:graphic>
          <a:graphicData uri="http://schemas.openxmlformats.org/drawingml/2006/table">
            <a:tbl>
              <a:tblPr firstRow="1" bandRow="1">
                <a:tableStyleId>{5C22544A-7EE6-4342-B048-85BDC9FD1C3A}</a:tableStyleId>
              </a:tblPr>
              <a:tblGrid>
                <a:gridCol w="2059546"/>
                <a:gridCol w="2833353"/>
                <a:gridCol w="2730321"/>
                <a:gridCol w="2892380"/>
              </a:tblGrid>
              <a:tr h="370840">
                <a:tc>
                  <a:txBody>
                    <a:bodyPr/>
                    <a:lstStyle/>
                    <a:p>
                      <a:endParaRPr lang="de-DE" sz="1600" dirty="0"/>
                    </a:p>
                  </a:txBody>
                  <a:tcPr/>
                </a:tc>
                <a:tc>
                  <a:txBody>
                    <a:bodyPr/>
                    <a:lstStyle/>
                    <a:p>
                      <a:r>
                        <a:rPr lang="de-DE" sz="1600" dirty="0" smtClean="0"/>
                        <a:t>Mauritius</a:t>
                      </a:r>
                      <a:endParaRPr lang="de-DE" sz="1600" dirty="0"/>
                    </a:p>
                  </a:txBody>
                  <a:tcPr/>
                </a:tc>
                <a:tc>
                  <a:txBody>
                    <a:bodyPr/>
                    <a:lstStyle/>
                    <a:p>
                      <a:r>
                        <a:rPr lang="de-DE" sz="1600" dirty="0" smtClean="0"/>
                        <a:t>Marieke</a:t>
                      </a:r>
                      <a:endParaRPr lang="de-DE" sz="1600" dirty="0"/>
                    </a:p>
                  </a:txBody>
                  <a:tcPr/>
                </a:tc>
                <a:tc>
                  <a:txBody>
                    <a:bodyPr/>
                    <a:lstStyle/>
                    <a:p>
                      <a:r>
                        <a:rPr lang="de-DE" sz="1600" dirty="0" smtClean="0"/>
                        <a:t>Maren</a:t>
                      </a:r>
                      <a:endParaRPr lang="de-DE" sz="1600" dirty="0"/>
                    </a:p>
                  </a:txBody>
                  <a:tcPr/>
                </a:tc>
              </a:tr>
              <a:tr h="370840">
                <a:tc>
                  <a:txBody>
                    <a:bodyPr/>
                    <a:lstStyle/>
                    <a:p>
                      <a:r>
                        <a:rPr lang="de-DE" sz="1600" dirty="0" smtClean="0"/>
                        <a:t>1. Woche</a:t>
                      </a:r>
                      <a:r>
                        <a:rPr lang="de-DE" sz="1600" baseline="0" dirty="0" smtClean="0"/>
                        <a:t> </a:t>
                      </a:r>
                      <a:br>
                        <a:rPr lang="de-DE" sz="1600" baseline="0" dirty="0" smtClean="0"/>
                      </a:br>
                      <a:r>
                        <a:rPr lang="de-DE" sz="1600" baseline="0" dirty="0" smtClean="0"/>
                        <a:t>    (15.11.-22.11.15)</a:t>
                      </a:r>
                      <a:endParaRPr lang="de-DE" sz="1600" dirty="0"/>
                    </a:p>
                  </a:txBody>
                  <a:tcPr/>
                </a:tc>
                <a:tc>
                  <a:txBody>
                    <a:bodyPr/>
                    <a:lstStyle/>
                    <a:p>
                      <a:r>
                        <a:rPr lang="de-DE" sz="1600" dirty="0" smtClean="0"/>
                        <a:t>Musik- &amp; Tonrecherche,</a:t>
                      </a:r>
                      <a:r>
                        <a:rPr lang="de-DE" sz="1600" baseline="0" dirty="0" smtClean="0"/>
                        <a:t> An-passen der Musik, Zusammen-schneiden Storyboard/Musik/ Text, </a:t>
                      </a:r>
                      <a:r>
                        <a:rPr lang="de-DE" sz="1600" dirty="0" smtClean="0"/>
                        <a:t>Kameraeinstellungen, Key-frames</a:t>
                      </a:r>
                      <a:r>
                        <a:rPr lang="de-DE" sz="1600" baseline="0" dirty="0" smtClean="0"/>
                        <a:t> der Kamera, Einstellen der </a:t>
                      </a:r>
                      <a:r>
                        <a:rPr lang="de-DE" sz="1600" baseline="0" dirty="0" smtClean="0"/>
                        <a:t>Tonspur</a:t>
                      </a:r>
                      <a:r>
                        <a:rPr lang="de-DE" sz="1600" dirty="0" smtClean="0"/>
                        <a:t> </a:t>
                      </a:r>
                      <a:endParaRPr lang="de-DE" sz="1600" dirty="0"/>
                    </a:p>
                  </a:txBody>
                  <a:tcPr/>
                </a:tc>
                <a:tc>
                  <a:txBody>
                    <a:bodyPr/>
                    <a:lstStyle/>
                    <a:p>
                      <a:r>
                        <a:rPr lang="de-DE" sz="1600" dirty="0" smtClean="0"/>
                        <a:t>Vorbereiten des Erklärungs-textes</a:t>
                      </a:r>
                      <a:r>
                        <a:rPr lang="de-DE" sz="1600" baseline="0" dirty="0" smtClean="0"/>
                        <a:t> für das Storyboard-Video, Aufnehmen der Erklär-</a:t>
                      </a:r>
                      <a:r>
                        <a:rPr lang="de-DE" sz="1600" baseline="0" dirty="0" err="1" smtClean="0"/>
                        <a:t>ung</a:t>
                      </a:r>
                      <a:r>
                        <a:rPr lang="de-DE" sz="1600" baseline="0" dirty="0" smtClean="0"/>
                        <a:t>, Positionieren der Figuren, </a:t>
                      </a:r>
                      <a:r>
                        <a:rPr lang="de-DE" sz="1600" baseline="0" dirty="0" err="1" smtClean="0"/>
                        <a:t>Keyframes</a:t>
                      </a:r>
                      <a:r>
                        <a:rPr lang="de-DE" sz="1600" baseline="0" dirty="0" smtClean="0"/>
                        <a:t> der </a:t>
                      </a:r>
                      <a:r>
                        <a:rPr lang="de-DE" sz="1600" baseline="0" dirty="0" smtClean="0"/>
                        <a:t>Objekte</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Zeichnung</a:t>
                      </a:r>
                      <a:r>
                        <a:rPr lang="de-DE" sz="1600" baseline="0" dirty="0" smtClean="0"/>
                        <a:t> Storyboard, Vorbereitung Erklärungstext, </a:t>
                      </a:r>
                      <a:r>
                        <a:rPr lang="de-DE" sz="1600" baseline="0" dirty="0" smtClean="0"/>
                        <a:t>Erstellung </a:t>
                      </a:r>
                      <a:r>
                        <a:rPr lang="de-DE" sz="1600" baseline="0" dirty="0" smtClean="0"/>
                        <a:t>Zeitplan/Präsentation</a:t>
                      </a:r>
                      <a:r>
                        <a:rPr lang="de-DE" sz="1600" baseline="0" dirty="0" smtClean="0"/>
                        <a:t>, </a:t>
                      </a:r>
                      <a:r>
                        <a:rPr lang="de-DE" sz="1600" dirty="0" smtClean="0"/>
                        <a:t>Vorbereiten</a:t>
                      </a:r>
                      <a:r>
                        <a:rPr lang="de-DE" sz="1600" baseline="0" dirty="0" smtClean="0"/>
                        <a:t> </a:t>
                      </a:r>
                      <a:r>
                        <a:rPr lang="de-DE" sz="1600" baseline="0" dirty="0" smtClean="0"/>
                        <a:t>der abstrakten Figuren, </a:t>
                      </a:r>
                      <a:r>
                        <a:rPr lang="de-DE" sz="1600" baseline="0" dirty="0" smtClean="0"/>
                        <a:t>grobes Positionieren</a:t>
                      </a:r>
                      <a:r>
                        <a:rPr lang="de-DE" sz="1600" baseline="0" dirty="0" smtClean="0"/>
                        <a:t>, Beginn Kamerafahrt</a:t>
                      </a:r>
                      <a:endParaRPr lang="de-DE" sz="1600" dirty="0" smtClean="0"/>
                    </a:p>
                  </a:txBody>
                  <a:tcPr/>
                </a:tc>
              </a:tr>
              <a:tr h="370840">
                <a:tc>
                  <a:txBody>
                    <a:bodyPr/>
                    <a:lstStyle/>
                    <a:p>
                      <a:r>
                        <a:rPr lang="de-DE" sz="1600" dirty="0" smtClean="0"/>
                        <a:t>2. Woche</a:t>
                      </a:r>
                      <a:br>
                        <a:rPr lang="de-DE" sz="1600" dirty="0" smtClean="0"/>
                      </a:br>
                      <a:r>
                        <a:rPr lang="de-DE" sz="1600" dirty="0" smtClean="0"/>
                        <a:t>    (22.11.-29.11.15)</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Optimierung der Beleuchtung </a:t>
                      </a:r>
                      <a:r>
                        <a:rPr lang="de-DE" sz="1600" dirty="0" smtClean="0"/>
                        <a:t>Einarbeiten</a:t>
                      </a:r>
                      <a:r>
                        <a:rPr lang="de-DE" sz="1600" baseline="0" dirty="0" smtClean="0"/>
                        <a:t> in Effekte (Feuer, Staub usw.)</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Ausarbeiten des Hauses: Einzelteile, Gesamtbild</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aseline="0" dirty="0" smtClean="0"/>
                        <a:t>Verfeinern und Überarbeiten der Figuren, </a:t>
                      </a:r>
                      <a:r>
                        <a:rPr lang="de-DE" sz="1600" dirty="0" smtClean="0"/>
                        <a:t>Ausarbeitung/ </a:t>
                      </a:r>
                      <a:r>
                        <a:rPr lang="de-DE" sz="1600" baseline="0" dirty="0" smtClean="0"/>
                        <a:t>Texturierung der Planeten, </a:t>
                      </a:r>
                      <a:r>
                        <a:rPr lang="de-DE" sz="1600" dirty="0" smtClean="0"/>
                        <a:t>Ausarbeiten der Rakete,</a:t>
                      </a:r>
                      <a:r>
                        <a:rPr lang="de-DE" sz="1600" baseline="0" dirty="0" smtClean="0"/>
                        <a:t> </a:t>
                      </a:r>
                      <a:r>
                        <a:rPr lang="de-DE" sz="1600" dirty="0" smtClean="0"/>
                        <a:t>Hintergrund, Beleuchtung anpassen &amp; überprüfen, </a:t>
                      </a:r>
                      <a:r>
                        <a:rPr lang="de-DE" sz="1600" baseline="0" dirty="0" smtClean="0"/>
                        <a:t>Erstellen </a:t>
                      </a:r>
                      <a:r>
                        <a:rPr lang="de-DE" sz="1600" baseline="0" dirty="0" smtClean="0"/>
                        <a:t>der </a:t>
                      </a:r>
                      <a:r>
                        <a:rPr lang="de-DE" sz="1600" baseline="0" dirty="0" err="1" smtClean="0"/>
                        <a:t>Shots</a:t>
                      </a:r>
                      <a:endParaRPr lang="de-DE" sz="1600" dirty="0" smtClean="0"/>
                    </a:p>
                  </a:txBody>
                  <a:tcPr/>
                </a:tc>
              </a:tr>
              <a:tr h="370840">
                <a:tc>
                  <a:txBody>
                    <a:bodyPr/>
                    <a:lstStyle/>
                    <a:p>
                      <a:r>
                        <a:rPr lang="de-DE" sz="1600" dirty="0" smtClean="0"/>
                        <a:t>3.</a:t>
                      </a:r>
                      <a:r>
                        <a:rPr lang="de-DE" sz="1600" baseline="0" dirty="0" smtClean="0"/>
                        <a:t> Woche</a:t>
                      </a:r>
                      <a:br>
                        <a:rPr lang="de-DE" sz="1600" baseline="0" dirty="0" smtClean="0"/>
                      </a:br>
                      <a:r>
                        <a:rPr lang="de-DE" sz="1600" baseline="0" dirty="0" smtClean="0"/>
                        <a:t>    (29.11.-06.12.15)</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Abstimmen von Kamerafahrt und finaler</a:t>
                      </a:r>
                      <a:r>
                        <a:rPr lang="de-DE" sz="1600" baseline="0" dirty="0" smtClean="0"/>
                        <a:t> Szene, Abstimmen von Audio und Video</a:t>
                      </a:r>
                      <a:endParaRPr lang="de-DE" sz="1600" dirty="0" smtClean="0"/>
                    </a:p>
                  </a:txBody>
                  <a:tcPr/>
                </a:tc>
                <a:tc>
                  <a:txBody>
                    <a:bodyPr/>
                    <a:lstStyle/>
                    <a:p>
                      <a:r>
                        <a:rPr lang="de-DE" sz="1600" baseline="0" dirty="0" smtClean="0"/>
                        <a:t>Kontrolle </a:t>
                      </a:r>
                      <a:r>
                        <a:rPr lang="de-DE" sz="1600" baseline="0" dirty="0" smtClean="0"/>
                        <a:t>der Dateien, Optimierung wenn nötig</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aseline="0" dirty="0" smtClean="0"/>
                        <a:t>Verfeinern </a:t>
                      </a:r>
                      <a:r>
                        <a:rPr lang="de-DE" sz="1600" baseline="0" dirty="0" smtClean="0"/>
                        <a:t>der finalen </a:t>
                      </a:r>
                      <a:r>
                        <a:rPr lang="de-DE" sz="1600" baseline="0" dirty="0" smtClean="0"/>
                        <a:t>Dateien/Szenen, Beginn Rendern</a:t>
                      </a:r>
                      <a:endParaRPr lang="de-DE" sz="1600" dirty="0" smtClean="0"/>
                    </a:p>
                  </a:txBody>
                  <a:tcPr/>
                </a:tc>
              </a:tr>
              <a:tr h="370840">
                <a:tc>
                  <a:txBody>
                    <a:bodyPr/>
                    <a:lstStyle/>
                    <a:p>
                      <a:r>
                        <a:rPr lang="de-DE" sz="1600" dirty="0" smtClean="0"/>
                        <a:t>4. Woche</a:t>
                      </a:r>
                      <a:br>
                        <a:rPr lang="de-DE" sz="1600" dirty="0" smtClean="0"/>
                      </a:br>
                      <a:r>
                        <a:rPr lang="de-DE" sz="1600" dirty="0" smtClean="0"/>
                        <a:t>    (06.12.-13.12.15)</a:t>
                      </a:r>
                      <a:endParaRPr lang="de-DE" sz="1600" dirty="0"/>
                    </a:p>
                  </a:txBody>
                  <a:tcPr/>
                </a:tc>
                <a:tc>
                  <a:txBody>
                    <a:bodyPr/>
                    <a:lstStyle/>
                    <a:p>
                      <a:r>
                        <a:rPr lang="de-DE" sz="1600" baseline="0" dirty="0" smtClean="0"/>
                        <a:t>Rendern, Videoschnitt, Audio anpassen</a:t>
                      </a:r>
                      <a:endParaRPr lang="de-DE" sz="1600" dirty="0"/>
                    </a:p>
                  </a:txBody>
                  <a:tcPr/>
                </a:tc>
                <a:tc>
                  <a:txBody>
                    <a:bodyPr/>
                    <a:lstStyle/>
                    <a:p>
                      <a:r>
                        <a:rPr lang="de-DE" sz="1600" dirty="0" smtClean="0"/>
                        <a:t>Erstellen</a:t>
                      </a:r>
                      <a:r>
                        <a:rPr lang="de-DE" sz="1600" baseline="0" dirty="0" smtClean="0"/>
                        <a:t> der Präsentation</a:t>
                      </a:r>
                      <a:r>
                        <a:rPr lang="de-DE" sz="1600" dirty="0" smtClean="0"/>
                        <a:t>, </a:t>
                      </a:r>
                      <a:r>
                        <a:rPr lang="de-DE" sz="1600" dirty="0" smtClean="0"/>
                        <a:t>Rendern</a:t>
                      </a:r>
                      <a:endParaRPr lang="de-DE" sz="1600" dirty="0"/>
                    </a:p>
                  </a:txBody>
                  <a:tcPr/>
                </a:tc>
                <a:tc>
                  <a:txBody>
                    <a:bodyPr/>
                    <a:lstStyle/>
                    <a:p>
                      <a:r>
                        <a:rPr lang="de-DE" sz="1600" dirty="0" smtClean="0"/>
                        <a:t>Rendern, Erstellen der Präsentation, Kontrolle der Abgaben</a:t>
                      </a:r>
                      <a:endParaRPr lang="de-DE" sz="1600" dirty="0"/>
                    </a:p>
                  </a:txBody>
                  <a:tcPr/>
                </a:tc>
              </a:tr>
            </a:tbl>
          </a:graphicData>
        </a:graphic>
      </p:graphicFrame>
    </p:spTree>
    <p:extLst>
      <p:ext uri="{BB962C8B-B14F-4D97-AF65-F5344CB8AC3E}">
        <p14:creationId xmlns:p14="http://schemas.microsoft.com/office/powerpoint/2010/main" val="284854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Gliederung</a:t>
            </a:r>
            <a:endParaRPr lang="de-DE" dirty="0"/>
          </a:p>
        </p:txBody>
      </p:sp>
      <p:sp>
        <p:nvSpPr>
          <p:cNvPr id="3" name="Inhaltsplatzhalter 2"/>
          <p:cNvSpPr>
            <a:spLocks noGrp="1"/>
          </p:cNvSpPr>
          <p:nvPr>
            <p:ph idx="1"/>
          </p:nvPr>
        </p:nvSpPr>
        <p:spPr/>
        <p:txBody>
          <a:bodyPr/>
          <a:lstStyle/>
          <a:p>
            <a:r>
              <a:rPr lang="de-DE" dirty="0" smtClean="0"/>
              <a:t>Story</a:t>
            </a:r>
          </a:p>
          <a:p>
            <a:r>
              <a:rPr lang="de-DE" dirty="0" smtClean="0"/>
              <a:t>Finale Animation</a:t>
            </a:r>
          </a:p>
          <a:p>
            <a:r>
              <a:rPr lang="de-DE" dirty="0" smtClean="0"/>
              <a:t>Vergleich Storyboard – Szenenbilder</a:t>
            </a:r>
          </a:p>
          <a:p>
            <a:r>
              <a:rPr lang="de-DE" dirty="0" smtClean="0"/>
              <a:t>Beleuchtungsbeschreibung</a:t>
            </a:r>
          </a:p>
          <a:p>
            <a:r>
              <a:rPr lang="de-DE" dirty="0" smtClean="0"/>
              <a:t>Herausforderungen</a:t>
            </a:r>
          </a:p>
          <a:p>
            <a:r>
              <a:rPr lang="de-DE" dirty="0" smtClean="0"/>
              <a:t>Zeitplanung – Zeitverlauf</a:t>
            </a:r>
          </a:p>
          <a:p>
            <a:r>
              <a:rPr lang="de-DE" dirty="0" err="1" smtClean="0"/>
              <a:t>Lessons</a:t>
            </a:r>
            <a:r>
              <a:rPr lang="de-DE" dirty="0" smtClean="0"/>
              <a:t> </a:t>
            </a:r>
            <a:r>
              <a:rPr lang="de-DE" dirty="0" err="1" smtClean="0"/>
              <a:t>Learned</a:t>
            </a:r>
            <a:endParaRPr lang="de-DE" dirty="0" smtClean="0"/>
          </a:p>
          <a:p>
            <a:r>
              <a:rPr lang="de-DE" dirty="0" smtClean="0"/>
              <a:t>Anhang</a:t>
            </a:r>
          </a:p>
          <a:p>
            <a:endParaRPr lang="de-DE" dirty="0" smtClean="0"/>
          </a:p>
          <a:p>
            <a:endParaRPr lang="de-DE" dirty="0"/>
          </a:p>
        </p:txBody>
      </p:sp>
    </p:spTree>
    <p:extLst>
      <p:ext uri="{BB962C8B-B14F-4D97-AF65-F5344CB8AC3E}">
        <p14:creationId xmlns:p14="http://schemas.microsoft.com/office/powerpoint/2010/main" val="3234775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err="1" smtClean="0"/>
              <a:t>Lessons</a:t>
            </a:r>
            <a:r>
              <a:rPr lang="de-DE" dirty="0" smtClean="0"/>
              <a:t> </a:t>
            </a:r>
            <a:r>
              <a:rPr lang="de-DE" dirty="0" err="1" smtClean="0"/>
              <a:t>Learned</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17547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Anhang</a:t>
            </a:r>
            <a:endParaRPr lang="de-DE" dirty="0"/>
          </a:p>
        </p:txBody>
      </p:sp>
      <p:sp>
        <p:nvSpPr>
          <p:cNvPr id="3" name="Inhaltsplatzhalter 2"/>
          <p:cNvSpPr>
            <a:spLocks noGrp="1"/>
          </p:cNvSpPr>
          <p:nvPr>
            <p:ph idx="1"/>
          </p:nvPr>
        </p:nvSpPr>
        <p:spPr/>
        <p:txBody>
          <a:bodyPr/>
          <a:lstStyle/>
          <a:p>
            <a:r>
              <a:rPr lang="de-DE" dirty="0" smtClean="0"/>
              <a:t>Quellen</a:t>
            </a:r>
            <a:r>
              <a:rPr lang="de-DE" dirty="0"/>
              <a:t/>
            </a:r>
            <a:br>
              <a:rPr lang="de-DE" dirty="0"/>
            </a:br>
            <a:r>
              <a:rPr lang="de-DE" dirty="0">
                <a:hlinkClick r:id="rId2"/>
              </a:rPr>
              <a:t>http://</a:t>
            </a:r>
            <a:r>
              <a:rPr lang="de-DE" dirty="0" smtClean="0">
                <a:hlinkClick r:id="rId2"/>
              </a:rPr>
              <a:t>visibleearth.nasa.gov/view_cat.php?categoryID=1484</a:t>
            </a:r>
            <a:r>
              <a:rPr lang="de-DE" dirty="0"/>
              <a:t/>
            </a:r>
            <a:br>
              <a:rPr lang="de-DE" dirty="0"/>
            </a:br>
            <a:r>
              <a:rPr lang="de-DE" dirty="0">
                <a:hlinkClick r:id="rId3"/>
              </a:rPr>
              <a:t>https://</a:t>
            </a:r>
            <a:r>
              <a:rPr lang="de-DE" dirty="0" smtClean="0">
                <a:hlinkClick r:id="rId3"/>
              </a:rPr>
              <a:t>upload.wikimedia.org/wikipedia/commons/f/f2/Mercury_global_map_2013-05-14_bright.png</a:t>
            </a:r>
            <a:r>
              <a:rPr lang="de-DE" dirty="0"/>
              <a:t/>
            </a:r>
            <a:br>
              <a:rPr lang="de-DE" dirty="0"/>
            </a:br>
            <a:r>
              <a:rPr lang="de-DE" dirty="0">
                <a:hlinkClick r:id="rId4"/>
              </a:rPr>
              <a:t>https://pixabay.com/p-323571/?</a:t>
            </a:r>
            <a:r>
              <a:rPr lang="de-DE" dirty="0" smtClean="0">
                <a:hlinkClick r:id="rId4"/>
              </a:rPr>
              <a:t>no_redirect</a:t>
            </a:r>
            <a:r>
              <a:rPr lang="de-DE" dirty="0" smtClean="0"/>
              <a:t/>
            </a:r>
            <a:br>
              <a:rPr lang="de-DE" dirty="0" smtClean="0"/>
            </a:br>
            <a:endParaRPr lang="de-DE" dirty="0" smtClean="0"/>
          </a:p>
          <a:p>
            <a:r>
              <a:rPr lang="de-DE" dirty="0" smtClean="0"/>
              <a:t>Referenzen auf </a:t>
            </a:r>
            <a:r>
              <a:rPr lang="de-DE" dirty="0" smtClean="0"/>
              <a:t>Musik/Tutorials</a:t>
            </a:r>
            <a:r>
              <a:rPr lang="de-DE" dirty="0"/>
              <a:t/>
            </a:r>
            <a:br>
              <a:rPr lang="de-DE" dirty="0"/>
            </a:br>
            <a:r>
              <a:rPr lang="de-DE" dirty="0">
                <a:hlinkClick r:id="rId5"/>
              </a:rPr>
              <a:t>https://</a:t>
            </a:r>
            <a:r>
              <a:rPr lang="de-DE" dirty="0" smtClean="0">
                <a:hlinkClick r:id="rId5"/>
              </a:rPr>
              <a:t>www.youtube.com/watch?v=yc0b5GcYl3U</a:t>
            </a:r>
            <a:r>
              <a:rPr lang="de-DE" dirty="0" smtClean="0"/>
              <a:t/>
            </a:r>
            <a:br>
              <a:rPr lang="de-DE" dirty="0" smtClean="0"/>
            </a:br>
            <a:endParaRPr lang="de-DE" dirty="0" smtClean="0"/>
          </a:p>
          <a:p>
            <a:endParaRPr lang="de-DE" dirty="0"/>
          </a:p>
        </p:txBody>
      </p:sp>
    </p:spTree>
    <p:extLst>
      <p:ext uri="{BB962C8B-B14F-4D97-AF65-F5344CB8AC3E}">
        <p14:creationId xmlns:p14="http://schemas.microsoft.com/office/powerpoint/2010/main" val="2650354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Story</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38047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Finale Animation</a:t>
            </a:r>
            <a:endParaRPr lang="de-DE" dirty="0"/>
          </a:p>
        </p:txBody>
      </p:sp>
    </p:spTree>
    <p:extLst>
      <p:ext uri="{BB962C8B-B14F-4D97-AF65-F5344CB8AC3E}">
        <p14:creationId xmlns:p14="http://schemas.microsoft.com/office/powerpoint/2010/main" val="99993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Vergleich: Storyboard - Szenenbilder</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2308"/>
            <a:ext cx="3926983" cy="2588239"/>
          </a:xfrm>
        </p:spPr>
      </p:pic>
      <p:pic>
        <p:nvPicPr>
          <p:cNvPr id="5" name="Inhaltsplatzhalt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70547"/>
            <a:ext cx="3802163" cy="2472504"/>
          </a:xfrm>
          <a:prstGeom prst="rect">
            <a:avLst/>
          </a:prstGeom>
        </p:spPr>
      </p:pic>
    </p:spTree>
    <p:extLst>
      <p:ext uri="{BB962C8B-B14F-4D97-AF65-F5344CB8AC3E}">
        <p14:creationId xmlns:p14="http://schemas.microsoft.com/office/powerpoint/2010/main" val="182770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Beleuchtungsbeschreibung</a:t>
            </a:r>
            <a:endParaRPr lang="de-DE" dirty="0"/>
          </a:p>
        </p:txBody>
      </p:sp>
      <p:sp>
        <p:nvSpPr>
          <p:cNvPr id="3" name="Inhaltsplatzhalter 2"/>
          <p:cNvSpPr>
            <a:spLocks noGrp="1"/>
          </p:cNvSpPr>
          <p:nvPr>
            <p:ph idx="1"/>
          </p:nvPr>
        </p:nvSpPr>
        <p:spPr>
          <a:xfrm>
            <a:off x="838200" y="1690688"/>
            <a:ext cx="10515600" cy="4430333"/>
          </a:xfrm>
        </p:spPr>
        <p:txBody>
          <a:bodyPr>
            <a:normAutofit/>
          </a:bodyPr>
          <a:lstStyle/>
          <a:p>
            <a:r>
              <a:rPr lang="de-DE" dirty="0" smtClean="0"/>
              <a:t>Geschichte spielt auf verschiedenen Beleuchtungsebenen:</a:t>
            </a:r>
            <a:endParaRPr lang="de-DE" dirty="0"/>
          </a:p>
          <a:p>
            <a:r>
              <a:rPr lang="de-DE" dirty="0" smtClean="0">
                <a:sym typeface="Wingdings" panose="05000000000000000000" pitchFamily="2" charset="2"/>
              </a:rPr>
              <a:t>1. Ebene: Die drei Freunde entscheiden nachts ihren Wohnort von der Erde auf den Mond zu verlegen. Sie bauen eine Rakete und starten in ihr Abenteuer.</a:t>
            </a:r>
            <a:br>
              <a:rPr lang="de-DE" dirty="0" smtClean="0">
                <a:sym typeface="Wingdings" panose="05000000000000000000" pitchFamily="2" charset="2"/>
              </a:rPr>
            </a:br>
            <a:r>
              <a:rPr lang="de-DE" dirty="0" smtClean="0">
                <a:sym typeface="Wingdings" panose="05000000000000000000" pitchFamily="2" charset="2"/>
              </a:rPr>
              <a:t>Beleuchtung: Mond als (sichtbare) Lichtquelle, dämmriges Licht, schwarzer Hintergrund</a:t>
            </a:r>
          </a:p>
          <a:p>
            <a:pPr>
              <a:buFont typeface="Wingdings" panose="05000000000000000000" pitchFamily="2" charset="2"/>
              <a:buChar char="à"/>
            </a:pPr>
            <a:r>
              <a:rPr lang="de-DE" dirty="0" smtClean="0">
                <a:sym typeface="Wingdings" panose="05000000000000000000" pitchFamily="2" charset="2"/>
              </a:rPr>
              <a:t> Sicht der Kamera: Dem Betrachter wird in der </a:t>
            </a:r>
            <a:r>
              <a:rPr lang="de-DE" dirty="0" err="1" smtClean="0">
                <a:sym typeface="Wingdings" panose="05000000000000000000" pitchFamily="2" charset="2"/>
              </a:rPr>
              <a:t>Introszene</a:t>
            </a:r>
            <a:r>
              <a:rPr lang="de-DE" dirty="0" smtClean="0">
                <a:sym typeface="Wingdings" panose="05000000000000000000" pitchFamily="2" charset="2"/>
              </a:rPr>
              <a:t> deutlich gemacht, wo und wann die Geschichte spielt. Im weiteren Verlauf ist der Mond erst explizit in der Ferne als Lichtquelle dargestellt und später für den Betrachter logisch erschließbar. </a:t>
            </a:r>
          </a:p>
        </p:txBody>
      </p:sp>
    </p:spTree>
    <p:extLst>
      <p:ext uri="{BB962C8B-B14F-4D97-AF65-F5344CB8AC3E}">
        <p14:creationId xmlns:p14="http://schemas.microsoft.com/office/powerpoint/2010/main" val="314010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Beleuchtungsbeschreibung</a:t>
            </a:r>
            <a:endParaRPr lang="de-DE" dirty="0"/>
          </a:p>
        </p:txBody>
      </p:sp>
      <p:sp>
        <p:nvSpPr>
          <p:cNvPr id="4" name="Inhaltsplatzhalter 2"/>
          <p:cNvSpPr>
            <a:spLocks noGrp="1"/>
          </p:cNvSpPr>
          <p:nvPr>
            <p:ph idx="1"/>
          </p:nvPr>
        </p:nvSpPr>
        <p:spPr>
          <a:xfrm>
            <a:off x="838200" y="1825625"/>
            <a:ext cx="6618668" cy="4266082"/>
          </a:xfrm>
        </p:spPr>
        <p:txBody>
          <a:bodyPr>
            <a:normAutofit/>
          </a:bodyPr>
          <a:lstStyle/>
          <a:p>
            <a:r>
              <a:rPr lang="de-DE" dirty="0" smtClean="0">
                <a:sym typeface="Wingdings" panose="05000000000000000000" pitchFamily="2" charset="2"/>
              </a:rPr>
              <a:t>Sicht des Entwicklers: Um eine angemessene Atmosphäre zu schaffen, die sowohl zum Tageszeitpunkt als auch zu einer passenden Beleuchtungsintensität passt, reicht an dieser Stelle der Mond als Emission-UV-</a:t>
            </a:r>
            <a:r>
              <a:rPr lang="de-DE" dirty="0" err="1" smtClean="0">
                <a:sym typeface="Wingdings" panose="05000000000000000000" pitchFamily="2" charset="2"/>
              </a:rPr>
              <a:t>Sphere</a:t>
            </a:r>
            <a:r>
              <a:rPr lang="de-DE" dirty="0" smtClean="0">
                <a:sym typeface="Wingdings" panose="05000000000000000000" pitchFamily="2" charset="2"/>
              </a:rPr>
              <a:t> nicht aus. Um den „Schein“ des Mondes zu verstärken muss zusätzlich eine angemessene Emission-Plane eingefügt werden (hier Intensität 20.000).</a:t>
            </a:r>
          </a:p>
        </p:txBody>
      </p:sp>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l="21108" t="-250" r="20847" b="8000"/>
          <a:stretch/>
        </p:blipFill>
        <p:spPr>
          <a:xfrm>
            <a:off x="7617093" y="1825624"/>
            <a:ext cx="3536013" cy="3841079"/>
          </a:xfrm>
          <a:prstGeom prst="rect">
            <a:avLst/>
          </a:prstGeom>
        </p:spPr>
      </p:pic>
    </p:spTree>
    <p:extLst>
      <p:ext uri="{BB962C8B-B14F-4D97-AF65-F5344CB8AC3E}">
        <p14:creationId xmlns:p14="http://schemas.microsoft.com/office/powerpoint/2010/main" val="128099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Beleuchtungsbeschreibung</a:t>
            </a:r>
            <a:endParaRPr lang="de-DE" dirty="0"/>
          </a:p>
        </p:txBody>
      </p:sp>
      <p:sp>
        <p:nvSpPr>
          <p:cNvPr id="3" name="Inhaltsplatzhalter 2"/>
          <p:cNvSpPr>
            <a:spLocks noGrp="1"/>
          </p:cNvSpPr>
          <p:nvPr>
            <p:ph idx="1"/>
          </p:nvPr>
        </p:nvSpPr>
        <p:spPr/>
        <p:txBody>
          <a:bodyPr/>
          <a:lstStyle/>
          <a:p>
            <a:r>
              <a:rPr lang="de-DE" dirty="0" smtClean="0"/>
              <a:t>2. Ebene: Die drei Freunde landen auf dem Mond und beginnen sich heimisch einzurichten.</a:t>
            </a:r>
            <a:br>
              <a:rPr lang="de-DE" dirty="0" smtClean="0"/>
            </a:br>
            <a:r>
              <a:rPr lang="de-DE" dirty="0" smtClean="0"/>
              <a:t>Beleuchtung: Mond als angedeutete Lichtquelle am Boden, schwarzer Hintergrund</a:t>
            </a:r>
          </a:p>
          <a:p>
            <a:pPr>
              <a:buFont typeface="Wingdings" panose="05000000000000000000" pitchFamily="2" charset="2"/>
              <a:buChar char="à"/>
            </a:pPr>
            <a:r>
              <a:rPr lang="de-DE" dirty="0" smtClean="0">
                <a:sym typeface="Wingdings" panose="05000000000000000000" pitchFamily="2" charset="2"/>
              </a:rPr>
              <a:t>Sicht der Kamera: Der Betrachter</a:t>
            </a:r>
            <a:br>
              <a:rPr lang="de-DE" dirty="0" smtClean="0">
                <a:sym typeface="Wingdings" panose="05000000000000000000" pitchFamily="2" charset="2"/>
              </a:rPr>
            </a:br>
            <a:r>
              <a:rPr lang="de-DE" dirty="0" smtClean="0">
                <a:sym typeface="Wingdings" panose="05000000000000000000" pitchFamily="2" charset="2"/>
              </a:rPr>
              <a:t>weiß durch die vorherigen </a:t>
            </a:r>
            <a:br>
              <a:rPr lang="de-DE" dirty="0" smtClean="0">
                <a:sym typeface="Wingdings" panose="05000000000000000000" pitchFamily="2" charset="2"/>
              </a:rPr>
            </a:br>
            <a:r>
              <a:rPr lang="de-DE" dirty="0" smtClean="0">
                <a:sym typeface="Wingdings" panose="05000000000000000000" pitchFamily="2" charset="2"/>
              </a:rPr>
              <a:t>Informationen über Zeit und Ort, </a:t>
            </a:r>
            <a:br>
              <a:rPr lang="de-DE" dirty="0" smtClean="0">
                <a:sym typeface="Wingdings" panose="05000000000000000000" pitchFamily="2" charset="2"/>
              </a:rPr>
            </a:br>
            <a:r>
              <a:rPr lang="de-DE" dirty="0" smtClean="0">
                <a:sym typeface="Wingdings" panose="05000000000000000000" pitchFamily="2" charset="2"/>
              </a:rPr>
              <a:t>dass die </a:t>
            </a:r>
            <a:r>
              <a:rPr lang="de-DE" dirty="0">
                <a:sym typeface="Wingdings" panose="05000000000000000000" pitchFamily="2" charset="2"/>
              </a:rPr>
              <a:t>eigentliche Lichtquelle </a:t>
            </a:r>
            <a:r>
              <a:rPr lang="de-DE" dirty="0" smtClean="0">
                <a:sym typeface="Wingdings" panose="05000000000000000000" pitchFamily="2" charset="2"/>
              </a:rPr>
              <a:t>in </a:t>
            </a:r>
            <a:br>
              <a:rPr lang="de-DE" dirty="0" smtClean="0">
                <a:sym typeface="Wingdings" panose="05000000000000000000" pitchFamily="2" charset="2"/>
              </a:rPr>
            </a:br>
            <a:r>
              <a:rPr lang="de-DE" dirty="0" smtClean="0">
                <a:sym typeface="Wingdings" panose="05000000000000000000" pitchFamily="2" charset="2"/>
              </a:rPr>
              <a:t>diesem </a:t>
            </a:r>
            <a:r>
              <a:rPr lang="de-DE" dirty="0">
                <a:sym typeface="Wingdings" panose="05000000000000000000" pitchFamily="2" charset="2"/>
              </a:rPr>
              <a:t>Teil der </a:t>
            </a:r>
            <a:r>
              <a:rPr lang="de-DE" dirty="0" smtClean="0">
                <a:sym typeface="Wingdings" panose="05000000000000000000" pitchFamily="2" charset="2"/>
              </a:rPr>
              <a:t>Geschichte der </a:t>
            </a:r>
            <a:br>
              <a:rPr lang="de-DE" dirty="0" smtClean="0">
                <a:sym typeface="Wingdings" panose="05000000000000000000" pitchFamily="2" charset="2"/>
              </a:rPr>
            </a:br>
            <a:r>
              <a:rPr lang="de-DE" dirty="0" smtClean="0">
                <a:sym typeface="Wingdings" panose="05000000000000000000" pitchFamily="2" charset="2"/>
              </a:rPr>
              <a:t>gesamte Untergrund</a:t>
            </a:r>
            <a:r>
              <a:rPr lang="de-DE" dirty="0">
                <a:sym typeface="Wingdings" panose="05000000000000000000" pitchFamily="2" charset="2"/>
              </a:rPr>
              <a:t> </a:t>
            </a:r>
            <a:r>
              <a:rPr lang="de-DE" dirty="0" smtClean="0">
                <a:sym typeface="Wingdings" panose="05000000000000000000" pitchFamily="2" charset="2"/>
              </a:rPr>
              <a:t>ist.</a:t>
            </a:r>
            <a:endParaRPr lang="de-DE"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206773"/>
            <a:ext cx="5280338" cy="2970190"/>
          </a:xfrm>
          <a:prstGeom prst="rect">
            <a:avLst/>
          </a:prstGeom>
        </p:spPr>
      </p:pic>
    </p:spTree>
    <p:extLst>
      <p:ext uri="{BB962C8B-B14F-4D97-AF65-F5344CB8AC3E}">
        <p14:creationId xmlns:p14="http://schemas.microsoft.com/office/powerpoint/2010/main" val="275601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Beleuchtungsbeschreibung</a:t>
            </a:r>
            <a:endParaRPr lang="de-DE" dirty="0"/>
          </a:p>
        </p:txBody>
      </p:sp>
      <p:sp>
        <p:nvSpPr>
          <p:cNvPr id="3" name="Inhaltsplatzhalter 2"/>
          <p:cNvSpPr>
            <a:spLocks noGrp="1"/>
          </p:cNvSpPr>
          <p:nvPr>
            <p:ph idx="1"/>
          </p:nvPr>
        </p:nvSpPr>
        <p:spPr>
          <a:xfrm>
            <a:off x="838200" y="1825624"/>
            <a:ext cx="6824730" cy="4394871"/>
          </a:xfrm>
        </p:spPr>
        <p:txBody>
          <a:bodyPr/>
          <a:lstStyle/>
          <a:p>
            <a:r>
              <a:rPr lang="de-DE" dirty="0" smtClean="0"/>
              <a:t>Sicht des Entwicklers: Auch an dieser Stelle reicht die eigentliche Lichtquelle, die der Betrachter sehen soll, nicht aus. Um auch hier genug Helligkeit für Außenstehende zu schaffen, muss wieder mit für den Betrachter nicht sichtbaren Emission-Planes gearbeitet werden. Diese Planes müssen möglichst realistisches Licht werfen. </a:t>
            </a:r>
          </a:p>
          <a:p>
            <a:r>
              <a:rPr lang="de-DE" sz="2400" dirty="0" smtClean="0"/>
              <a:t>An dieser Stelle sind kleine Fehler unvermeidbar, da ein Schattenwurf normalerweise mit einem leuchtenden Untergrund nicht gegeben sein darf.</a:t>
            </a:r>
            <a:endParaRPr lang="de-DE" sz="2400" dirty="0"/>
          </a:p>
        </p:txBody>
      </p:sp>
    </p:spTree>
    <p:extLst>
      <p:ext uri="{BB962C8B-B14F-4D97-AF65-F5344CB8AC3E}">
        <p14:creationId xmlns:p14="http://schemas.microsoft.com/office/powerpoint/2010/main" val="1207935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Breitbild</PresentationFormat>
  <Paragraphs>99</Paragraphs>
  <Slides>21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vt:lpstr>
      <vt:lpstr>Calibri</vt:lpstr>
      <vt:lpstr>Calibri Light</vt:lpstr>
      <vt:lpstr>Wingdings</vt:lpstr>
      <vt:lpstr>Office Theme</vt:lpstr>
      <vt:lpstr>Die Mondtierchen</vt:lpstr>
      <vt:lpstr>Gliederung</vt:lpstr>
      <vt:lpstr>Story</vt:lpstr>
      <vt:lpstr>Finale Animation</vt:lpstr>
      <vt:lpstr>Vergleich: Storyboard - Szenenbilder</vt:lpstr>
      <vt:lpstr>Beleuchtungsbeschreibung</vt:lpstr>
      <vt:lpstr>Beleuchtungsbeschreibung</vt:lpstr>
      <vt:lpstr>Beleuchtungsbeschreibung</vt:lpstr>
      <vt:lpstr>Beleuchtungsbeschreibung</vt:lpstr>
      <vt:lpstr>Beleuchtungsbeschreibung</vt:lpstr>
      <vt:lpstr>Beleuchtungsbeschreibung</vt:lpstr>
      <vt:lpstr>Herausforderungen</vt:lpstr>
      <vt:lpstr>Herausforderungen</vt:lpstr>
      <vt:lpstr>Herausforderungen</vt:lpstr>
      <vt:lpstr>Herausforderungen</vt:lpstr>
      <vt:lpstr>Herausforderungen</vt:lpstr>
      <vt:lpstr>Herausforderungen</vt:lpstr>
      <vt:lpstr>Zeitplanung</vt:lpstr>
      <vt:lpstr>Zeitverlauf</vt:lpstr>
      <vt:lpstr>Lessons Learned</vt:lpstr>
      <vt:lpstr>Anhang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Mondtierchen</dc:title>
  <dc:creator>Maren Hess</dc:creator>
  <cp:lastModifiedBy>Maren Hess</cp:lastModifiedBy>
  <cp:revision>17</cp:revision>
  <dcterms:created xsi:type="dcterms:W3CDTF">2015-12-03T06:48:32Z</dcterms:created>
  <dcterms:modified xsi:type="dcterms:W3CDTF">2015-12-11T19:34:53Z</dcterms:modified>
</cp:coreProperties>
</file>