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3"/>
  </p:notesMasterIdLst>
  <p:sldIdLst>
    <p:sldId id="256" r:id="rId2"/>
    <p:sldId id="266" r:id="rId3"/>
    <p:sldId id="257" r:id="rId4"/>
    <p:sldId id="258" r:id="rId5"/>
    <p:sldId id="263" r:id="rId6"/>
    <p:sldId id="261" r:id="rId7"/>
    <p:sldId id="264" r:id="rId8"/>
    <p:sldId id="262" r:id="rId9"/>
    <p:sldId id="265" r:id="rId10"/>
    <p:sldId id="259"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FF1B8-E85C-4599-8BF9-677E4D5E93BB}" type="datetimeFigureOut">
              <a:rPr lang="de-DE" smtClean="0"/>
              <a:t>18.11.2015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2681F-9DB0-4D75-9FD7-007ED44855BE}" type="slidenum">
              <a:rPr lang="de-DE" smtClean="0"/>
              <a:t>‹Nr.›</a:t>
            </a:fld>
            <a:endParaRPr lang="de-DE"/>
          </a:p>
        </p:txBody>
      </p:sp>
    </p:spTree>
    <p:extLst>
      <p:ext uri="{BB962C8B-B14F-4D97-AF65-F5344CB8AC3E}">
        <p14:creationId xmlns:p14="http://schemas.microsoft.com/office/powerpoint/2010/main" val="419108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032681F-9DB0-4D75-9FD7-007ED44855BE}" type="slidenum">
              <a:rPr lang="de-DE" smtClean="0"/>
              <a:t>1</a:t>
            </a:fld>
            <a:endParaRPr lang="de-DE"/>
          </a:p>
        </p:txBody>
      </p:sp>
    </p:spTree>
    <p:extLst>
      <p:ext uri="{BB962C8B-B14F-4D97-AF65-F5344CB8AC3E}">
        <p14:creationId xmlns:p14="http://schemas.microsoft.com/office/powerpoint/2010/main" val="150900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032681F-9DB0-4D75-9FD7-007ED44855BE}" type="slidenum">
              <a:rPr lang="de-DE" smtClean="0"/>
              <a:t>3</a:t>
            </a:fld>
            <a:endParaRPr lang="de-DE"/>
          </a:p>
        </p:txBody>
      </p:sp>
    </p:spTree>
    <p:extLst>
      <p:ext uri="{BB962C8B-B14F-4D97-AF65-F5344CB8AC3E}">
        <p14:creationId xmlns:p14="http://schemas.microsoft.com/office/powerpoint/2010/main" val="257354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7A39C007-3AAE-497B-A4E0-333C535AFB73}"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a:p>
        </p:txBody>
      </p:sp>
      <p:sp>
        <p:nvSpPr>
          <p:cNvPr id="6" name="Foliennummernplatzhalter 5"/>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317515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408553E-8D67-4B5F-A984-D64A2684F2E4}"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a:p>
        </p:txBody>
      </p:sp>
      <p:sp>
        <p:nvSpPr>
          <p:cNvPr id="6" name="Foliennummernplatzhalter 5"/>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91245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D29D808-7298-4606-8739-36DFA0AD1C67}"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a:p>
        </p:txBody>
      </p:sp>
      <p:sp>
        <p:nvSpPr>
          <p:cNvPr id="6" name="Foliennummernplatzhalter 5"/>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11475889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7FA856F-9CC6-41CD-9A08-3386C4270B93}"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dirty="0"/>
          </a:p>
        </p:txBody>
      </p:sp>
      <p:sp>
        <p:nvSpPr>
          <p:cNvPr id="6" name="Foliennummernplatzhalter 5"/>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377802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CED80383-1594-4C52-85DB-180DDA43F404}"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a:p>
        </p:txBody>
      </p:sp>
      <p:sp>
        <p:nvSpPr>
          <p:cNvPr id="6" name="Foliennummernplatzhalter 5"/>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394984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713BEB-20BB-4D2D-96CD-C5A11A12637D}" type="datetime1">
              <a:rPr lang="de-DE" smtClean="0"/>
              <a:t>18.11.2015</a:t>
            </a:fld>
            <a:endParaRPr lang="de-DE"/>
          </a:p>
        </p:txBody>
      </p:sp>
      <p:sp>
        <p:nvSpPr>
          <p:cNvPr id="6" name="Fußzeilenplatzhalter 5"/>
          <p:cNvSpPr>
            <a:spLocks noGrp="1"/>
          </p:cNvSpPr>
          <p:nvPr>
            <p:ph type="ftr" sz="quarter" idx="11"/>
          </p:nvPr>
        </p:nvSpPr>
        <p:spPr/>
        <p:txBody>
          <a:bodyPr/>
          <a:lstStyle/>
          <a:p>
            <a:r>
              <a:rPr lang="de-DE" smtClean="0"/>
              <a:t>Planungspräsentation "Die Mondtierchen"</a:t>
            </a:r>
            <a:endParaRPr lang="de-DE"/>
          </a:p>
        </p:txBody>
      </p:sp>
      <p:sp>
        <p:nvSpPr>
          <p:cNvPr id="7" name="Foliennummernplatzhalter 6"/>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166293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6D3D93A-9EEA-4272-A56B-91D8FC6BC99A}" type="datetime1">
              <a:rPr lang="de-DE" smtClean="0"/>
              <a:t>18.11.2015</a:t>
            </a:fld>
            <a:endParaRPr lang="de-DE"/>
          </a:p>
        </p:txBody>
      </p:sp>
      <p:sp>
        <p:nvSpPr>
          <p:cNvPr id="8" name="Fußzeilenplatzhalter 7"/>
          <p:cNvSpPr>
            <a:spLocks noGrp="1"/>
          </p:cNvSpPr>
          <p:nvPr>
            <p:ph type="ftr" sz="quarter" idx="11"/>
          </p:nvPr>
        </p:nvSpPr>
        <p:spPr/>
        <p:txBody>
          <a:bodyPr/>
          <a:lstStyle/>
          <a:p>
            <a:r>
              <a:rPr lang="de-DE" smtClean="0"/>
              <a:t>Planungspräsentation "Die Mondtierchen"</a:t>
            </a:r>
            <a:endParaRPr lang="de-DE"/>
          </a:p>
        </p:txBody>
      </p:sp>
      <p:sp>
        <p:nvSpPr>
          <p:cNvPr id="9" name="Foliennummernplatzhalter 8"/>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409693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CECCEF3A-B06A-4FBA-9F82-F11B20271491}" type="datetime1">
              <a:rPr lang="de-DE" smtClean="0"/>
              <a:t>18.11.2015</a:t>
            </a:fld>
            <a:endParaRPr lang="de-DE"/>
          </a:p>
        </p:txBody>
      </p:sp>
      <p:sp>
        <p:nvSpPr>
          <p:cNvPr id="4" name="Fußzeilenplatzhalter 3"/>
          <p:cNvSpPr>
            <a:spLocks noGrp="1"/>
          </p:cNvSpPr>
          <p:nvPr>
            <p:ph type="ftr" sz="quarter" idx="11"/>
          </p:nvPr>
        </p:nvSpPr>
        <p:spPr/>
        <p:txBody>
          <a:bodyPr/>
          <a:lstStyle/>
          <a:p>
            <a:r>
              <a:rPr lang="de-DE" smtClean="0"/>
              <a:t>Planungspräsentation "Die Mondtierchen"</a:t>
            </a:r>
            <a:endParaRPr lang="de-DE"/>
          </a:p>
        </p:txBody>
      </p:sp>
      <p:sp>
        <p:nvSpPr>
          <p:cNvPr id="5" name="Foliennummernplatzhalter 4"/>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189946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81B9978-A693-42D1-BC37-E3F78CFBBF68}" type="datetime1">
              <a:rPr lang="de-DE" smtClean="0"/>
              <a:t>18.11.2015</a:t>
            </a:fld>
            <a:endParaRPr lang="de-DE"/>
          </a:p>
        </p:txBody>
      </p:sp>
      <p:sp>
        <p:nvSpPr>
          <p:cNvPr id="3" name="Fußzeilenplatzhalter 2"/>
          <p:cNvSpPr>
            <a:spLocks noGrp="1"/>
          </p:cNvSpPr>
          <p:nvPr>
            <p:ph type="ftr" sz="quarter" idx="11"/>
          </p:nvPr>
        </p:nvSpPr>
        <p:spPr/>
        <p:txBody>
          <a:bodyPr/>
          <a:lstStyle/>
          <a:p>
            <a:r>
              <a:rPr lang="de-DE" smtClean="0"/>
              <a:t>Planungspräsentation "Die Mondtierchen"</a:t>
            </a:r>
            <a:endParaRPr lang="de-DE"/>
          </a:p>
        </p:txBody>
      </p:sp>
      <p:sp>
        <p:nvSpPr>
          <p:cNvPr id="4" name="Foliennummernplatzhalter 3"/>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145858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CCD1A1D-E1EF-4020-95BB-C7D628B6F5BE}" type="datetime1">
              <a:rPr lang="de-DE" smtClean="0"/>
              <a:t>18.11.2015</a:t>
            </a:fld>
            <a:endParaRPr lang="de-DE"/>
          </a:p>
        </p:txBody>
      </p:sp>
      <p:sp>
        <p:nvSpPr>
          <p:cNvPr id="6" name="Fußzeilenplatzhalter 5"/>
          <p:cNvSpPr>
            <a:spLocks noGrp="1"/>
          </p:cNvSpPr>
          <p:nvPr>
            <p:ph type="ftr" sz="quarter" idx="11"/>
          </p:nvPr>
        </p:nvSpPr>
        <p:spPr/>
        <p:txBody>
          <a:bodyPr/>
          <a:lstStyle/>
          <a:p>
            <a:r>
              <a:rPr lang="de-DE" smtClean="0"/>
              <a:t>Planungspräsentation "Die Mondtierchen"</a:t>
            </a:r>
            <a:endParaRPr lang="de-DE"/>
          </a:p>
        </p:txBody>
      </p:sp>
      <p:sp>
        <p:nvSpPr>
          <p:cNvPr id="7" name="Foliennummernplatzhalter 6"/>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253805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F2032628-7687-4828-AD76-78970DCDD8EF}" type="datetime1">
              <a:rPr lang="de-DE" smtClean="0"/>
              <a:t>18.11.2015</a:t>
            </a:fld>
            <a:endParaRPr lang="de-DE"/>
          </a:p>
        </p:txBody>
      </p:sp>
      <p:sp>
        <p:nvSpPr>
          <p:cNvPr id="6" name="Fußzeilenplatzhalter 5"/>
          <p:cNvSpPr>
            <a:spLocks noGrp="1"/>
          </p:cNvSpPr>
          <p:nvPr>
            <p:ph type="ftr" sz="quarter" idx="11"/>
          </p:nvPr>
        </p:nvSpPr>
        <p:spPr/>
        <p:txBody>
          <a:bodyPr/>
          <a:lstStyle/>
          <a:p>
            <a:r>
              <a:rPr lang="de-DE" smtClean="0"/>
              <a:t>Planungspräsentation "Die Mondtierchen"</a:t>
            </a:r>
            <a:endParaRPr lang="de-DE"/>
          </a:p>
        </p:txBody>
      </p:sp>
      <p:sp>
        <p:nvSpPr>
          <p:cNvPr id="7" name="Foliennummernplatzhalter 6"/>
          <p:cNvSpPr>
            <a:spLocks noGrp="1"/>
          </p:cNvSpPr>
          <p:nvPr>
            <p:ph type="sldNum" sz="quarter" idx="12"/>
          </p:nvPr>
        </p:nvSpPr>
        <p:spPr/>
        <p:txBody>
          <a:bodyPr/>
          <a:lstStyle/>
          <a:p>
            <a:fld id="{139C1249-050E-4F31-8E0F-FEB9A1FA7BB7}" type="slidenum">
              <a:rPr lang="de-DE" smtClean="0"/>
              <a:t>‹Nr.›</a:t>
            </a:fld>
            <a:endParaRPr lang="de-DE"/>
          </a:p>
        </p:txBody>
      </p:sp>
    </p:spTree>
    <p:extLst>
      <p:ext uri="{BB962C8B-B14F-4D97-AF65-F5344CB8AC3E}">
        <p14:creationId xmlns:p14="http://schemas.microsoft.com/office/powerpoint/2010/main" val="397238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822DB-9DDA-47D6-986A-EFF4B49975CE}" type="datetime1">
              <a:rPr lang="de-DE" smtClean="0"/>
              <a:t>18.11.2015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Planungspräsentation "Die Mondtierchen"</a:t>
            </a:r>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C1249-050E-4F31-8E0F-FEB9A1FA7BB7}" type="slidenum">
              <a:rPr lang="de-DE" smtClean="0"/>
              <a:t>‹Nr.›</a:t>
            </a:fld>
            <a:endParaRPr lang="de-DE"/>
          </a:p>
        </p:txBody>
      </p:sp>
    </p:spTree>
    <p:extLst>
      <p:ext uri="{BB962C8B-B14F-4D97-AF65-F5344CB8AC3E}">
        <p14:creationId xmlns:p14="http://schemas.microsoft.com/office/powerpoint/2010/main" val="38939900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7.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Die Mondtierchen</a:t>
            </a:r>
            <a:endParaRPr lang="de-DE" dirty="0"/>
          </a:p>
        </p:txBody>
      </p:sp>
      <p:sp>
        <p:nvSpPr>
          <p:cNvPr id="3" name="Untertitel 2"/>
          <p:cNvSpPr>
            <a:spLocks noGrp="1"/>
          </p:cNvSpPr>
          <p:nvPr>
            <p:ph type="subTitle" idx="1"/>
          </p:nvPr>
        </p:nvSpPr>
        <p:spPr/>
        <p:txBody>
          <a:bodyPr/>
          <a:lstStyle/>
          <a:p>
            <a:r>
              <a:rPr lang="de-DE" dirty="0" smtClean="0"/>
              <a:t>Mauritius Lippke, Marieke Ulpts, Maren Hess</a:t>
            </a:r>
            <a:endParaRPr lang="de-DE" dirty="0"/>
          </a:p>
        </p:txBody>
      </p:sp>
    </p:spTree>
    <p:extLst>
      <p:ext uri="{BB962C8B-B14F-4D97-AF65-F5344CB8AC3E}">
        <p14:creationId xmlns:p14="http://schemas.microsoft.com/office/powerpoint/2010/main" val="3092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Zeitplan</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824617474"/>
              </p:ext>
            </p:extLst>
          </p:nvPr>
        </p:nvGraphicFramePr>
        <p:xfrm>
          <a:off x="838200" y="1065580"/>
          <a:ext cx="10515600" cy="5125720"/>
        </p:xfrm>
        <a:graphic>
          <a:graphicData uri="http://schemas.openxmlformats.org/drawingml/2006/table">
            <a:tbl>
              <a:tblPr firstRow="1" bandRow="1">
                <a:tableStyleId>{5C22544A-7EE6-4342-B048-85BDC9FD1C3A}</a:tableStyleId>
              </a:tblPr>
              <a:tblGrid>
                <a:gridCol w="2059546"/>
                <a:gridCol w="2833353"/>
                <a:gridCol w="2730321"/>
                <a:gridCol w="2892380"/>
              </a:tblGrid>
              <a:tr h="370840">
                <a:tc>
                  <a:txBody>
                    <a:bodyPr/>
                    <a:lstStyle/>
                    <a:p>
                      <a:endParaRPr lang="de-DE" sz="1600" dirty="0"/>
                    </a:p>
                  </a:txBody>
                  <a:tcPr/>
                </a:tc>
                <a:tc>
                  <a:txBody>
                    <a:bodyPr/>
                    <a:lstStyle/>
                    <a:p>
                      <a:r>
                        <a:rPr lang="de-DE" sz="1600" dirty="0" smtClean="0"/>
                        <a:t>Mauritius</a:t>
                      </a:r>
                      <a:endParaRPr lang="de-DE" sz="1600" dirty="0"/>
                    </a:p>
                  </a:txBody>
                  <a:tcPr/>
                </a:tc>
                <a:tc>
                  <a:txBody>
                    <a:bodyPr/>
                    <a:lstStyle/>
                    <a:p>
                      <a:r>
                        <a:rPr lang="de-DE" sz="1600" dirty="0" smtClean="0"/>
                        <a:t>Marieke</a:t>
                      </a:r>
                      <a:endParaRPr lang="de-DE" sz="1600" dirty="0"/>
                    </a:p>
                  </a:txBody>
                  <a:tcPr/>
                </a:tc>
                <a:tc>
                  <a:txBody>
                    <a:bodyPr/>
                    <a:lstStyle/>
                    <a:p>
                      <a:r>
                        <a:rPr lang="de-DE" sz="1600" dirty="0" smtClean="0"/>
                        <a:t>Maren</a:t>
                      </a:r>
                      <a:endParaRPr lang="de-DE" sz="1600" dirty="0"/>
                    </a:p>
                  </a:txBody>
                  <a:tcPr/>
                </a:tc>
              </a:tr>
              <a:tr h="370840">
                <a:tc>
                  <a:txBody>
                    <a:bodyPr/>
                    <a:lstStyle/>
                    <a:p>
                      <a:r>
                        <a:rPr lang="de-DE" sz="1600" dirty="0" smtClean="0"/>
                        <a:t>1. Woche</a:t>
                      </a:r>
                      <a:r>
                        <a:rPr lang="de-DE" sz="1600" baseline="0" dirty="0" smtClean="0"/>
                        <a:t> </a:t>
                      </a:r>
                      <a:br>
                        <a:rPr lang="de-DE" sz="1600" baseline="0" dirty="0" smtClean="0"/>
                      </a:br>
                      <a:r>
                        <a:rPr lang="de-DE" sz="1600" baseline="0" dirty="0" smtClean="0"/>
                        <a:t>    (15.11.-22.11.15)</a:t>
                      </a:r>
                      <a:endParaRPr lang="de-DE" sz="1600" dirty="0"/>
                    </a:p>
                  </a:txBody>
                  <a:tcPr/>
                </a:tc>
                <a:tc>
                  <a:txBody>
                    <a:bodyPr/>
                    <a:lstStyle/>
                    <a:p>
                      <a:r>
                        <a:rPr lang="de-DE" sz="1600" dirty="0" smtClean="0"/>
                        <a:t>Musik- &amp; </a:t>
                      </a:r>
                      <a:r>
                        <a:rPr lang="de-DE" sz="1600" dirty="0" smtClean="0"/>
                        <a:t>Tonrecherche,</a:t>
                      </a:r>
                      <a:r>
                        <a:rPr lang="de-DE" sz="1600" baseline="0" dirty="0" smtClean="0"/>
                        <a:t> An-passen </a:t>
                      </a:r>
                      <a:r>
                        <a:rPr lang="de-DE" sz="1600" baseline="0" dirty="0" smtClean="0"/>
                        <a:t>der </a:t>
                      </a:r>
                      <a:r>
                        <a:rPr lang="de-DE" sz="1600" baseline="0" dirty="0" smtClean="0"/>
                        <a:t>Musik, Zusammen-schneiden Storyboard/Musik/ Text, </a:t>
                      </a:r>
                      <a:r>
                        <a:rPr lang="de-DE" sz="1600" dirty="0" smtClean="0"/>
                        <a:t>Kameraeinstellungen, Key-frames</a:t>
                      </a:r>
                      <a:r>
                        <a:rPr lang="de-DE" sz="1600" baseline="0" dirty="0" smtClean="0"/>
                        <a:t> der Kamera, Einstellen der Tonspur, </a:t>
                      </a:r>
                      <a:r>
                        <a:rPr lang="de-DE" sz="1600" dirty="0" smtClean="0"/>
                        <a:t>Ausarbeiten der Rakete: Einzelteile, Gesamtbild; </a:t>
                      </a:r>
                      <a:endParaRPr lang="de-DE" sz="1600" dirty="0"/>
                    </a:p>
                  </a:txBody>
                  <a:tcPr/>
                </a:tc>
                <a:tc>
                  <a:txBody>
                    <a:bodyPr/>
                    <a:lstStyle/>
                    <a:p>
                      <a:r>
                        <a:rPr lang="de-DE" sz="1600" dirty="0" smtClean="0"/>
                        <a:t>Vorbereiten des </a:t>
                      </a:r>
                      <a:r>
                        <a:rPr lang="de-DE" sz="1600" dirty="0" smtClean="0"/>
                        <a:t>Erklärungs-textes</a:t>
                      </a:r>
                      <a:r>
                        <a:rPr lang="de-DE" sz="1600" baseline="0" dirty="0" smtClean="0"/>
                        <a:t> </a:t>
                      </a:r>
                      <a:r>
                        <a:rPr lang="de-DE" sz="1600" baseline="0" dirty="0" smtClean="0"/>
                        <a:t>für das </a:t>
                      </a:r>
                      <a:r>
                        <a:rPr lang="de-DE" sz="1600" baseline="0" dirty="0" smtClean="0"/>
                        <a:t>Storyboard-Video, Aufnehmen der Erklär-</a:t>
                      </a:r>
                      <a:r>
                        <a:rPr lang="de-DE" sz="1600" baseline="0" dirty="0" err="1" smtClean="0"/>
                        <a:t>ung</a:t>
                      </a:r>
                      <a:r>
                        <a:rPr lang="de-DE" sz="1600" baseline="0" dirty="0" smtClean="0"/>
                        <a:t>, Positionieren der Figuren, </a:t>
                      </a:r>
                      <a:r>
                        <a:rPr lang="de-DE" sz="1600" baseline="0" dirty="0" err="1" smtClean="0"/>
                        <a:t>Keyframes</a:t>
                      </a:r>
                      <a:r>
                        <a:rPr lang="de-DE" sz="1600" baseline="0" dirty="0" smtClean="0"/>
                        <a:t> der Objekte, </a:t>
                      </a:r>
                      <a:r>
                        <a:rPr lang="de-DE" sz="1600" baseline="0" dirty="0" err="1" smtClean="0"/>
                        <a:t>Verfei-nern</a:t>
                      </a:r>
                      <a:r>
                        <a:rPr lang="de-DE" sz="1600" baseline="0" dirty="0" smtClean="0"/>
                        <a:t> und Überarbeiten der Hasen, </a:t>
                      </a:r>
                      <a:r>
                        <a:rPr lang="de-DE" sz="1600" dirty="0" smtClean="0"/>
                        <a:t>Ausarbeiten des</a:t>
                      </a:r>
                      <a:r>
                        <a:rPr lang="de-DE" sz="1600" baseline="0" dirty="0" smtClean="0"/>
                        <a:t> </a:t>
                      </a:r>
                      <a:r>
                        <a:rPr lang="de-DE" sz="1600" dirty="0" smtClean="0"/>
                        <a:t>Hau-</a:t>
                      </a:r>
                      <a:r>
                        <a:rPr lang="de-DE" sz="1600" dirty="0" err="1" smtClean="0"/>
                        <a:t>ses</a:t>
                      </a:r>
                      <a:r>
                        <a:rPr lang="de-DE" sz="1600" dirty="0" smtClean="0"/>
                        <a:t>:</a:t>
                      </a:r>
                      <a:r>
                        <a:rPr lang="de-DE" sz="1600" baseline="0" dirty="0" smtClean="0"/>
                        <a:t> Einzelteile, Gesamtbild; </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Zeichnen</a:t>
                      </a:r>
                      <a:r>
                        <a:rPr lang="de-DE" sz="1600" baseline="0" dirty="0" smtClean="0"/>
                        <a:t> des Storyboards, Vorbereiten des </a:t>
                      </a:r>
                      <a:r>
                        <a:rPr lang="de-DE" sz="1600" baseline="0" dirty="0" smtClean="0"/>
                        <a:t>Erklärungs-textes</a:t>
                      </a:r>
                      <a:r>
                        <a:rPr lang="de-DE" sz="1600" baseline="0" dirty="0" smtClean="0"/>
                        <a:t>, Erstellung des Zeitplans &amp; der </a:t>
                      </a:r>
                      <a:r>
                        <a:rPr lang="de-DE" sz="1600" baseline="0" dirty="0" smtClean="0"/>
                        <a:t>Präsentation, </a:t>
                      </a:r>
                      <a:r>
                        <a:rPr lang="de-DE" sz="1600" dirty="0" smtClean="0"/>
                        <a:t>Vorbereiten</a:t>
                      </a:r>
                      <a:r>
                        <a:rPr lang="de-DE" sz="1600" baseline="0" dirty="0" smtClean="0"/>
                        <a:t> aller abstrakten Figuren in </a:t>
                      </a:r>
                      <a:r>
                        <a:rPr lang="de-DE" sz="1600" baseline="0" dirty="0" err="1" smtClean="0"/>
                        <a:t>Blen</a:t>
                      </a:r>
                      <a:r>
                        <a:rPr lang="de-DE" sz="1600" baseline="0" dirty="0" smtClean="0"/>
                        <a:t>-der, grobes Positionieren, </a:t>
                      </a:r>
                      <a:r>
                        <a:rPr lang="de-DE" sz="1600" baseline="0" dirty="0" err="1" smtClean="0"/>
                        <a:t>Verfei-nern</a:t>
                      </a:r>
                      <a:r>
                        <a:rPr lang="de-DE" sz="1600" baseline="0" dirty="0" smtClean="0"/>
                        <a:t> und Überarbeiten Frosch, </a:t>
                      </a:r>
                      <a:r>
                        <a:rPr lang="de-DE" sz="1600" dirty="0" smtClean="0"/>
                        <a:t>Ausarbeitung/</a:t>
                      </a:r>
                      <a:r>
                        <a:rPr lang="de-DE" sz="1600" baseline="0" dirty="0" smtClean="0"/>
                        <a:t>Texturierung der Planeten, </a:t>
                      </a:r>
                      <a:r>
                        <a:rPr lang="de-DE" sz="1600" dirty="0" smtClean="0"/>
                        <a:t>Hintergrund</a:t>
                      </a:r>
                    </a:p>
                  </a:txBody>
                  <a:tcPr/>
                </a:tc>
              </a:tr>
              <a:tr h="370840">
                <a:tc>
                  <a:txBody>
                    <a:bodyPr/>
                    <a:lstStyle/>
                    <a:p>
                      <a:r>
                        <a:rPr lang="de-DE" sz="1600" dirty="0" smtClean="0"/>
                        <a:t>2. Woche</a:t>
                      </a:r>
                      <a:br>
                        <a:rPr lang="de-DE" sz="1600" dirty="0" smtClean="0"/>
                      </a:br>
                      <a:r>
                        <a:rPr lang="de-DE" sz="1600" dirty="0" smtClean="0"/>
                        <a:t>    (22.11.-29.11.15)</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Optimierung der Beleuchtung durch Einfügen von Emission-Planes</a:t>
                      </a:r>
                      <a:r>
                        <a:rPr lang="de-DE" sz="1600" baseline="0" dirty="0" smtClean="0"/>
                        <a:t> (Nacht = Blaustich), Effekte ergänzen (Landung </a:t>
                      </a:r>
                      <a:r>
                        <a:rPr lang="de-DE" sz="1600" baseline="0" dirty="0" err="1" smtClean="0"/>
                        <a:t>usw</a:t>
                      </a:r>
                      <a:r>
                        <a:rPr lang="de-DE" sz="1600" baseline="0" dirty="0" smtClean="0"/>
                        <a:t>)</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Einfügen von Umgebung (Bäume, Steine, Wiese usw.),</a:t>
                      </a:r>
                      <a:r>
                        <a:rPr lang="de-DE" sz="1600" baseline="0" dirty="0" smtClean="0"/>
                        <a:t> Überarbeiten der Figuren: Raumanzug, Effekte ergänzen</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Mond</a:t>
                      </a:r>
                      <a:r>
                        <a:rPr lang="de-DE" sz="1600" baseline="0" dirty="0" smtClean="0"/>
                        <a:t>: Emission-Kugel (Nacht = Blaustich), Überprüfen der Beleuchtung, Erstellen der </a:t>
                      </a:r>
                      <a:r>
                        <a:rPr lang="de-DE" sz="1600" baseline="0" dirty="0" err="1" smtClean="0"/>
                        <a:t>Shots</a:t>
                      </a:r>
                      <a:r>
                        <a:rPr lang="de-DE" sz="1600" baseline="0" dirty="0" smtClean="0"/>
                        <a:t> der einzelnen Szenen</a:t>
                      </a:r>
                      <a:endParaRPr lang="de-DE" sz="1600" dirty="0" smtClean="0"/>
                    </a:p>
                  </a:txBody>
                  <a:tcPr/>
                </a:tc>
              </a:tr>
              <a:tr h="370840">
                <a:tc>
                  <a:txBody>
                    <a:bodyPr/>
                    <a:lstStyle/>
                    <a:p>
                      <a:r>
                        <a:rPr lang="de-DE" sz="1600" dirty="0" smtClean="0"/>
                        <a:t>3.</a:t>
                      </a:r>
                      <a:r>
                        <a:rPr lang="de-DE" sz="1600" baseline="0" dirty="0" smtClean="0"/>
                        <a:t> Woche</a:t>
                      </a:r>
                      <a:br>
                        <a:rPr lang="de-DE" sz="1600" baseline="0" dirty="0" smtClean="0"/>
                      </a:br>
                      <a:r>
                        <a:rPr lang="de-DE" sz="1600" baseline="0" dirty="0" smtClean="0"/>
                        <a:t>    (29.11.-06.12.15)</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Abstimmen von Kamerafahrt und finaler</a:t>
                      </a:r>
                      <a:r>
                        <a:rPr lang="de-DE" sz="1600" baseline="0" dirty="0" smtClean="0"/>
                        <a:t> Szene, Abstimmen von Audio und Video</a:t>
                      </a:r>
                      <a:endParaRPr lang="de-DE" sz="1600" dirty="0" smtClean="0"/>
                    </a:p>
                  </a:txBody>
                  <a:tcPr/>
                </a:tc>
                <a:tc>
                  <a:txBody>
                    <a:bodyPr/>
                    <a:lstStyle/>
                    <a:p>
                      <a:r>
                        <a:rPr lang="de-DE" sz="1600" dirty="0" smtClean="0"/>
                        <a:t>Erstellen</a:t>
                      </a:r>
                      <a:r>
                        <a:rPr lang="de-DE" sz="1600" baseline="0" dirty="0" smtClean="0"/>
                        <a:t> der Präsentation, Kontrolle der Dateien, Optimierung wenn nötig</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Erstellen der Präsentation,</a:t>
                      </a:r>
                      <a:r>
                        <a:rPr lang="de-DE" sz="1600" baseline="0" dirty="0" smtClean="0"/>
                        <a:t> Verfeinern der finalen Dateien/Szene</a:t>
                      </a:r>
                      <a:endParaRPr lang="de-DE" sz="1600" dirty="0" smtClean="0"/>
                    </a:p>
                  </a:txBody>
                  <a:tcPr/>
                </a:tc>
              </a:tr>
              <a:tr h="370840">
                <a:tc>
                  <a:txBody>
                    <a:bodyPr/>
                    <a:lstStyle/>
                    <a:p>
                      <a:r>
                        <a:rPr lang="de-DE" sz="1600" dirty="0" smtClean="0"/>
                        <a:t>4. Woche</a:t>
                      </a:r>
                      <a:br>
                        <a:rPr lang="de-DE" sz="1600" dirty="0" smtClean="0"/>
                      </a:br>
                      <a:r>
                        <a:rPr lang="de-DE" sz="1600" dirty="0" smtClean="0"/>
                        <a:t>    (06.12.-13.12.15)</a:t>
                      </a:r>
                      <a:endParaRPr lang="de-DE" sz="1600" dirty="0"/>
                    </a:p>
                  </a:txBody>
                  <a:tcPr/>
                </a:tc>
                <a:tc>
                  <a:txBody>
                    <a:bodyPr/>
                    <a:lstStyle/>
                    <a:p>
                      <a:r>
                        <a:rPr lang="de-DE" sz="1600" dirty="0" smtClean="0"/>
                        <a:t>Kontrolle,</a:t>
                      </a:r>
                      <a:r>
                        <a:rPr lang="de-DE" sz="1600" baseline="0" dirty="0" smtClean="0"/>
                        <a:t> Rendern</a:t>
                      </a:r>
                      <a:endParaRPr lang="de-DE" sz="1600" dirty="0"/>
                    </a:p>
                  </a:txBody>
                  <a:tcPr/>
                </a:tc>
                <a:tc>
                  <a:txBody>
                    <a:bodyPr/>
                    <a:lstStyle/>
                    <a:p>
                      <a:r>
                        <a:rPr lang="de-DE" sz="1600" dirty="0" smtClean="0"/>
                        <a:t>Kontrolle, Rendern</a:t>
                      </a:r>
                      <a:endParaRPr lang="de-DE" sz="1600" dirty="0"/>
                    </a:p>
                  </a:txBody>
                  <a:tcPr/>
                </a:tc>
                <a:tc>
                  <a:txBody>
                    <a:bodyPr/>
                    <a:lstStyle/>
                    <a:p>
                      <a:r>
                        <a:rPr lang="de-DE" sz="1600" dirty="0" smtClean="0"/>
                        <a:t>Kontrolle, Rendern</a:t>
                      </a:r>
                      <a:endParaRPr lang="de-DE" sz="1600" dirty="0"/>
                    </a:p>
                  </a:txBody>
                  <a:tcPr/>
                </a:tc>
              </a:tr>
            </a:tbl>
          </a:graphicData>
        </a:graphic>
      </p:graphicFrame>
      <p:sp>
        <p:nvSpPr>
          <p:cNvPr id="3" name="Datumsplatzhalter 2"/>
          <p:cNvSpPr>
            <a:spLocks noGrp="1"/>
          </p:cNvSpPr>
          <p:nvPr>
            <p:ph type="dt" sz="half" idx="10"/>
          </p:nvPr>
        </p:nvSpPr>
        <p:spPr/>
        <p:txBody>
          <a:bodyPr/>
          <a:lstStyle/>
          <a:p>
            <a:fld id="{FE47AE3A-D68D-462F-A879-3DD0A41AC71C}" type="datetime1">
              <a:rPr lang="de-DE" smtClean="0"/>
              <a:t>18.11.2015</a:t>
            </a:fld>
            <a:endParaRPr lang="de-DE"/>
          </a:p>
        </p:txBody>
      </p:sp>
      <p:sp>
        <p:nvSpPr>
          <p:cNvPr id="4" name="Fußzeilenplatzhalter 3"/>
          <p:cNvSpPr>
            <a:spLocks noGrp="1"/>
          </p:cNvSpPr>
          <p:nvPr>
            <p:ph type="ftr" sz="quarter" idx="11"/>
          </p:nvPr>
        </p:nvSpPr>
        <p:spPr/>
        <p:txBody>
          <a:bodyPr/>
          <a:lstStyle/>
          <a:p>
            <a:r>
              <a:rPr lang="de-DE" dirty="0" smtClean="0"/>
              <a:t>Planungspräsentation "Die Mondtierchen"</a:t>
            </a:r>
            <a:endParaRPr lang="de-DE" dirty="0"/>
          </a:p>
        </p:txBody>
      </p:sp>
      <p:sp>
        <p:nvSpPr>
          <p:cNvPr id="6" name="Foliennummernplatzhalter 5"/>
          <p:cNvSpPr>
            <a:spLocks noGrp="1"/>
          </p:cNvSpPr>
          <p:nvPr>
            <p:ph type="sldNum" sz="quarter" idx="12"/>
          </p:nvPr>
        </p:nvSpPr>
        <p:spPr/>
        <p:txBody>
          <a:bodyPr/>
          <a:lstStyle/>
          <a:p>
            <a:fld id="{139C1249-050E-4F31-8E0F-FEB9A1FA7BB7}" type="slidenum">
              <a:rPr lang="de-DE" smtClean="0"/>
              <a:t>10</a:t>
            </a:fld>
            <a:endParaRPr lang="de-DE"/>
          </a:p>
        </p:txBody>
      </p:sp>
    </p:spTree>
    <p:extLst>
      <p:ext uri="{BB962C8B-B14F-4D97-AF65-F5344CB8AC3E}">
        <p14:creationId xmlns:p14="http://schemas.microsoft.com/office/powerpoint/2010/main" val="84337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Risiken</a:t>
            </a:r>
            <a:endParaRPr lang="de-DE" dirty="0"/>
          </a:p>
        </p:txBody>
      </p:sp>
      <p:sp>
        <p:nvSpPr>
          <p:cNvPr id="3" name="Inhaltsplatzhalter 2"/>
          <p:cNvSpPr>
            <a:spLocks noGrp="1"/>
          </p:cNvSpPr>
          <p:nvPr>
            <p:ph idx="1"/>
          </p:nvPr>
        </p:nvSpPr>
        <p:spPr/>
        <p:txBody>
          <a:bodyPr/>
          <a:lstStyle/>
          <a:p>
            <a:r>
              <a:rPr lang="de-DE" dirty="0" smtClean="0"/>
              <a:t>Umgebung des Geschehens: Nacht</a:t>
            </a:r>
            <a:br>
              <a:rPr lang="de-DE" dirty="0" smtClean="0"/>
            </a:br>
            <a:r>
              <a:rPr lang="de-DE" dirty="0" smtClean="0">
                <a:sym typeface="Wingdings" panose="05000000000000000000" pitchFamily="2" charset="2"/>
              </a:rPr>
              <a:t> Risiko: </a:t>
            </a:r>
            <a:r>
              <a:rPr lang="de-DE" dirty="0" smtClean="0">
                <a:sym typeface="Wingdings" panose="05000000000000000000" pitchFamily="2" charset="2"/>
              </a:rPr>
              <a:t>unzureichende/unpassende Beleuchtung</a:t>
            </a:r>
          </a:p>
          <a:p>
            <a:endParaRPr lang="de-DE" dirty="0">
              <a:sym typeface="Wingdings" panose="05000000000000000000" pitchFamily="2" charset="2"/>
            </a:endParaRPr>
          </a:p>
          <a:p>
            <a:r>
              <a:rPr lang="de-DE" dirty="0" smtClean="0">
                <a:sym typeface="Wingdings" panose="05000000000000000000" pitchFamily="2" charset="2"/>
              </a:rPr>
              <a:t>Aufwand</a:t>
            </a:r>
            <a:br>
              <a:rPr lang="de-DE" dirty="0" smtClean="0">
                <a:sym typeface="Wingdings" panose="05000000000000000000" pitchFamily="2" charset="2"/>
              </a:rPr>
            </a:br>
            <a:r>
              <a:rPr lang="de-DE" dirty="0" smtClean="0">
                <a:sym typeface="Wingdings" panose="05000000000000000000" pitchFamily="2" charset="2"/>
              </a:rPr>
              <a:t> falsche Kalkulierung der Zeiteinteilung</a:t>
            </a:r>
            <a:br>
              <a:rPr lang="de-DE" dirty="0" smtClean="0">
                <a:sym typeface="Wingdings" panose="05000000000000000000" pitchFamily="2" charset="2"/>
              </a:rPr>
            </a:br>
            <a:r>
              <a:rPr lang="de-DE" dirty="0" smtClean="0">
                <a:sym typeface="Wingdings" panose="05000000000000000000" pitchFamily="2" charset="2"/>
              </a:rPr>
              <a:t> Reduzierung der Szenen</a:t>
            </a:r>
            <a:br>
              <a:rPr lang="de-DE" dirty="0" smtClean="0">
                <a:sym typeface="Wingdings" panose="05000000000000000000" pitchFamily="2" charset="2"/>
              </a:rPr>
            </a:br>
            <a:r>
              <a:rPr lang="de-DE" dirty="0" smtClean="0">
                <a:sym typeface="Wingdings" panose="05000000000000000000" pitchFamily="2" charset="2"/>
              </a:rPr>
              <a:t> Verlust von Teilen der Geschichte</a:t>
            </a:r>
            <a:endParaRPr lang="de-DE" dirty="0" smtClean="0">
              <a:sym typeface="Wingdings" panose="05000000000000000000" pitchFamily="2" charset="2"/>
            </a:endParaRPr>
          </a:p>
          <a:p>
            <a:endParaRPr lang="de-DE" dirty="0" smtClean="0">
              <a:sym typeface="Wingdings" panose="05000000000000000000" pitchFamily="2" charset="2"/>
            </a:endParaRPr>
          </a:p>
          <a:p>
            <a:endParaRPr lang="de-DE" dirty="0"/>
          </a:p>
        </p:txBody>
      </p:sp>
      <p:sp>
        <p:nvSpPr>
          <p:cNvPr id="4" name="Datumsplatzhalter 3"/>
          <p:cNvSpPr>
            <a:spLocks noGrp="1"/>
          </p:cNvSpPr>
          <p:nvPr>
            <p:ph type="dt" sz="half" idx="10"/>
          </p:nvPr>
        </p:nvSpPr>
        <p:spPr/>
        <p:txBody>
          <a:bodyPr/>
          <a:lstStyle/>
          <a:p>
            <a:fld id="{73164466-D0A0-4A1C-8014-24E0B09BADC5}"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dirty="0"/>
          </a:p>
        </p:txBody>
      </p:sp>
      <p:sp>
        <p:nvSpPr>
          <p:cNvPr id="6" name="Foliennummernplatzhalter 5"/>
          <p:cNvSpPr>
            <a:spLocks noGrp="1"/>
          </p:cNvSpPr>
          <p:nvPr>
            <p:ph type="sldNum" sz="quarter" idx="12"/>
          </p:nvPr>
        </p:nvSpPr>
        <p:spPr/>
        <p:txBody>
          <a:bodyPr/>
          <a:lstStyle/>
          <a:p>
            <a:fld id="{139C1249-050E-4F31-8E0F-FEB9A1FA7BB7}" type="slidenum">
              <a:rPr lang="de-DE" smtClean="0"/>
              <a:t>11</a:t>
            </a:fld>
            <a:endParaRPr lang="de-DE"/>
          </a:p>
        </p:txBody>
      </p:sp>
    </p:spTree>
    <p:extLst>
      <p:ext uri="{BB962C8B-B14F-4D97-AF65-F5344CB8AC3E}">
        <p14:creationId xmlns:p14="http://schemas.microsoft.com/office/powerpoint/2010/main" val="121770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Gliederung</a:t>
            </a:r>
            <a:endParaRPr lang="de-DE" dirty="0"/>
          </a:p>
        </p:txBody>
      </p:sp>
      <p:sp>
        <p:nvSpPr>
          <p:cNvPr id="3" name="Inhaltsplatzhalter 2"/>
          <p:cNvSpPr>
            <a:spLocks noGrp="1"/>
          </p:cNvSpPr>
          <p:nvPr>
            <p:ph idx="1"/>
          </p:nvPr>
        </p:nvSpPr>
        <p:spPr>
          <a:xfrm>
            <a:off x="838200" y="1352786"/>
            <a:ext cx="4570927" cy="4021383"/>
          </a:xfrm>
        </p:spPr>
        <p:txBody>
          <a:bodyPr>
            <a:normAutofit lnSpcReduction="10000"/>
          </a:bodyPr>
          <a:lstStyle/>
          <a:p>
            <a:r>
              <a:rPr lang="de-DE" dirty="0" smtClean="0"/>
              <a:t>Story-Beschreibung</a:t>
            </a:r>
          </a:p>
          <a:p>
            <a:r>
              <a:rPr lang="de-DE" dirty="0" smtClean="0"/>
              <a:t>Storyboard</a:t>
            </a:r>
          </a:p>
          <a:p>
            <a:pPr lvl="1"/>
            <a:r>
              <a:rPr lang="de-DE" dirty="0" smtClean="0"/>
              <a:t>Storyboard - 1</a:t>
            </a:r>
          </a:p>
          <a:p>
            <a:pPr lvl="1"/>
            <a:r>
              <a:rPr lang="de-DE" dirty="0" smtClean="0"/>
              <a:t>Storyboard - 2</a:t>
            </a:r>
          </a:p>
          <a:p>
            <a:pPr lvl="1"/>
            <a:r>
              <a:rPr lang="de-DE" dirty="0" smtClean="0"/>
              <a:t>Storyboard - 3</a:t>
            </a:r>
          </a:p>
          <a:p>
            <a:pPr lvl="1"/>
            <a:r>
              <a:rPr lang="de-DE" dirty="0" smtClean="0"/>
              <a:t>Storyboard - 4</a:t>
            </a:r>
          </a:p>
          <a:p>
            <a:pPr lvl="1"/>
            <a:r>
              <a:rPr lang="de-DE" dirty="0" smtClean="0"/>
              <a:t>Storyboard - 5</a:t>
            </a:r>
          </a:p>
          <a:p>
            <a:pPr lvl="1"/>
            <a:r>
              <a:rPr lang="de-DE" dirty="0" smtClean="0"/>
              <a:t>Storyboard - 6</a:t>
            </a:r>
          </a:p>
          <a:p>
            <a:r>
              <a:rPr lang="de-DE" dirty="0" smtClean="0"/>
              <a:t>Zeitplan</a:t>
            </a:r>
          </a:p>
          <a:p>
            <a:r>
              <a:rPr lang="de-DE" dirty="0" smtClean="0"/>
              <a:t>Risiken</a:t>
            </a:r>
            <a:endParaRPr lang="de-DE" dirty="0"/>
          </a:p>
        </p:txBody>
      </p:sp>
      <p:sp>
        <p:nvSpPr>
          <p:cNvPr id="4" name="Datumsplatzhalter 3"/>
          <p:cNvSpPr>
            <a:spLocks noGrp="1"/>
          </p:cNvSpPr>
          <p:nvPr>
            <p:ph type="dt" sz="half" idx="10"/>
          </p:nvPr>
        </p:nvSpPr>
        <p:spPr/>
        <p:txBody>
          <a:bodyPr/>
          <a:lstStyle/>
          <a:p>
            <a:fld id="{EAE92531-7C83-4C6A-AACF-20D133465ACC}"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dirty="0"/>
          </a:p>
        </p:txBody>
      </p:sp>
      <p:sp>
        <p:nvSpPr>
          <p:cNvPr id="6" name="Foliennummernplatzhalter 5"/>
          <p:cNvSpPr>
            <a:spLocks noGrp="1"/>
          </p:cNvSpPr>
          <p:nvPr>
            <p:ph type="sldNum" sz="quarter" idx="12"/>
          </p:nvPr>
        </p:nvSpPr>
        <p:spPr/>
        <p:txBody>
          <a:bodyPr/>
          <a:lstStyle/>
          <a:p>
            <a:fld id="{139C1249-050E-4F31-8E0F-FEB9A1FA7BB7}" type="slidenum">
              <a:rPr lang="de-DE" smtClean="0"/>
              <a:t>2</a:t>
            </a:fld>
            <a:endParaRPr lang="de-DE"/>
          </a:p>
        </p:txBody>
      </p:sp>
    </p:spTree>
    <p:extLst>
      <p:ext uri="{BB962C8B-B14F-4D97-AF65-F5344CB8AC3E}">
        <p14:creationId xmlns:p14="http://schemas.microsoft.com/office/powerpoint/2010/main" val="875826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Story</a:t>
            </a:r>
            <a:endParaRPr lang="de-DE" dirty="0"/>
          </a:p>
        </p:txBody>
      </p:sp>
      <p:sp>
        <p:nvSpPr>
          <p:cNvPr id="3" name="Inhaltsplatzhalter 2"/>
          <p:cNvSpPr>
            <a:spLocks noGrp="1"/>
          </p:cNvSpPr>
          <p:nvPr>
            <p:ph idx="1"/>
          </p:nvPr>
        </p:nvSpPr>
        <p:spPr>
          <a:xfrm>
            <a:off x="1762796" y="2147597"/>
            <a:ext cx="8666408" cy="2488797"/>
          </a:xfrm>
        </p:spPr>
        <p:txBody>
          <a:bodyPr>
            <a:normAutofit/>
          </a:bodyPr>
          <a:lstStyle/>
          <a:p>
            <a:pPr marL="0" indent="0">
              <a:buNone/>
            </a:pPr>
            <a:r>
              <a:rPr lang="de-DE" dirty="0"/>
              <a:t>Die drei besten Freunde - Frosch Quak und das Hasenpaar </a:t>
            </a:r>
            <a:r>
              <a:rPr lang="de-DE" dirty="0" err="1"/>
              <a:t>Hoppel</a:t>
            </a:r>
            <a:r>
              <a:rPr lang="de-DE" dirty="0"/>
              <a:t> - träumten schon immer von einer Expedition ins ferne All. Kurzum entschlossen sie sich mit ihrem ausgeklügelten Fachwissen eine Rakete zu bauen und den Mond zu ihrer neuen Heimat zu </a:t>
            </a:r>
            <a:r>
              <a:rPr lang="de-DE" dirty="0" smtClean="0"/>
              <a:t>erklären… </a:t>
            </a:r>
            <a:endParaRPr lang="de-DE" dirty="0"/>
          </a:p>
        </p:txBody>
      </p:sp>
      <p:sp>
        <p:nvSpPr>
          <p:cNvPr id="4" name="Datumsplatzhalter 3"/>
          <p:cNvSpPr>
            <a:spLocks noGrp="1"/>
          </p:cNvSpPr>
          <p:nvPr>
            <p:ph type="dt" sz="half" idx="10"/>
          </p:nvPr>
        </p:nvSpPr>
        <p:spPr/>
        <p:txBody>
          <a:bodyPr/>
          <a:lstStyle/>
          <a:p>
            <a:fld id="{FB4F7ACB-4C96-45A5-87AD-81484ED8543E}" type="datetime1">
              <a:rPr lang="de-DE" smtClean="0"/>
              <a:t>18.11.2015</a:t>
            </a:fld>
            <a:endParaRPr lang="de-DE"/>
          </a:p>
        </p:txBody>
      </p:sp>
      <p:sp>
        <p:nvSpPr>
          <p:cNvPr id="5" name="Fußzeilenplatzhalter 4"/>
          <p:cNvSpPr>
            <a:spLocks noGrp="1"/>
          </p:cNvSpPr>
          <p:nvPr>
            <p:ph type="ftr" sz="quarter" idx="11"/>
          </p:nvPr>
        </p:nvSpPr>
        <p:spPr/>
        <p:txBody>
          <a:bodyPr/>
          <a:lstStyle/>
          <a:p>
            <a:r>
              <a:rPr lang="de-DE" smtClean="0"/>
              <a:t>Planungspräsentation "Die Mondtierchen"</a:t>
            </a:r>
            <a:endParaRPr lang="de-DE" dirty="0"/>
          </a:p>
        </p:txBody>
      </p:sp>
      <p:sp>
        <p:nvSpPr>
          <p:cNvPr id="6" name="Foliennummernplatzhalter 5"/>
          <p:cNvSpPr>
            <a:spLocks noGrp="1"/>
          </p:cNvSpPr>
          <p:nvPr>
            <p:ph type="sldNum" sz="quarter" idx="12"/>
          </p:nvPr>
        </p:nvSpPr>
        <p:spPr/>
        <p:txBody>
          <a:bodyPr/>
          <a:lstStyle/>
          <a:p>
            <a:fld id="{139C1249-050E-4F31-8E0F-FEB9A1FA7BB7}" type="slidenum">
              <a:rPr lang="de-DE" smtClean="0"/>
              <a:t>3</a:t>
            </a:fld>
            <a:endParaRPr lang="de-DE"/>
          </a:p>
        </p:txBody>
      </p:sp>
    </p:spTree>
    <p:extLst>
      <p:ext uri="{BB962C8B-B14F-4D97-AF65-F5344CB8AC3E}">
        <p14:creationId xmlns:p14="http://schemas.microsoft.com/office/powerpoint/2010/main" val="256044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Storyboard - 1</a:t>
            </a:r>
            <a:endParaRPr lang="de-DE" dirty="0"/>
          </a:p>
        </p:txBody>
      </p:sp>
      <p:pic>
        <p:nvPicPr>
          <p:cNvPr id="4" name="Inhaltsplatzhalt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6115" y="991673"/>
            <a:ext cx="2859250" cy="1884506"/>
          </a:xfr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114" y="2876179"/>
            <a:ext cx="2855406" cy="1856839"/>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113" y="4795802"/>
            <a:ext cx="2855407" cy="1843617"/>
          </a:xfrm>
          <a:prstGeom prst="rect">
            <a:avLst/>
          </a:prstGeom>
        </p:spPr>
      </p:pic>
      <p:sp>
        <p:nvSpPr>
          <p:cNvPr id="11" name="Textfeld 10"/>
          <p:cNvSpPr txBox="1"/>
          <p:nvPr/>
        </p:nvSpPr>
        <p:spPr>
          <a:xfrm>
            <a:off x="4134118" y="991673"/>
            <a:ext cx="7219682" cy="1754326"/>
          </a:xfrm>
          <a:prstGeom prst="rect">
            <a:avLst/>
          </a:prstGeom>
          <a:noFill/>
        </p:spPr>
        <p:txBody>
          <a:bodyPr wrap="square" rtlCol="0">
            <a:spAutoFit/>
          </a:bodyPr>
          <a:lstStyle/>
          <a:p>
            <a:r>
              <a:rPr lang="de-DE" dirty="0" smtClean="0"/>
              <a:t>1. Zu </a:t>
            </a:r>
            <a:r>
              <a:rPr lang="de-DE" dirty="0"/>
              <a:t>Beginn unserer Geschichte ist ein Ausschnitt des Universums mit Sternen und dem Mond zu sehen. Im Vordergrund befindet sich die Erdkugel, auf der unsere drei überdimensioniert dargestellten Figuren, Frosch Quak und Hasenpaar </a:t>
            </a:r>
            <a:r>
              <a:rPr lang="de-DE" dirty="0" err="1"/>
              <a:t>Hoppel</a:t>
            </a:r>
            <a:r>
              <a:rPr lang="de-DE" dirty="0"/>
              <a:t>, stehen. Die Szene ist ein Standbild, das Überblick verschaffen soll. Die Kamera zoomt langsam ein kleines Stück näher ran.</a:t>
            </a:r>
          </a:p>
        </p:txBody>
      </p:sp>
      <p:sp>
        <p:nvSpPr>
          <p:cNvPr id="15" name="Textfeld 14"/>
          <p:cNvSpPr txBox="1"/>
          <p:nvPr/>
        </p:nvSpPr>
        <p:spPr>
          <a:xfrm>
            <a:off x="4134118" y="2876179"/>
            <a:ext cx="7219682" cy="1200329"/>
          </a:xfrm>
          <a:prstGeom prst="rect">
            <a:avLst/>
          </a:prstGeom>
          <a:noFill/>
        </p:spPr>
        <p:txBody>
          <a:bodyPr wrap="square" rtlCol="0">
            <a:spAutoFit/>
          </a:bodyPr>
          <a:lstStyle/>
          <a:p>
            <a:r>
              <a:rPr lang="de-DE" dirty="0" smtClean="0"/>
              <a:t>2. Die </a:t>
            </a:r>
            <a:r>
              <a:rPr lang="de-DE" dirty="0"/>
              <a:t>nächste Aufnahme zeigt die drei Figuren aus der Frontalperspektive. In der Geschichte suchen die drei Freunde ein neues Zuhause. Frosch Quak schlägt den im Hintergrund sichtbaren Mond vor, indem er auf ihn weist und löst damit allgemeine Begeisterung aus. </a:t>
            </a:r>
          </a:p>
        </p:txBody>
      </p:sp>
      <p:sp>
        <p:nvSpPr>
          <p:cNvPr id="16" name="Textfeld 15"/>
          <p:cNvSpPr txBox="1"/>
          <p:nvPr/>
        </p:nvSpPr>
        <p:spPr>
          <a:xfrm>
            <a:off x="4134118" y="4733018"/>
            <a:ext cx="7219682" cy="646331"/>
          </a:xfrm>
          <a:prstGeom prst="rect">
            <a:avLst/>
          </a:prstGeom>
          <a:noFill/>
        </p:spPr>
        <p:txBody>
          <a:bodyPr wrap="square" rtlCol="0">
            <a:spAutoFit/>
          </a:bodyPr>
          <a:lstStyle/>
          <a:p>
            <a:r>
              <a:rPr lang="de-DE" dirty="0" smtClean="0"/>
              <a:t>3. Die </a:t>
            </a:r>
            <a:r>
              <a:rPr lang="de-DE" dirty="0"/>
              <a:t>Figuren laufen in verschiedene Richtungen und verschwinden hinter ihren Häusern. </a:t>
            </a:r>
          </a:p>
        </p:txBody>
      </p:sp>
      <p:sp>
        <p:nvSpPr>
          <p:cNvPr id="17" name="Datumsplatzhalter 16"/>
          <p:cNvSpPr>
            <a:spLocks noGrp="1"/>
          </p:cNvSpPr>
          <p:nvPr>
            <p:ph type="dt" sz="half" idx="10"/>
          </p:nvPr>
        </p:nvSpPr>
        <p:spPr/>
        <p:txBody>
          <a:bodyPr/>
          <a:lstStyle/>
          <a:p>
            <a:fld id="{DC85D7DF-864C-4A4D-BDEB-E40C120A193B}" type="datetime1">
              <a:rPr lang="de-DE" smtClean="0"/>
              <a:t>18.11.2015</a:t>
            </a:fld>
            <a:endParaRPr lang="de-DE"/>
          </a:p>
        </p:txBody>
      </p:sp>
      <p:sp>
        <p:nvSpPr>
          <p:cNvPr id="18" name="Fußzeilenplatzhalter 17"/>
          <p:cNvSpPr>
            <a:spLocks noGrp="1"/>
          </p:cNvSpPr>
          <p:nvPr>
            <p:ph type="ftr" sz="quarter" idx="11"/>
          </p:nvPr>
        </p:nvSpPr>
        <p:spPr/>
        <p:txBody>
          <a:bodyPr/>
          <a:lstStyle/>
          <a:p>
            <a:r>
              <a:rPr lang="de-DE" smtClean="0"/>
              <a:t>Planungspräsentation "Die Mondtierchen"</a:t>
            </a:r>
            <a:endParaRPr lang="de-DE" dirty="0"/>
          </a:p>
        </p:txBody>
      </p:sp>
      <p:sp>
        <p:nvSpPr>
          <p:cNvPr id="19" name="Foliennummernplatzhalter 18"/>
          <p:cNvSpPr>
            <a:spLocks noGrp="1"/>
          </p:cNvSpPr>
          <p:nvPr>
            <p:ph type="sldNum" sz="quarter" idx="12"/>
          </p:nvPr>
        </p:nvSpPr>
        <p:spPr/>
        <p:txBody>
          <a:bodyPr/>
          <a:lstStyle/>
          <a:p>
            <a:fld id="{139C1249-050E-4F31-8E0F-FEB9A1FA7BB7}" type="slidenum">
              <a:rPr lang="de-DE" smtClean="0"/>
              <a:t>4</a:t>
            </a:fld>
            <a:endParaRPr lang="de-DE"/>
          </a:p>
        </p:txBody>
      </p:sp>
    </p:spTree>
    <p:extLst>
      <p:ext uri="{BB962C8B-B14F-4D97-AF65-F5344CB8AC3E}">
        <p14:creationId xmlns:p14="http://schemas.microsoft.com/office/powerpoint/2010/main" val="428845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Storyboard - 2</a:t>
            </a:r>
            <a:endParaRPr lang="de-DE" dirty="0"/>
          </a:p>
        </p:txBody>
      </p:sp>
      <p:pic>
        <p:nvPicPr>
          <p:cNvPr id="7" name="Inhaltsplatzhalt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052626"/>
            <a:ext cx="2776467" cy="1897385"/>
          </a:xfrm>
          <a:prstGeom prst="rect">
            <a:avLst/>
          </a:prstGeom>
        </p:spPr>
      </p:pic>
      <p:pic>
        <p:nvPicPr>
          <p:cNvPr id="8" name="Grafik 7"/>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02495" y="2950012"/>
            <a:ext cx="2820966" cy="1856839"/>
          </a:xfrm>
          <a:prstGeom prst="rect">
            <a:avLst/>
          </a:prstGeom>
        </p:spPr>
      </p:pic>
      <p:pic>
        <p:nvPicPr>
          <p:cNvPr id="9" name="Grafik 8"/>
          <p:cNvPicPr>
            <a:picLocks noChangeAspect="1"/>
          </p:cNvPicPr>
          <p:nvPr/>
        </p:nvPicPr>
        <p:blipFill>
          <a:blip r:embed="rId5" cstate="print">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02495" y="4806851"/>
            <a:ext cx="2797450" cy="1793932"/>
          </a:xfrm>
          <a:prstGeom prst="rect">
            <a:avLst/>
          </a:prstGeom>
        </p:spPr>
      </p:pic>
      <p:sp>
        <p:nvSpPr>
          <p:cNvPr id="10" name="Rechteck 9"/>
          <p:cNvSpPr/>
          <p:nvPr/>
        </p:nvSpPr>
        <p:spPr>
          <a:xfrm>
            <a:off x="4436233" y="2488346"/>
            <a:ext cx="6096000" cy="923330"/>
          </a:xfrm>
          <a:prstGeom prst="rect">
            <a:avLst/>
          </a:prstGeom>
        </p:spPr>
        <p:txBody>
          <a:bodyPr>
            <a:spAutoFit/>
          </a:bodyPr>
          <a:lstStyle/>
          <a:p>
            <a:r>
              <a:rPr lang="de-DE" dirty="0" smtClean="0"/>
              <a:t>4./5. Sie </a:t>
            </a:r>
            <a:r>
              <a:rPr lang="de-DE" dirty="0"/>
              <a:t>bringen verschiedene Bauteile auf einen freien Platz. Nach und nach entsteht daraus eine Rakete.  Den Aufbau stellen wir mit </a:t>
            </a:r>
            <a:r>
              <a:rPr lang="de-DE" dirty="0" smtClean="0"/>
              <a:t>mehreren </a:t>
            </a:r>
            <a:r>
              <a:rPr lang="de-DE" dirty="0"/>
              <a:t>harten Cuts dar. </a:t>
            </a:r>
          </a:p>
        </p:txBody>
      </p:sp>
      <p:sp>
        <p:nvSpPr>
          <p:cNvPr id="11" name="Rechteck 10"/>
          <p:cNvSpPr/>
          <p:nvPr/>
        </p:nvSpPr>
        <p:spPr>
          <a:xfrm>
            <a:off x="4436233" y="4806851"/>
            <a:ext cx="6096000" cy="923330"/>
          </a:xfrm>
          <a:prstGeom prst="rect">
            <a:avLst/>
          </a:prstGeom>
        </p:spPr>
        <p:txBody>
          <a:bodyPr>
            <a:spAutoFit/>
          </a:bodyPr>
          <a:lstStyle/>
          <a:p>
            <a:r>
              <a:rPr lang="de-DE" dirty="0" smtClean="0"/>
              <a:t>6. Ebenfalls </a:t>
            </a:r>
            <a:r>
              <a:rPr lang="de-DE" dirty="0"/>
              <a:t>in der Frontalperspektive, öffnet sich die Luke der fertigen Rakete, woraufhin die Freunde voller Vorfreude zusammenkommen und aufgeregt auf und ab springen.</a:t>
            </a:r>
          </a:p>
        </p:txBody>
      </p:sp>
      <p:sp>
        <p:nvSpPr>
          <p:cNvPr id="12" name="Datumsplatzhalter 11"/>
          <p:cNvSpPr>
            <a:spLocks noGrp="1"/>
          </p:cNvSpPr>
          <p:nvPr>
            <p:ph type="dt" sz="half" idx="10"/>
          </p:nvPr>
        </p:nvSpPr>
        <p:spPr/>
        <p:txBody>
          <a:bodyPr/>
          <a:lstStyle/>
          <a:p>
            <a:fld id="{5D1270D1-7E33-4E21-951E-43A627321CBC}" type="datetime1">
              <a:rPr lang="de-DE" smtClean="0"/>
              <a:t>18.11.2015</a:t>
            </a:fld>
            <a:endParaRPr lang="de-DE"/>
          </a:p>
        </p:txBody>
      </p:sp>
      <p:sp>
        <p:nvSpPr>
          <p:cNvPr id="13" name="Fußzeilenplatzhalter 12"/>
          <p:cNvSpPr>
            <a:spLocks noGrp="1"/>
          </p:cNvSpPr>
          <p:nvPr>
            <p:ph type="ftr" sz="quarter" idx="11"/>
          </p:nvPr>
        </p:nvSpPr>
        <p:spPr/>
        <p:txBody>
          <a:bodyPr/>
          <a:lstStyle/>
          <a:p>
            <a:r>
              <a:rPr lang="de-DE" smtClean="0"/>
              <a:t>Planungspräsentation "Die Mondtierchen"</a:t>
            </a:r>
            <a:endParaRPr lang="de-DE" dirty="0"/>
          </a:p>
        </p:txBody>
      </p:sp>
      <p:sp>
        <p:nvSpPr>
          <p:cNvPr id="14" name="Foliennummernplatzhalter 13"/>
          <p:cNvSpPr>
            <a:spLocks noGrp="1"/>
          </p:cNvSpPr>
          <p:nvPr>
            <p:ph type="sldNum" sz="quarter" idx="12"/>
          </p:nvPr>
        </p:nvSpPr>
        <p:spPr/>
        <p:txBody>
          <a:bodyPr/>
          <a:lstStyle/>
          <a:p>
            <a:fld id="{139C1249-050E-4F31-8E0F-FEB9A1FA7BB7}" type="slidenum">
              <a:rPr lang="de-DE" smtClean="0"/>
              <a:t>5</a:t>
            </a:fld>
            <a:endParaRPr lang="de-DE"/>
          </a:p>
        </p:txBody>
      </p:sp>
    </p:spTree>
    <p:extLst>
      <p:ext uri="{BB962C8B-B14F-4D97-AF65-F5344CB8AC3E}">
        <p14:creationId xmlns:p14="http://schemas.microsoft.com/office/powerpoint/2010/main" val="2740384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smtClean="0"/>
              <a:t>Storyboard - 3</a:t>
            </a:r>
            <a:endParaRPr lang="de-DE" dirty="0"/>
          </a:p>
        </p:txBody>
      </p:sp>
      <p:pic>
        <p:nvPicPr>
          <p:cNvPr id="9"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39" y="1046803"/>
            <a:ext cx="2776467" cy="1761364"/>
          </a:xfrm>
          <a:prstGeom prst="rect">
            <a:avLst/>
          </a:prstGeom>
        </p:spPr>
      </p:pic>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34" y="2917546"/>
            <a:ext cx="2820966" cy="1774105"/>
          </a:xfrm>
          <a:prstGeom prst="rect">
            <a:avLst/>
          </a:prstGeom>
        </p:spPr>
      </p:pic>
      <p:pic>
        <p:nvPicPr>
          <p:cNvPr id="11" name="Grafik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092" y="4801030"/>
            <a:ext cx="2797450" cy="1703397"/>
          </a:xfrm>
          <a:prstGeom prst="rect">
            <a:avLst/>
          </a:prstGeom>
        </p:spPr>
      </p:pic>
      <p:sp>
        <p:nvSpPr>
          <p:cNvPr id="16" name="Textfeld 15"/>
          <p:cNvSpPr txBox="1"/>
          <p:nvPr/>
        </p:nvSpPr>
        <p:spPr>
          <a:xfrm>
            <a:off x="4134118" y="1049467"/>
            <a:ext cx="7219682" cy="646331"/>
          </a:xfrm>
          <a:prstGeom prst="rect">
            <a:avLst/>
          </a:prstGeom>
          <a:noFill/>
        </p:spPr>
        <p:txBody>
          <a:bodyPr wrap="square" rtlCol="0">
            <a:spAutoFit/>
          </a:bodyPr>
          <a:lstStyle/>
          <a:p>
            <a:r>
              <a:rPr lang="de-DE" dirty="0" smtClean="0"/>
              <a:t>7. </a:t>
            </a:r>
            <a:r>
              <a:rPr lang="de-DE" dirty="0"/>
              <a:t>Die von der Nähe aufgenommene </a:t>
            </a:r>
            <a:r>
              <a:rPr lang="de-DE" dirty="0" smtClean="0"/>
              <a:t>Einstellung zeigt</a:t>
            </a:r>
            <a:r>
              <a:rPr lang="de-DE" dirty="0"/>
              <a:t>, wie unsere Figuren die Zündschnur des Raumschiffes entzünden und diese ein Stück abbrennt.</a:t>
            </a:r>
          </a:p>
        </p:txBody>
      </p:sp>
      <p:sp>
        <p:nvSpPr>
          <p:cNvPr id="17" name="Textfeld 16"/>
          <p:cNvSpPr txBox="1"/>
          <p:nvPr/>
        </p:nvSpPr>
        <p:spPr>
          <a:xfrm>
            <a:off x="4134118" y="2917546"/>
            <a:ext cx="7219682" cy="646331"/>
          </a:xfrm>
          <a:prstGeom prst="rect">
            <a:avLst/>
          </a:prstGeom>
          <a:noFill/>
        </p:spPr>
        <p:txBody>
          <a:bodyPr wrap="square" rtlCol="0">
            <a:spAutoFit/>
          </a:bodyPr>
          <a:lstStyle/>
          <a:p>
            <a:r>
              <a:rPr lang="de-DE" dirty="0" smtClean="0"/>
              <a:t>8. </a:t>
            </a:r>
            <a:r>
              <a:rPr lang="de-DE" dirty="0"/>
              <a:t>Hier ist der Bildausschnitt so gewählt, dass man nur die Luke der Rakete sieht, in der die drei nacheinander reinspringen.</a:t>
            </a:r>
          </a:p>
        </p:txBody>
      </p:sp>
      <p:sp>
        <p:nvSpPr>
          <p:cNvPr id="18" name="Textfeld 17"/>
          <p:cNvSpPr txBox="1"/>
          <p:nvPr/>
        </p:nvSpPr>
        <p:spPr>
          <a:xfrm>
            <a:off x="4134118" y="4691651"/>
            <a:ext cx="7219682" cy="1477328"/>
          </a:xfrm>
          <a:prstGeom prst="rect">
            <a:avLst/>
          </a:prstGeom>
          <a:noFill/>
        </p:spPr>
        <p:txBody>
          <a:bodyPr wrap="square" rtlCol="0">
            <a:spAutoFit/>
          </a:bodyPr>
          <a:lstStyle/>
          <a:p>
            <a:r>
              <a:rPr lang="de-DE" dirty="0" smtClean="0"/>
              <a:t>9. </a:t>
            </a:r>
            <a:r>
              <a:rPr lang="de-DE" dirty="0"/>
              <a:t>In dieser längeren Aufnahme verwenden wir mehrere Perspektiven. Zum einen die totale Frontalperspektive, in der man sieht, wie die Rakete beginnt von der Erde abzuheben. Zum anderen die Over-</a:t>
            </a:r>
            <a:r>
              <a:rPr lang="de-DE" dirty="0" err="1"/>
              <a:t>Shoulder</a:t>
            </a:r>
            <a:r>
              <a:rPr lang="de-DE" dirty="0"/>
              <a:t>-Perspektive, in der die Kamera während der Reise durch das Weltall aus dem Fenster der Rakete filmt.</a:t>
            </a:r>
          </a:p>
        </p:txBody>
      </p:sp>
      <p:sp>
        <p:nvSpPr>
          <p:cNvPr id="19" name="Datumsplatzhalter 18"/>
          <p:cNvSpPr>
            <a:spLocks noGrp="1"/>
          </p:cNvSpPr>
          <p:nvPr>
            <p:ph type="dt" sz="half" idx="10"/>
          </p:nvPr>
        </p:nvSpPr>
        <p:spPr/>
        <p:txBody>
          <a:bodyPr/>
          <a:lstStyle/>
          <a:p>
            <a:fld id="{C0E6BA7B-84CF-4C04-A159-85861298B8E2}" type="datetime1">
              <a:rPr lang="de-DE" smtClean="0"/>
              <a:t>18.11.2015</a:t>
            </a:fld>
            <a:endParaRPr lang="de-DE"/>
          </a:p>
        </p:txBody>
      </p:sp>
      <p:sp>
        <p:nvSpPr>
          <p:cNvPr id="20" name="Fußzeilenplatzhalter 19"/>
          <p:cNvSpPr>
            <a:spLocks noGrp="1"/>
          </p:cNvSpPr>
          <p:nvPr>
            <p:ph type="ftr" sz="quarter" idx="11"/>
          </p:nvPr>
        </p:nvSpPr>
        <p:spPr/>
        <p:txBody>
          <a:bodyPr/>
          <a:lstStyle/>
          <a:p>
            <a:r>
              <a:rPr lang="de-DE" smtClean="0"/>
              <a:t>Planungspräsentation "Die Mondtierchen"</a:t>
            </a:r>
            <a:endParaRPr lang="de-DE" dirty="0"/>
          </a:p>
        </p:txBody>
      </p:sp>
      <p:sp>
        <p:nvSpPr>
          <p:cNvPr id="21" name="Foliennummernplatzhalter 20"/>
          <p:cNvSpPr>
            <a:spLocks noGrp="1"/>
          </p:cNvSpPr>
          <p:nvPr>
            <p:ph type="sldNum" sz="quarter" idx="12"/>
          </p:nvPr>
        </p:nvSpPr>
        <p:spPr/>
        <p:txBody>
          <a:bodyPr/>
          <a:lstStyle/>
          <a:p>
            <a:fld id="{139C1249-050E-4F31-8E0F-FEB9A1FA7BB7}" type="slidenum">
              <a:rPr lang="de-DE" smtClean="0"/>
              <a:t>6</a:t>
            </a:fld>
            <a:endParaRPr lang="de-DE"/>
          </a:p>
        </p:txBody>
      </p:sp>
    </p:spTree>
    <p:extLst>
      <p:ext uri="{BB962C8B-B14F-4D97-AF65-F5344CB8AC3E}">
        <p14:creationId xmlns:p14="http://schemas.microsoft.com/office/powerpoint/2010/main" val="3144897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pPr algn="ctr"/>
            <a:r>
              <a:rPr lang="de-DE" dirty="0" smtClean="0"/>
              <a:t>Storyboard - 4</a:t>
            </a:r>
            <a:endParaRPr lang="de-DE" dirty="0"/>
          </a:p>
        </p:txBody>
      </p:sp>
      <p:pic>
        <p:nvPicPr>
          <p:cNvPr id="4" name="Inhaltsplatzhalter 3"/>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66608" y="1011781"/>
            <a:ext cx="2693579" cy="1891491"/>
          </a:xfrm>
          <a:prstGeom prst="rect">
            <a:avLst/>
          </a:prstGeom>
        </p:spPr>
      </p:pic>
      <p:pic>
        <p:nvPicPr>
          <p:cNvPr id="5" name="Grafik 4"/>
          <p:cNvPicPr>
            <a:picLocks noChangeAspect="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38200" y="2943304"/>
            <a:ext cx="2698037" cy="1774105"/>
          </a:xfrm>
          <a:prstGeom prst="rect">
            <a:avLst/>
          </a:prstGeom>
        </p:spPr>
      </p:pic>
      <p:pic>
        <p:nvPicPr>
          <p:cNvPr id="6" name="Grafik 5"/>
          <p:cNvPicPr>
            <a:picLocks noChangeAspect="1"/>
          </p:cNvPicPr>
          <p:nvPr/>
        </p:nvPicPr>
        <p:blipFill>
          <a:blip r:embed="rId6" cstate="print">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66608" y="4826788"/>
            <a:ext cx="2641222" cy="1703397"/>
          </a:xfrm>
          <a:prstGeom prst="rect">
            <a:avLst/>
          </a:prstGeom>
        </p:spPr>
      </p:pic>
      <p:sp>
        <p:nvSpPr>
          <p:cNvPr id="8" name="Textfeld 7"/>
          <p:cNvSpPr txBox="1"/>
          <p:nvPr/>
        </p:nvSpPr>
        <p:spPr>
          <a:xfrm>
            <a:off x="4134118" y="1021870"/>
            <a:ext cx="7219682" cy="923330"/>
          </a:xfrm>
          <a:prstGeom prst="rect">
            <a:avLst/>
          </a:prstGeom>
          <a:noFill/>
        </p:spPr>
        <p:txBody>
          <a:bodyPr wrap="square" rtlCol="0">
            <a:spAutoFit/>
          </a:bodyPr>
          <a:lstStyle/>
          <a:p>
            <a:r>
              <a:rPr lang="de-DE" dirty="0" smtClean="0"/>
              <a:t>10. </a:t>
            </a:r>
            <a:r>
              <a:rPr lang="de-DE" dirty="0"/>
              <a:t>In der darauffolgenden Szene wird der Boden des Mondes durch eine Nahaufnahme gezeigt. Die Rakete erscheint von oben herab ins Bild und tritt in langsamer Geschwindigkeit die Landung an.</a:t>
            </a:r>
          </a:p>
        </p:txBody>
      </p:sp>
      <p:sp>
        <p:nvSpPr>
          <p:cNvPr id="9" name="Textfeld 8"/>
          <p:cNvSpPr txBox="1"/>
          <p:nvPr/>
        </p:nvSpPr>
        <p:spPr>
          <a:xfrm>
            <a:off x="4134118" y="2903272"/>
            <a:ext cx="7219682" cy="646331"/>
          </a:xfrm>
          <a:prstGeom prst="rect">
            <a:avLst/>
          </a:prstGeom>
          <a:noFill/>
        </p:spPr>
        <p:txBody>
          <a:bodyPr wrap="square" rtlCol="0">
            <a:spAutoFit/>
          </a:bodyPr>
          <a:lstStyle/>
          <a:p>
            <a:r>
              <a:rPr lang="de-DE" dirty="0" smtClean="0"/>
              <a:t>11. </a:t>
            </a:r>
            <a:r>
              <a:rPr lang="de-DE" dirty="0"/>
              <a:t>Die Luke öffnet sich und die Köpfe der drei Figuren, welche jetzt von einem Helm aus Glas umschlossen werden, erscheinen nach und nach.</a:t>
            </a:r>
          </a:p>
        </p:txBody>
      </p:sp>
      <p:sp>
        <p:nvSpPr>
          <p:cNvPr id="10" name="Textfeld 9"/>
          <p:cNvSpPr txBox="1"/>
          <p:nvPr/>
        </p:nvSpPr>
        <p:spPr>
          <a:xfrm>
            <a:off x="4134118" y="4826788"/>
            <a:ext cx="7219682" cy="369332"/>
          </a:xfrm>
          <a:prstGeom prst="rect">
            <a:avLst/>
          </a:prstGeom>
          <a:noFill/>
        </p:spPr>
        <p:txBody>
          <a:bodyPr wrap="square" rtlCol="0">
            <a:spAutoFit/>
          </a:bodyPr>
          <a:lstStyle/>
          <a:p>
            <a:r>
              <a:rPr lang="de-DE" dirty="0" smtClean="0"/>
              <a:t>12. </a:t>
            </a:r>
            <a:r>
              <a:rPr lang="de-DE" dirty="0"/>
              <a:t>Eine Figur nach der anderen springt aus der Rakete heraus. </a:t>
            </a:r>
          </a:p>
        </p:txBody>
      </p:sp>
      <p:sp>
        <p:nvSpPr>
          <p:cNvPr id="11" name="Datumsplatzhalter 10"/>
          <p:cNvSpPr>
            <a:spLocks noGrp="1"/>
          </p:cNvSpPr>
          <p:nvPr>
            <p:ph type="dt" sz="half" idx="10"/>
          </p:nvPr>
        </p:nvSpPr>
        <p:spPr/>
        <p:txBody>
          <a:bodyPr/>
          <a:lstStyle/>
          <a:p>
            <a:fld id="{60CE009E-D413-43D6-A05F-47EFEB4E1B38}" type="datetime1">
              <a:rPr lang="de-DE" smtClean="0"/>
              <a:t>18.11.2015</a:t>
            </a:fld>
            <a:endParaRPr lang="de-DE"/>
          </a:p>
        </p:txBody>
      </p:sp>
      <p:sp>
        <p:nvSpPr>
          <p:cNvPr id="12" name="Fußzeilenplatzhalter 11"/>
          <p:cNvSpPr>
            <a:spLocks noGrp="1"/>
          </p:cNvSpPr>
          <p:nvPr>
            <p:ph type="ftr" sz="quarter" idx="11"/>
          </p:nvPr>
        </p:nvSpPr>
        <p:spPr/>
        <p:txBody>
          <a:bodyPr/>
          <a:lstStyle/>
          <a:p>
            <a:r>
              <a:rPr lang="de-DE" smtClean="0"/>
              <a:t>Planungspräsentation "Die Mondtierchen"</a:t>
            </a:r>
            <a:endParaRPr lang="de-DE" dirty="0"/>
          </a:p>
        </p:txBody>
      </p:sp>
      <p:sp>
        <p:nvSpPr>
          <p:cNvPr id="13" name="Foliennummernplatzhalter 12"/>
          <p:cNvSpPr>
            <a:spLocks noGrp="1"/>
          </p:cNvSpPr>
          <p:nvPr>
            <p:ph type="sldNum" sz="quarter" idx="12"/>
          </p:nvPr>
        </p:nvSpPr>
        <p:spPr/>
        <p:txBody>
          <a:bodyPr/>
          <a:lstStyle/>
          <a:p>
            <a:fld id="{139C1249-050E-4F31-8E0F-FEB9A1FA7BB7}" type="slidenum">
              <a:rPr lang="de-DE" smtClean="0"/>
              <a:t>7</a:t>
            </a:fld>
            <a:endParaRPr lang="de-DE"/>
          </a:p>
        </p:txBody>
      </p:sp>
    </p:spTree>
    <p:extLst>
      <p:ext uri="{BB962C8B-B14F-4D97-AF65-F5344CB8AC3E}">
        <p14:creationId xmlns:p14="http://schemas.microsoft.com/office/powerpoint/2010/main" val="315967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838200" y="151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smtClean="0"/>
              <a:t>Storyboard - 5</a:t>
            </a:r>
            <a:endParaRPr lang="de-DE" dirty="0"/>
          </a:p>
        </p:txBody>
      </p:sp>
      <p:pic>
        <p:nvPicPr>
          <p:cNvPr id="5" name="Inhaltsplatzhalter 3"/>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29039" y="1023451"/>
            <a:ext cx="2776467" cy="1808068"/>
          </a:xfrm>
          <a:prstGeom prst="rect">
            <a:avLst/>
          </a:prstGeom>
        </p:spPr>
      </p:pic>
      <p:pic>
        <p:nvPicPr>
          <p:cNvPr id="6" name="Grafik 5"/>
          <p:cNvPicPr>
            <a:picLocks noChangeAspect="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93334" y="2916464"/>
            <a:ext cx="2820966" cy="1776269"/>
          </a:xfrm>
          <a:prstGeom prst="rect">
            <a:avLst/>
          </a:prstGeom>
        </p:spPr>
      </p:pic>
      <p:pic>
        <p:nvPicPr>
          <p:cNvPr id="7" name="Grafik 6"/>
          <p:cNvPicPr>
            <a:picLocks noChangeAspect="1"/>
          </p:cNvPicPr>
          <p:nvPr/>
        </p:nvPicPr>
        <p:blipFill>
          <a:blip r:embed="rId6" cstate="print">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05092" y="4769103"/>
            <a:ext cx="2797450" cy="1767251"/>
          </a:xfrm>
          <a:prstGeom prst="rect">
            <a:avLst/>
          </a:prstGeom>
        </p:spPr>
      </p:pic>
      <p:sp>
        <p:nvSpPr>
          <p:cNvPr id="9" name="Textfeld 8"/>
          <p:cNvSpPr txBox="1"/>
          <p:nvPr/>
        </p:nvSpPr>
        <p:spPr>
          <a:xfrm>
            <a:off x="4134118" y="1004155"/>
            <a:ext cx="7219682" cy="923330"/>
          </a:xfrm>
          <a:prstGeom prst="rect">
            <a:avLst/>
          </a:prstGeom>
          <a:noFill/>
        </p:spPr>
        <p:txBody>
          <a:bodyPr wrap="square" rtlCol="0">
            <a:spAutoFit/>
          </a:bodyPr>
          <a:lstStyle/>
          <a:p>
            <a:r>
              <a:rPr lang="de-DE" dirty="0" smtClean="0"/>
              <a:t>13. </a:t>
            </a:r>
            <a:r>
              <a:rPr lang="de-DE" dirty="0"/>
              <a:t>Wiederholt ist die offene Luke der Rakete aus der Nähe zu sehen. Frosch Quak erscheint auf dem Bild mit einem Päckchen Material in der Hand.</a:t>
            </a:r>
          </a:p>
        </p:txBody>
      </p:sp>
      <p:sp>
        <p:nvSpPr>
          <p:cNvPr id="11" name="Textfeld 10"/>
          <p:cNvSpPr txBox="1"/>
          <p:nvPr/>
        </p:nvSpPr>
        <p:spPr>
          <a:xfrm>
            <a:off x="4134118" y="2916464"/>
            <a:ext cx="7219682" cy="2031325"/>
          </a:xfrm>
          <a:prstGeom prst="rect">
            <a:avLst/>
          </a:prstGeom>
          <a:noFill/>
        </p:spPr>
        <p:txBody>
          <a:bodyPr wrap="square" rtlCol="0">
            <a:spAutoFit/>
          </a:bodyPr>
          <a:lstStyle/>
          <a:p>
            <a:pPr lvl="0"/>
            <a:r>
              <a:rPr lang="de-DE" dirty="0" smtClean="0"/>
              <a:t>14. </a:t>
            </a:r>
            <a:r>
              <a:rPr lang="de-DE" dirty="0"/>
              <a:t>Hier wird uns etwas Übersicht über das Geschehen verschafft. Die offene Rakete, aus der der Frosch mit einem weiteren Päckchen schaut, ist am </a:t>
            </a:r>
            <a:r>
              <a:rPr lang="de-DE" dirty="0" smtClean="0"/>
              <a:t>linken Bildrand </a:t>
            </a:r>
            <a:r>
              <a:rPr lang="de-DE" dirty="0"/>
              <a:t>zu sehen. Hasenpaar </a:t>
            </a:r>
            <a:r>
              <a:rPr lang="de-DE" dirty="0" err="1"/>
              <a:t>Hoppel</a:t>
            </a:r>
            <a:r>
              <a:rPr lang="de-DE" dirty="0"/>
              <a:t>  packt währenddessen das Material aus den vom Frosch geworfenen Päckchen aus und fügt es zu einem Haus zusammen. Die Kamera fängt das Geschehen aus einiger Entfernung ein.</a:t>
            </a:r>
          </a:p>
          <a:p>
            <a:endParaRPr lang="de-DE" dirty="0"/>
          </a:p>
        </p:txBody>
      </p:sp>
      <p:sp>
        <p:nvSpPr>
          <p:cNvPr id="12" name="Textfeld 11"/>
          <p:cNvSpPr txBox="1"/>
          <p:nvPr/>
        </p:nvSpPr>
        <p:spPr>
          <a:xfrm>
            <a:off x="4134118" y="4769103"/>
            <a:ext cx="7219682" cy="1477328"/>
          </a:xfrm>
          <a:prstGeom prst="rect">
            <a:avLst/>
          </a:prstGeom>
          <a:noFill/>
        </p:spPr>
        <p:txBody>
          <a:bodyPr wrap="square" rtlCol="0">
            <a:spAutoFit/>
          </a:bodyPr>
          <a:lstStyle/>
          <a:p>
            <a:pPr lvl="0"/>
            <a:r>
              <a:rPr lang="de-DE" dirty="0" smtClean="0"/>
              <a:t>15. </a:t>
            </a:r>
            <a:r>
              <a:rPr lang="de-DE" dirty="0"/>
              <a:t>Aus derselben Perspektive sieht man in der nächsten Szene das fertige Haus auf der </a:t>
            </a:r>
            <a:r>
              <a:rPr lang="de-DE" dirty="0" smtClean="0"/>
              <a:t>rechten, </a:t>
            </a:r>
            <a:r>
              <a:rPr lang="de-DE" dirty="0"/>
              <a:t>die Rakete auf der </a:t>
            </a:r>
            <a:r>
              <a:rPr lang="de-DE" dirty="0" smtClean="0"/>
              <a:t>linken Seite </a:t>
            </a:r>
            <a:r>
              <a:rPr lang="de-DE" dirty="0"/>
              <a:t>und die drei Freunde in der Mitte, welche sich voller Freude umarmen. Langsam wird aus Szene heraus in das Weltall gezoomt.</a:t>
            </a:r>
          </a:p>
          <a:p>
            <a:endParaRPr lang="de-DE" dirty="0"/>
          </a:p>
        </p:txBody>
      </p:sp>
      <p:sp>
        <p:nvSpPr>
          <p:cNvPr id="13" name="Datumsplatzhalter 12"/>
          <p:cNvSpPr>
            <a:spLocks noGrp="1"/>
          </p:cNvSpPr>
          <p:nvPr>
            <p:ph type="dt" sz="half" idx="10"/>
          </p:nvPr>
        </p:nvSpPr>
        <p:spPr/>
        <p:txBody>
          <a:bodyPr/>
          <a:lstStyle/>
          <a:p>
            <a:fld id="{FF10DDEE-C80B-4DAE-9E81-5269622D7B90}" type="datetime1">
              <a:rPr lang="de-DE" smtClean="0"/>
              <a:t>18.11.2015</a:t>
            </a:fld>
            <a:endParaRPr lang="de-DE"/>
          </a:p>
        </p:txBody>
      </p:sp>
      <p:sp>
        <p:nvSpPr>
          <p:cNvPr id="14" name="Fußzeilenplatzhalter 13"/>
          <p:cNvSpPr>
            <a:spLocks noGrp="1"/>
          </p:cNvSpPr>
          <p:nvPr>
            <p:ph type="ftr" sz="quarter" idx="11"/>
          </p:nvPr>
        </p:nvSpPr>
        <p:spPr/>
        <p:txBody>
          <a:bodyPr/>
          <a:lstStyle/>
          <a:p>
            <a:r>
              <a:rPr lang="de-DE" smtClean="0"/>
              <a:t>Planungspräsentation "Die Mondtierchen"</a:t>
            </a:r>
            <a:endParaRPr lang="de-DE" dirty="0"/>
          </a:p>
        </p:txBody>
      </p:sp>
      <p:sp>
        <p:nvSpPr>
          <p:cNvPr id="15" name="Foliennummernplatzhalter 14"/>
          <p:cNvSpPr>
            <a:spLocks noGrp="1"/>
          </p:cNvSpPr>
          <p:nvPr>
            <p:ph type="sldNum" sz="quarter" idx="12"/>
          </p:nvPr>
        </p:nvSpPr>
        <p:spPr/>
        <p:txBody>
          <a:bodyPr/>
          <a:lstStyle/>
          <a:p>
            <a:fld id="{139C1249-050E-4F31-8E0F-FEB9A1FA7BB7}" type="slidenum">
              <a:rPr lang="de-DE" smtClean="0"/>
              <a:t>8</a:t>
            </a:fld>
            <a:endParaRPr lang="de-DE"/>
          </a:p>
        </p:txBody>
      </p:sp>
    </p:spTree>
    <p:extLst>
      <p:ext uri="{BB962C8B-B14F-4D97-AF65-F5344CB8AC3E}">
        <p14:creationId xmlns:p14="http://schemas.microsoft.com/office/powerpoint/2010/main" val="225108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838200" y="323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smtClean="0"/>
              <a:t>Storyboard - 6</a:t>
            </a:r>
            <a:endParaRPr lang="de-DE" dirty="0"/>
          </a:p>
        </p:txBody>
      </p:sp>
      <p:pic>
        <p:nvPicPr>
          <p:cNvPr id="5" name="Inhaltsplatzhalter 3"/>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55518" y="2736341"/>
            <a:ext cx="2723509" cy="1808068"/>
          </a:xfrm>
          <a:prstGeom prst="rect">
            <a:avLst/>
          </a:prstGeom>
        </p:spPr>
      </p:pic>
      <p:sp>
        <p:nvSpPr>
          <p:cNvPr id="6" name="Textfeld 5"/>
          <p:cNvSpPr txBox="1"/>
          <p:nvPr/>
        </p:nvSpPr>
        <p:spPr>
          <a:xfrm>
            <a:off x="4134118" y="2736341"/>
            <a:ext cx="7219682" cy="1477328"/>
          </a:xfrm>
          <a:prstGeom prst="rect">
            <a:avLst/>
          </a:prstGeom>
          <a:noFill/>
        </p:spPr>
        <p:txBody>
          <a:bodyPr wrap="square" rtlCol="0">
            <a:spAutoFit/>
          </a:bodyPr>
          <a:lstStyle/>
          <a:p>
            <a:pPr lvl="0"/>
            <a:r>
              <a:rPr lang="de-DE" dirty="0" smtClean="0"/>
              <a:t>16. </a:t>
            </a:r>
            <a:r>
              <a:rPr lang="de-DE" dirty="0"/>
              <a:t>Um den Kreis zu schließen, ist die letzte Szene ähnlich der ersten aufgebaut. Im Hintergrund ist die Erdkugel und Sterne zu sehen, im Vordergrund der Mond, auf der die wiederum überdimensioniert dargestellten Figuren freudig auf und ab springen.</a:t>
            </a:r>
          </a:p>
          <a:p>
            <a:endParaRPr lang="de-DE" dirty="0"/>
          </a:p>
        </p:txBody>
      </p:sp>
      <p:sp>
        <p:nvSpPr>
          <p:cNvPr id="7" name="Datumsplatzhalter 6"/>
          <p:cNvSpPr>
            <a:spLocks noGrp="1"/>
          </p:cNvSpPr>
          <p:nvPr>
            <p:ph type="dt" sz="half" idx="10"/>
          </p:nvPr>
        </p:nvSpPr>
        <p:spPr/>
        <p:txBody>
          <a:bodyPr/>
          <a:lstStyle/>
          <a:p>
            <a:fld id="{A9CE3100-336F-4E00-8BB0-5A4A4183C5E6}" type="datetime1">
              <a:rPr lang="de-DE" smtClean="0"/>
              <a:t>18.11.2015</a:t>
            </a:fld>
            <a:endParaRPr lang="de-DE"/>
          </a:p>
        </p:txBody>
      </p:sp>
      <p:sp>
        <p:nvSpPr>
          <p:cNvPr id="8" name="Fußzeilenplatzhalter 7"/>
          <p:cNvSpPr>
            <a:spLocks noGrp="1"/>
          </p:cNvSpPr>
          <p:nvPr>
            <p:ph type="ftr" sz="quarter" idx="11"/>
          </p:nvPr>
        </p:nvSpPr>
        <p:spPr/>
        <p:txBody>
          <a:bodyPr/>
          <a:lstStyle/>
          <a:p>
            <a:r>
              <a:rPr lang="de-DE" smtClean="0"/>
              <a:t>Planungspräsentation "Die Mondtierchen"</a:t>
            </a:r>
            <a:endParaRPr lang="de-DE" dirty="0"/>
          </a:p>
        </p:txBody>
      </p:sp>
      <p:sp>
        <p:nvSpPr>
          <p:cNvPr id="9" name="Foliennummernplatzhalter 8"/>
          <p:cNvSpPr>
            <a:spLocks noGrp="1"/>
          </p:cNvSpPr>
          <p:nvPr>
            <p:ph type="sldNum" sz="quarter" idx="12"/>
          </p:nvPr>
        </p:nvSpPr>
        <p:spPr/>
        <p:txBody>
          <a:bodyPr/>
          <a:lstStyle/>
          <a:p>
            <a:fld id="{139C1249-050E-4F31-8E0F-FEB9A1FA7BB7}" type="slidenum">
              <a:rPr lang="de-DE" smtClean="0"/>
              <a:t>9</a:t>
            </a:fld>
            <a:endParaRPr lang="de-DE"/>
          </a:p>
        </p:txBody>
      </p:sp>
    </p:spTree>
    <p:extLst>
      <p:ext uri="{BB962C8B-B14F-4D97-AF65-F5344CB8AC3E}">
        <p14:creationId xmlns:p14="http://schemas.microsoft.com/office/powerpoint/2010/main" val="2701547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928</Words>
  <Application>Microsoft Office PowerPoint</Application>
  <PresentationFormat>Breitbild</PresentationFormat>
  <Paragraphs>92</Paragraphs>
  <Slides>11</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Wingdings</vt:lpstr>
      <vt:lpstr>Office Theme</vt:lpstr>
      <vt:lpstr>Die Mondtierchen</vt:lpstr>
      <vt:lpstr>Gliederung</vt:lpstr>
      <vt:lpstr>Story</vt:lpstr>
      <vt:lpstr>Storyboard - 1</vt:lpstr>
      <vt:lpstr>Storyboard - 2</vt:lpstr>
      <vt:lpstr>PowerPoint-Präsentation</vt:lpstr>
      <vt:lpstr>Storyboard - 4</vt:lpstr>
      <vt:lpstr>PowerPoint-Präsentation</vt:lpstr>
      <vt:lpstr>PowerPoint-Präsentation</vt:lpstr>
      <vt:lpstr>Zeitplan</vt:lpstr>
      <vt:lpstr>Risiken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Mondtierchen</dc:title>
  <dc:creator>Maren Hess</dc:creator>
  <cp:lastModifiedBy>Maren Hess</cp:lastModifiedBy>
  <cp:revision>18</cp:revision>
  <dcterms:created xsi:type="dcterms:W3CDTF">2015-11-15T17:22:18Z</dcterms:created>
  <dcterms:modified xsi:type="dcterms:W3CDTF">2015-11-18T07:50:48Z</dcterms:modified>
</cp:coreProperties>
</file>