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9" r:id="rId5"/>
    <p:sldId id="259" r:id="rId6"/>
    <p:sldId id="263" r:id="rId7"/>
    <p:sldId id="264" r:id="rId8"/>
    <p:sldId id="288" r:id="rId9"/>
    <p:sldId id="268" r:id="rId10"/>
    <p:sldId id="286" r:id="rId11"/>
    <p:sldId id="265" r:id="rId12"/>
    <p:sldId id="291" r:id="rId13"/>
    <p:sldId id="266" r:id="rId14"/>
    <p:sldId id="284" r:id="rId15"/>
    <p:sldId id="290" r:id="rId16"/>
    <p:sldId id="285" r:id="rId17"/>
    <p:sldId id="269" r:id="rId18"/>
    <p:sldId id="270" r:id="rId19"/>
    <p:sldId id="283" r:id="rId20"/>
    <p:sldId id="292" r:id="rId21"/>
    <p:sldId id="293" r:id="rId22"/>
    <p:sldId id="271" r:id="rId23"/>
    <p:sldId id="295" r:id="rId24"/>
    <p:sldId id="272" r:id="rId25"/>
    <p:sldId id="274" r:id="rId26"/>
    <p:sldId id="273" r:id="rId27"/>
    <p:sldId id="278" r:id="rId28"/>
    <p:sldId id="279" r:id="rId29"/>
    <p:sldId id="280" r:id="rId30"/>
    <p:sldId id="261" r:id="rId31"/>
    <p:sldId id="26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1213"/>
    <a:srgbClr val="E6CCCC"/>
    <a:srgbClr val="F3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2.Ocena%20p&#322;ynno&#347;ci%20finansowej\2_Gu&#347;ciora_AtlantaPoland_Ocena%20p&#322;ynno&#347;ci%20finansowej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iza%20ekon.%20dec.%20biz\lab\prezentacja-Atlanta%20Poland\4.Sytuacja%20kapita&#322;owo-maj&#261;tkowa\4Gu&#347;cioraAtlantaPolandRentowno&#347;&#26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iza%20ekon.%20dec.%20biz\lab\prezentacja-Atlanta%20Poland\Ca&#322;o&#347;&#263;\Gu&#347;cioraAtlantaPolandG&#322;&#243;wn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a&#322;o&#347;&#263;\projekt\Gu&#347;ciora_AtlantaPoland_Ca&#322;o&#347;&#26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a&#322;o&#347;&#263;\projekt\Gu&#347;ciora_AtlantaPoland_Ca&#322;o&#347;&#26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a&#322;o&#347;&#263;\projekt\Gu&#347;ciora_AtlantaPoland_Ca&#322;o&#347;&#26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ca&#322;o&#347;&#263;\projekt\Gu&#347;ciora_AtlantaPoland_Ca&#322;o&#347;&#26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5898896344148422E-2"/>
          <c:y val="7.0565675934803437E-2"/>
          <c:w val="0.93066393832254546"/>
          <c:h val="0.799234793637372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'Ocena płynności'!$G$37</c:f>
              <c:strCache>
                <c:ptCount val="1"/>
                <c:pt idx="0">
                  <c:v>przepływy z dz. operacyjnej</c:v>
                </c:pt>
              </c:strCache>
            </c:strRef>
          </c:tx>
          <c:spPr>
            <a:solidFill>
              <a:schemeClr val="accent1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'Ocena płynności'!$H$36:$K$36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'Ocena płynności'!$H$37:$K$37</c:f>
              <c:numCache>
                <c:formatCode>_(* #,##0_);_(* \(#,##0\);_(* "-"_);_(@_)</c:formatCode>
                <c:ptCount val="4"/>
                <c:pt idx="0">
                  <c:v>5824</c:v>
                </c:pt>
                <c:pt idx="1">
                  <c:v>25826</c:v>
                </c:pt>
                <c:pt idx="2">
                  <c:v>7914</c:v>
                </c:pt>
                <c:pt idx="3">
                  <c:v>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3B-430C-9980-9671387AA31F}"/>
            </c:ext>
          </c:extLst>
        </c:ser>
        <c:ser>
          <c:idx val="1"/>
          <c:order val="1"/>
          <c:tx>
            <c:strRef>
              <c:f>'Ocena płynności'!$G$38</c:f>
              <c:strCache>
                <c:ptCount val="1"/>
                <c:pt idx="0">
                  <c:v>przepływy z dz. inwestycyjnej</c:v>
                </c:pt>
              </c:strCache>
            </c:strRef>
          </c:tx>
          <c:spPr>
            <a:solidFill>
              <a:schemeClr val="accent2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'Ocena płynności'!$H$36:$K$36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'Ocena płynności'!$H$38:$K$38</c:f>
              <c:numCache>
                <c:formatCode>_(* #,##0_);_(* \(#,##0\);_(* "-"_);_(@_)</c:formatCode>
                <c:ptCount val="4"/>
                <c:pt idx="0">
                  <c:v>-4524</c:v>
                </c:pt>
                <c:pt idx="1">
                  <c:v>-6663</c:v>
                </c:pt>
                <c:pt idx="2">
                  <c:v>-129</c:v>
                </c:pt>
                <c:pt idx="3">
                  <c:v>12561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3B-430C-9980-9671387AA31F}"/>
            </c:ext>
          </c:extLst>
        </c:ser>
        <c:ser>
          <c:idx val="2"/>
          <c:order val="2"/>
          <c:tx>
            <c:strRef>
              <c:f>'Ocena płynności'!$G$39</c:f>
              <c:strCache>
                <c:ptCount val="1"/>
                <c:pt idx="0">
                  <c:v>przepływy z dz. finansowej</c:v>
                </c:pt>
              </c:strCache>
            </c:strRef>
          </c:tx>
          <c:spPr>
            <a:solidFill>
              <a:schemeClr val="accent3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'Ocena płynności'!$H$36:$K$36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'Ocena płynności'!$H$39:$K$39</c:f>
              <c:numCache>
                <c:formatCode>_(* #,##0_);_(* \(#,##0\);_(* "-"_);_(@_)</c:formatCode>
                <c:ptCount val="4"/>
                <c:pt idx="0">
                  <c:v>-915</c:v>
                </c:pt>
                <c:pt idx="1">
                  <c:v>-15244</c:v>
                </c:pt>
                <c:pt idx="2">
                  <c:v>-14327</c:v>
                </c:pt>
                <c:pt idx="3">
                  <c:v>-4584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3B-430C-9980-9671387AA31F}"/>
            </c:ext>
          </c:extLst>
        </c:ser>
        <c:ser>
          <c:idx val="3"/>
          <c:order val="3"/>
          <c:tx>
            <c:strRef>
              <c:f>'Ocena płynności'!$G$40</c:f>
              <c:strCache>
                <c:ptCount val="1"/>
                <c:pt idx="0">
                  <c:v>Przepływy pieniężne netto razem</c:v>
                </c:pt>
              </c:strCache>
            </c:strRef>
          </c:tx>
          <c:spPr>
            <a:solidFill>
              <a:schemeClr val="accent4">
                <a:tint val="69000"/>
                <a:satMod val="105000"/>
                <a:lumMod val="110000"/>
              </a:schemeClr>
            </a:solidFill>
            <a:ln w="9525" cap="flat" cmpd="sng" algn="ctr">
              <a:solidFill>
                <a:schemeClr val="accent4">
                  <a:shade val="95000"/>
                </a:schemeClr>
              </a:solidFill>
              <a:round/>
            </a:ln>
            <a:effectLst/>
          </c:spPr>
          <c:invertIfNegative val="0"/>
          <c:cat>
            <c:numRef>
              <c:f>'Ocena płynności'!$H$36:$K$36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'Ocena płynności'!$H$40:$K$40</c:f>
              <c:numCache>
                <c:formatCode>_(* #,##0_);_(* \(#,##0\);_(* "-"_);_(@_)</c:formatCode>
                <c:ptCount val="4"/>
                <c:pt idx="0">
                  <c:v>385</c:v>
                </c:pt>
                <c:pt idx="1">
                  <c:v>3919</c:v>
                </c:pt>
                <c:pt idx="2">
                  <c:v>-6542</c:v>
                </c:pt>
                <c:pt idx="3">
                  <c:v>8426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3B-430C-9980-9671387AA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01298888"/>
        <c:axId val="401302824"/>
      </c:barChart>
      <c:catAx>
        <c:axId val="401298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1302824"/>
        <c:crosses val="autoZero"/>
        <c:auto val="1"/>
        <c:lblAlgn val="ctr"/>
        <c:lblOffset val="100"/>
        <c:noMultiLvlLbl val="0"/>
      </c:catAx>
      <c:valAx>
        <c:axId val="401302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01298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 dirty="0"/>
              <a:t>Struktura aktywów</a:t>
            </a:r>
          </a:p>
        </c:rich>
      </c:tx>
      <c:layout>
        <c:manualLayout>
          <c:xMode val="edge"/>
          <c:yMode val="edge"/>
          <c:x val="0.30745887397878086"/>
          <c:y val="3.83798014753413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aktywa trwałe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'Analiza sytuacji maj-kapitałowe'!$B$2:$E$2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'Analiza sytuacji maj-kapitałowe'!$B$3:$E$3</c:f>
              <c:numCache>
                <c:formatCode>_(* #,##0_);_(* \(#,##0\);_(* "-"_);_(@_)</c:formatCode>
                <c:ptCount val="4"/>
                <c:pt idx="0">
                  <c:v>40224</c:v>
                </c:pt>
                <c:pt idx="1">
                  <c:v>46126</c:v>
                </c:pt>
                <c:pt idx="2">
                  <c:v>49184</c:v>
                </c:pt>
                <c:pt idx="3">
                  <c:v>39852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60-4130-BD61-97F4E1A0E105}"/>
            </c:ext>
          </c:extLst>
        </c:ser>
        <c:ser>
          <c:idx val="1"/>
          <c:order val="1"/>
          <c:tx>
            <c:v>aktywa obrotowe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'Analiza sytuacji maj-kapitałowe'!$B$2:$E$2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'Analiza sytuacji maj-kapitałowe'!$B$8:$E$8</c:f>
              <c:numCache>
                <c:formatCode>_(* #,##0_);_(* \(#,##0\);_(* "-"_);_(@_)</c:formatCode>
                <c:ptCount val="4"/>
                <c:pt idx="0">
                  <c:v>109187</c:v>
                </c:pt>
                <c:pt idx="1">
                  <c:v>96294</c:v>
                </c:pt>
                <c:pt idx="2">
                  <c:v>86964</c:v>
                </c:pt>
                <c:pt idx="3">
                  <c:v>101215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60-4130-BD61-97F4E1A0E10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19592056"/>
        <c:axId val="419592384"/>
      </c:lineChart>
      <c:catAx>
        <c:axId val="419592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Rok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19592384"/>
        <c:crosses val="autoZero"/>
        <c:auto val="1"/>
        <c:lblAlgn val="ctr"/>
        <c:lblOffset val="100"/>
        <c:noMultiLvlLbl val="0"/>
      </c:catAx>
      <c:valAx>
        <c:axId val="41959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Wysokość [tyś]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19592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Struktura</a:t>
            </a:r>
            <a:r>
              <a:rPr lang="pl-PL" baseline="0"/>
              <a:t> pasywów</a:t>
            </a:r>
            <a:endParaRPr lang="pl-PL"/>
          </a:p>
        </c:rich>
      </c:tx>
      <c:layout>
        <c:manualLayout>
          <c:xMode val="edge"/>
          <c:yMode val="edge"/>
          <c:x val="0.40297738063640914"/>
          <c:y val="2.1204310207370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Kapitał Własny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'(7)Analiza sytuacji maj-kap'!$B$3:$E$3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'(7)Analiza sytuacji maj-kap'!$B$15:$E$15</c:f>
              <c:numCache>
                <c:formatCode>_(* #,##0_);_(* \(#,##0\);_(* "-"_);_(@_)</c:formatCode>
                <c:ptCount val="4"/>
                <c:pt idx="0">
                  <c:v>65963</c:v>
                </c:pt>
                <c:pt idx="1">
                  <c:v>66536</c:v>
                </c:pt>
                <c:pt idx="2">
                  <c:v>65171</c:v>
                </c:pt>
                <c:pt idx="3">
                  <c:v>72917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97-4EE1-9BCF-8E93E2A2910B}"/>
            </c:ext>
          </c:extLst>
        </c:ser>
        <c:ser>
          <c:idx val="1"/>
          <c:order val="1"/>
          <c:tx>
            <c:v>Kapitał obcy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'(7)Analiza sytuacji maj-kap'!$B$3:$E$3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'(7)Analiza sytuacji maj-kap'!$B$19:$E$19</c:f>
              <c:numCache>
                <c:formatCode>_(* #,##0_);_(* \(#,##0\);_(* "-"_);_(@_)</c:formatCode>
                <c:ptCount val="4"/>
                <c:pt idx="0">
                  <c:v>83448</c:v>
                </c:pt>
                <c:pt idx="1">
                  <c:v>75884</c:v>
                </c:pt>
                <c:pt idx="2">
                  <c:v>70977</c:v>
                </c:pt>
                <c:pt idx="3">
                  <c:v>68150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97-4EE1-9BCF-8E93E2A2910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8013544"/>
        <c:axId val="448011576"/>
      </c:lineChart>
      <c:catAx>
        <c:axId val="448013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Rok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48011576"/>
        <c:crosses val="autoZero"/>
        <c:auto val="1"/>
        <c:lblAlgn val="ctr"/>
        <c:lblOffset val="100"/>
        <c:noMultiLvlLbl val="0"/>
      </c:catAx>
      <c:valAx>
        <c:axId val="448011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Wysokość[tys]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_(* #,##0_);_(* \(#,##0\);_(* &quot;-&quot;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48013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Struktura aktywa obrotowe 2017 rok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FEC-4287-8897-B6F497BC9BA2}"/>
              </c:ext>
            </c:extLst>
          </c:dPt>
          <c:dPt>
            <c:idx val="1"/>
            <c:bubble3D val="0"/>
            <c:spPr>
              <a:solidFill>
                <a:schemeClr val="accent2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FEC-4287-8897-B6F497BC9BA2}"/>
              </c:ext>
            </c:extLst>
          </c:dPt>
          <c:dPt>
            <c:idx val="2"/>
            <c:bubble3D val="0"/>
            <c:spPr>
              <a:solidFill>
                <a:schemeClr val="accent3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FEC-4287-8897-B6F497BC9BA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'(7)Analiza sytuacji maj-kap'!$A$10:$A$12</c:f>
              <c:strCache>
                <c:ptCount val="3"/>
                <c:pt idx="0">
                  <c:v>Zapasy</c:v>
                </c:pt>
                <c:pt idx="1">
                  <c:v>Należności krótkoterminowe</c:v>
                </c:pt>
                <c:pt idx="2">
                  <c:v>Inwestycje krótkoterminowe</c:v>
                </c:pt>
              </c:strCache>
            </c:strRef>
          </c:cat>
          <c:val>
            <c:numRef>
              <c:f>'(7)Analiza sytuacji maj-kap'!$G$10:$G$12</c:f>
              <c:numCache>
                <c:formatCode>0.00%</c:formatCode>
                <c:ptCount val="3"/>
                <c:pt idx="0">
                  <c:v>0.57666390690400626</c:v>
                </c:pt>
                <c:pt idx="1">
                  <c:v>0.40066004323628168</c:v>
                </c:pt>
                <c:pt idx="2">
                  <c:v>2.2676049859712066E-2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EC-4287-8897-B6F497BC9BA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Struktura aktywa trwałe 2017 rok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20-46E5-8D93-BF1B7D0F188B}"/>
              </c:ext>
            </c:extLst>
          </c:dPt>
          <c:dPt>
            <c:idx val="1"/>
            <c:bubble3D val="0"/>
            <c:spPr>
              <a:solidFill>
                <a:schemeClr val="accent2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920-46E5-8D93-BF1B7D0F188B}"/>
              </c:ext>
            </c:extLst>
          </c:dPt>
          <c:dPt>
            <c:idx val="2"/>
            <c:bubble3D val="0"/>
            <c:spPr>
              <a:solidFill>
                <a:schemeClr val="accent3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A920-46E5-8D93-BF1B7D0F188B}"/>
              </c:ext>
            </c:extLst>
          </c:dPt>
          <c:dPt>
            <c:idx val="3"/>
            <c:bubble3D val="0"/>
            <c:spPr>
              <a:solidFill>
                <a:schemeClr val="accent4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A920-46E5-8D93-BF1B7D0F188B}"/>
              </c:ext>
            </c:extLst>
          </c:dPt>
          <c:dLbls>
            <c:dLbl>
              <c:idx val="1"/>
              <c:layout>
                <c:manualLayout>
                  <c:x val="5.2649295981858864E-2"/>
                  <c:y val="0.11625001218172835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920-46E5-8D93-BF1B7D0F188B}"/>
                </c:ext>
              </c:extLst>
            </c:dLbl>
            <c:dLbl>
              <c:idx val="2"/>
              <c:layout>
                <c:manualLayout>
                  <c:x val="-3.1741048815327737E-2"/>
                  <c:y val="9.0481448482806343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920-46E5-8D93-BF1B7D0F188B}"/>
                </c:ext>
              </c:extLst>
            </c:dLbl>
            <c:dLbl>
              <c:idx val="3"/>
              <c:layout>
                <c:manualLayout>
                  <c:x val="6.8535314119601051E-2"/>
                  <c:y val="5.9313942778066037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920-46E5-8D93-BF1B7D0F18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'(7)Analiza sytuacji maj-kap'!$A$5:$A$8</c:f>
              <c:strCache>
                <c:ptCount val="4"/>
                <c:pt idx="0">
                  <c:v>Rzeczowe aktywa trwałe</c:v>
                </c:pt>
                <c:pt idx="1">
                  <c:v>Wartości niematerialne</c:v>
                </c:pt>
                <c:pt idx="2">
                  <c:v>Należności długoterminowe</c:v>
                </c:pt>
                <c:pt idx="3">
                  <c:v>Inwestycje długoterminowe</c:v>
                </c:pt>
              </c:strCache>
            </c:strRef>
          </c:cat>
          <c:val>
            <c:numRef>
              <c:f>'(7)Analiza sytuacji maj-kap'!$G$5:$G$8</c:f>
              <c:numCache>
                <c:formatCode>0.00%</c:formatCode>
                <c:ptCount val="4"/>
                <c:pt idx="0">
                  <c:v>0.92550422901756668</c:v>
                </c:pt>
                <c:pt idx="1">
                  <c:v>6.0283832140533504E-2</c:v>
                </c:pt>
                <c:pt idx="2">
                  <c:v>6.3638581652569939E-3</c:v>
                </c:pt>
                <c:pt idx="3">
                  <c:v>7.8480806766428098E-3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20-46E5-8D93-BF1B7D0F188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Struktura kapitał własny 2017 rok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1D-4307-906A-4E301313F37D}"/>
              </c:ext>
            </c:extLst>
          </c:dPt>
          <c:dPt>
            <c:idx val="1"/>
            <c:bubble3D val="0"/>
            <c:spPr>
              <a:solidFill>
                <a:schemeClr val="accent2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1D-4307-906A-4E301313F37D}"/>
              </c:ext>
            </c:extLst>
          </c:dPt>
          <c:dPt>
            <c:idx val="2"/>
            <c:bubble3D val="0"/>
            <c:spPr>
              <a:solidFill>
                <a:schemeClr val="accent3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1D-4307-906A-4E301313F37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'(7)Analiza sytuacji maj-kap'!$A$16:$A$18</c:f>
              <c:strCache>
                <c:ptCount val="3"/>
                <c:pt idx="0">
                  <c:v>Kapitał podstawowy</c:v>
                </c:pt>
                <c:pt idx="1">
                  <c:v>Kapitały zapasowe i rezerwowe</c:v>
                </c:pt>
                <c:pt idx="2">
                  <c:v>Wynik finansowy</c:v>
                </c:pt>
              </c:strCache>
            </c:strRef>
          </c:cat>
          <c:val>
            <c:numRef>
              <c:f>'(7)Analiza sytuacji maj-kap'!$G$16:$G$18</c:f>
              <c:numCache>
                <c:formatCode>0.00%</c:formatCode>
                <c:ptCount val="3"/>
                <c:pt idx="0">
                  <c:v>9.3477160086541555E-2</c:v>
                </c:pt>
                <c:pt idx="1">
                  <c:v>0.82229826149667795</c:v>
                </c:pt>
                <c:pt idx="2">
                  <c:v>8.4224578416780466E-2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11D-4307-906A-4E301313F37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Struktura kapitał obcy 2017 rok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70-4EFF-B931-B7BBF06CA789}"/>
              </c:ext>
            </c:extLst>
          </c:dPt>
          <c:dPt>
            <c:idx val="1"/>
            <c:bubble3D val="0"/>
            <c:spPr>
              <a:solidFill>
                <a:schemeClr val="accent2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70-4EFF-B931-B7BBF06CA789}"/>
              </c:ext>
            </c:extLst>
          </c:dPt>
          <c:dPt>
            <c:idx val="2"/>
            <c:bubble3D val="0"/>
            <c:spPr>
              <a:solidFill>
                <a:schemeClr val="accent3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3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70-4EFF-B931-B7BBF06CA789}"/>
              </c:ext>
            </c:extLst>
          </c:dPt>
          <c:dPt>
            <c:idx val="3"/>
            <c:bubble3D val="0"/>
            <c:spPr>
              <a:solidFill>
                <a:schemeClr val="accent4">
                  <a:tint val="69000"/>
                  <a:satMod val="105000"/>
                  <a:lumMod val="110000"/>
                </a:schemeClr>
              </a:solidFill>
              <a:ln w="9525" cap="flat" cmpd="sng" algn="ctr">
                <a:solidFill>
                  <a:schemeClr val="accent4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70-4EFF-B931-B7BBF06CA78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'(7)Analiza sytuacji maj-kap'!$A$20:$A$23</c:f>
              <c:strCache>
                <c:ptCount val="4"/>
                <c:pt idx="0">
                  <c:v>Kredyty i pożyczki</c:v>
                </c:pt>
                <c:pt idx="1">
                  <c:v>Zobowiaząnia długoterminowe i inne</c:v>
                </c:pt>
                <c:pt idx="2">
                  <c:v>Zobowiązania krótkoterminowe</c:v>
                </c:pt>
                <c:pt idx="3">
                  <c:v>Kredyty krótkoterminowe i zbw. przeterminowane</c:v>
                </c:pt>
              </c:strCache>
            </c:strRef>
          </c:cat>
          <c:val>
            <c:numRef>
              <c:f>'(7)Analiza sytuacji maj-kap'!$G$20:$G$23</c:f>
              <c:numCache>
                <c:formatCode>0.00%</c:formatCode>
                <c:ptCount val="4"/>
                <c:pt idx="0">
                  <c:v>0.4952449385012046</c:v>
                </c:pt>
                <c:pt idx="1">
                  <c:v>7.3389971399185655E-2</c:v>
                </c:pt>
                <c:pt idx="2">
                  <c:v>0.35832734547811262</c:v>
                </c:pt>
                <c:pt idx="3">
                  <c:v>7.3037744621497105E-2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70-4EFF-B931-B7BBF06CA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246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74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1226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105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65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850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133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2902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8264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A9B51E-5F33-4EE6-9D9A-0426F3EB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5F7914-893D-4E5C-8C61-4D3B3E7EA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6AC25A-BA57-4B77-983B-D2402425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820F37-927C-4618-A9B5-E1D61012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FC314F-63F0-4420-95CE-696253268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881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4962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545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130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19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013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68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87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451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D039F0-BCC4-40DC-AD10-D33BB3369787}" type="datetimeFigureOut">
              <a:rPr lang="pl-PL" smtClean="0"/>
              <a:t>28.05.2019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5EE89F7-2F6F-4CB5-9BAB-9EC016E631E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29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Stopa_dywidendy" TargetMode="External"/><Relationship Id="rId7" Type="http://schemas.openxmlformats.org/officeDocument/2006/relationships/hyperlink" Target="https://pl.wikipedia.org/wiki/Warszawski_Indeks_Gie%C5%82dowy" TargetMode="External"/><Relationship Id="rId2" Type="http://schemas.openxmlformats.org/officeDocument/2006/relationships/hyperlink" Target="https://www.comperia.pl/kapitalizacja.html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atlantapoland.com.pl/" TargetMode="External"/><Relationship Id="rId5" Type="http://schemas.openxmlformats.org/officeDocument/2006/relationships/hyperlink" Target="https://www.gpw.pl/opisy-indeksow" TargetMode="External"/><Relationship Id="rId4" Type="http://schemas.openxmlformats.org/officeDocument/2006/relationships/hyperlink" Target="http://www.finweb.pl/edukacja/slownik?pid=56&amp;sid=255:Wskaznik-DY-stopa-dywidendy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E49D1A-A7AB-4BEC-8178-DE12FB7D1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>
            <a:normAutofit/>
          </a:bodyPr>
          <a:lstStyle/>
          <a:p>
            <a:r>
              <a:rPr lang="pl-PL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ATLANTA POLAND SA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688F8BE-CDB4-4037-B3DC-CCEA7612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/>
          <a:lstStyle/>
          <a:p>
            <a:pPr algn="r"/>
            <a:r>
              <a:rPr lang="pl-P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MATEUSZ GUŚCIORA,228884,INŻYNIERIA ZARZĄDZANIA,INFORMATYKI I ZARZĄDZANIA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A9AD793-FCC1-471B-A00A-412850398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633341"/>
            <a:ext cx="3718296" cy="20915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1690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70270D-DCBD-4F12-B983-A089EE42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>
                <a:latin typeface="Times New Roman" panose="02020603050405020304" pitchFamily="18" charset="0"/>
                <a:cs typeface="Times New Roman" panose="02020603050405020304" pitchFamily="18" charset="0"/>
              </a:rPr>
              <a:t>Wynik sprzedaży i zysk netto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A0CD0C8-06F2-4C46-8F82-D909577EA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64" y="1950721"/>
            <a:ext cx="6785990" cy="358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4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4653BC-5B66-42E3-B763-61B2847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76463"/>
            <a:ext cx="10396882" cy="1151965"/>
          </a:xfrm>
        </p:spPr>
        <p:txBody>
          <a:bodyPr>
            <a:normAutofit/>
          </a:bodyPr>
          <a:lstStyle/>
          <a:p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 rentowności obrotu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39B8D3D-7E4E-47AF-9F6B-4BF147493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6949" y="4566085"/>
                <a:ext cx="10045734" cy="9083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wska</m:t>
                    </m:r>
                    <m:r>
                      <a:rPr lang="pl-PL" sz="1800" i="0" cap="none" smtClean="0">
                        <a:latin typeface="Cambria Math" panose="02040503050406030204" pitchFamily="18" charset="0"/>
                      </a:rPr>
                      <m:t>ź</m:t>
                    </m:r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nik</m:t>
                    </m:r>
                    <m:r>
                      <a:rPr lang="pl-PL" sz="18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rentowno</m:t>
                    </m:r>
                    <m:r>
                      <a:rPr lang="pl-PL" sz="1800" i="0" cap="none" smtClean="0">
                        <a:latin typeface="Cambria Math" panose="02040503050406030204" pitchFamily="18" charset="0"/>
                      </a:rPr>
                      <m:t>ś</m:t>
                    </m:r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ci</m:t>
                    </m:r>
                    <m:r>
                      <a:rPr lang="pl-PL" sz="18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obrotu</m:t>
                    </m:r>
                    <m:r>
                      <a:rPr lang="pl-PL" sz="18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800" i="0" cap="none" smtClean="0">
                        <a:latin typeface="Cambria Math" panose="02040503050406030204" pitchFamily="18" charset="0"/>
                      </a:rPr>
                      <m:t>brutto</m:t>
                    </m:r>
                    <m:r>
                      <a:rPr lang="pl-PL" sz="1800" b="0" i="0" cap="none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pl-PL" sz="1800" b="0" i="0" cap="none" smtClean="0">
                        <a:latin typeface="Cambria Math" panose="02040503050406030204" pitchFamily="18" charset="0"/>
                      </a:rPr>
                      <m:t>netto</m:t>
                    </m:r>
                    <m:r>
                      <a:rPr lang="pl-PL" sz="1800" i="0" cap="non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18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zysk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brutto</m:t>
                        </m:r>
                        <m:r>
                          <a:rPr lang="pl-PL" sz="1800" b="0" i="0" cap="none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pl-PL" sz="1800" b="0" i="0" cap="none" smtClean="0">
                            <a:latin typeface="Cambria Math" panose="02040503050406030204" pitchFamily="18" charset="0"/>
                          </a:rPr>
                          <m:t>netto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przychody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ca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okszta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tu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dzia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alno</m:t>
                        </m:r>
                        <m:r>
                          <a:rPr lang="pl-PL" sz="1800" i="0" cap="none">
                            <a:latin typeface="Cambria Math" panose="02040503050406030204" pitchFamily="18" charset="0"/>
                          </a:rPr>
                          <m:t>ś</m:t>
                        </m:r>
                        <m:r>
                          <m:rPr>
                            <m:sty m:val="p"/>
                          </m:rPr>
                          <a:rPr lang="pl-PL" sz="1800" i="0" cap="none">
                            <a:latin typeface="Cambria Math" panose="02040503050406030204" pitchFamily="18" charset="0"/>
                          </a:rPr>
                          <m:t>ci</m:t>
                        </m:r>
                      </m:den>
                    </m:f>
                  </m:oMath>
                </a14:m>
                <a:endParaRPr lang="pl-PL" sz="18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39B8D3D-7E4E-47AF-9F6B-4BF147493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6949" y="4566085"/>
                <a:ext cx="10045734" cy="908301"/>
              </a:xfrm>
              <a:blipFill>
                <a:blip r:embed="rId2"/>
                <a:stretch>
                  <a:fillRect l="-115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Obraz 3">
            <a:extLst>
              <a:ext uri="{FF2B5EF4-FFF2-40B4-BE49-F238E27FC236}">
                <a16:creationId xmlns:a16="http://schemas.microsoft.com/office/drawing/2014/main" id="{217F66CE-F886-4954-B940-F08C628A5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443" y="1304983"/>
            <a:ext cx="5458119" cy="34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2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D10F85-C578-418C-81D2-38BECF364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3971"/>
            <a:ext cx="10396882" cy="1151965"/>
          </a:xfrm>
        </p:spPr>
        <p:txBody>
          <a:bodyPr>
            <a:norm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Wskaźnik poziomu kosztów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4931893-7E43-4541-9F9B-504E8412B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pl-PL"/>
              </a:p>
              <a:p>
                <a:endParaRPr lang="pl-PL"/>
              </a:p>
              <a:p>
                <a:endParaRPr lang="pl-PL"/>
              </a:p>
              <a:p>
                <a:endParaRPr lang="pl-PL"/>
              </a:p>
              <a:p>
                <a:endParaRPr lang="pl-PL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𝑤𝑠𝑘𝑎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𝑛𝑖𝑘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𝑝𝑜𝑧𝑖𝑜𝑚𝑢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𝑘𝑜𝑠𝑧𝑡𝑜𝑤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𝑘𝑜𝑠𝑧𝑡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𝑢𝑧𝑦𝑠𝑘𝑎𝑛𝑖𝑎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𝑝𝑟𝑧𝑦𝑐h𝑜𝑑𝑜𝑤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𝑐𝑎𝑙𝑜𝑘𝑠𝑧𝑡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𝑎𝑙𝑡𝑢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𝑑𝑧𝑖𝑎𝑙𝑎𝑙𝑛𝑜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𝑐𝑖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𝑝𝑟𝑧𝑦𝑐h𝑜𝑑𝑦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𝑐𝑎𝑙𝑜𝑘𝑠𝑧𝑡𝑎𝑙𝑡𝑢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𝑑𝑧𝑖𝑎𝑙𝑎𝑙𝑛𝑜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𝑐𝑖</m:t>
                        </m:r>
                      </m:den>
                    </m:f>
                  </m:oMath>
                </a14:m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pl-PL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84931893-7E43-4541-9F9B-504E8412B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9197A16-F0DB-4EBB-AA37-58051DB8F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03646"/>
              </p:ext>
            </p:extLst>
          </p:nvPr>
        </p:nvGraphicFramePr>
        <p:xfrm>
          <a:off x="1633456" y="3322979"/>
          <a:ext cx="8128000" cy="1030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5510904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68964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941877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25312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4851909"/>
                    </a:ext>
                  </a:extLst>
                </a:gridCol>
              </a:tblGrid>
              <a:tr h="451258">
                <a:tc>
                  <a:txBody>
                    <a:bodyPr/>
                    <a:lstStyle/>
                    <a:p>
                      <a:pPr algn="r"/>
                      <a:endParaRPr lang="pl-P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076664"/>
                  </a:ext>
                </a:extLst>
              </a:tr>
              <a:tr h="451258">
                <a:tc>
                  <a:txBody>
                    <a:bodyPr/>
                    <a:lstStyle/>
                    <a:p>
                      <a:pPr algn="r"/>
                      <a:r>
                        <a:rPr lang="pl-PL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Wskaźnik poziomu kosztów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0,94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0,97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0,98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0,95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4657169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E40F3617-D46D-4380-9B08-6820C4116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825973"/>
              </p:ext>
            </p:extLst>
          </p:nvPr>
        </p:nvGraphicFramePr>
        <p:xfrm>
          <a:off x="1633456" y="1454744"/>
          <a:ext cx="8128000" cy="176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482911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859664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59111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422000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21988833"/>
                    </a:ext>
                  </a:extLst>
                </a:gridCol>
              </a:tblGrid>
              <a:tr h="362145">
                <a:tc>
                  <a:txBody>
                    <a:bodyPr/>
                    <a:lstStyle/>
                    <a:p>
                      <a:pPr algn="r"/>
                      <a:r>
                        <a:rPr lang="pl-PL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[w tyś zł]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10028254"/>
                  </a:ext>
                </a:extLst>
              </a:tr>
              <a:tr h="573397">
                <a:tc>
                  <a:txBody>
                    <a:bodyPr/>
                    <a:lstStyle/>
                    <a:p>
                      <a:pPr algn="r"/>
                      <a:r>
                        <a:rPr lang="pl-PL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Koszt uzyskania przychodów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249 610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257 994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200 837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231 166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0374617"/>
                  </a:ext>
                </a:extLst>
              </a:tr>
              <a:tr h="814827">
                <a:tc>
                  <a:txBody>
                    <a:bodyPr/>
                    <a:lstStyle/>
                    <a:p>
                      <a:pPr algn="r"/>
                      <a:r>
                        <a:rPr lang="pl-PL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Przychody z całokształtu działalności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264 962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265 434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203 069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243 114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7138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7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0B90A0-C322-4FCC-A9CC-B24A5E39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9796805" cy="79761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Wybrane wskaźniki rentowności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06DF0A-71AD-4AF5-9700-F0007AED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1" y="1668544"/>
                <a:ext cx="10396882" cy="370604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</a:rPr>
                      <m:t>𝑅𝑂𝐴</m:t>
                    </m:r>
                    <m:r>
                      <a:rPr lang="pl-PL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𝑧𝑦𝑠𝑘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𝑛𝑒𝑡𝑡𝑜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𝑎𝑘𝑡𝑦𝑤𝑎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𝑜𝑔𝑜𝑙𝑒𝑚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𝑅𝑂𝐸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𝑦𝑠𝑘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𝑛𝑒𝑡𝑡𝑜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𝑘𝑎𝑝𝑖𝑡𝑎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𝑤𝑙𝑎𝑠𝑛𝑦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𝑅𝑂𝐼𝐶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𝑜𝑝𝑎𝑡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𝐼𝐶</m:t>
                        </m:r>
                      </m:den>
                    </m:f>
                  </m:oMath>
                </a14:m>
                <a:endParaRPr lang="pl-PL" dirty="0"/>
              </a:p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𝑟𝑒𝑛𝑡𝑜𝑤𝑛𝑜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𝑠𝑐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𝑠𝑝𝑟𝑧𝑒𝑑𝑎𝑧𝑦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𝑤𝑦𝑛𝑖𝑘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𝑠𝑝𝑟𝑧𝑒𝑑𝑎𝑧𝑦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𝑝𝑟𝑜𝑑𝑢𝑘𝑡𝑜𝑤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𝑡𝑜𝑤𝑎𝑟𝑜𝑤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𝑢𝑠𝑙𝑢𝑔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𝑝𝑟𝑧𝑦𝑐h𝑜𝑑𝑦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𝑛𝑒𝑡𝑡𝑜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𝑠𝑝𝑟𝑧𝑒𝑑𝑎𝑧𝑦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𝑝𝑟𝑜𝑑𝑢𝑘𝑡𝑜𝑤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𝑡𝑜𝑤𝑎𝑟𝑜𝑤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𝑢𝑙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𝑢𝑔</m:t>
                        </m:r>
                      </m:den>
                    </m:f>
                  </m:oMath>
                </a14:m>
                <a:endParaRPr lang="pl-PL" i="1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stopa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mar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ż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brutto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l-PL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zysk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brutto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ze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sprzeda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ż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przychody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netto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ze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sprzeda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ż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produkt</m:t>
                        </m:r>
                        <m:r>
                          <a:rPr lang="pl-PL" i="0" cap="none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l-PL" i="0" cap="none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pl-PL" cap="none" dirty="0"/>
              </a:p>
              <a:p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6606DF0A-71AD-4AF5-9700-F0007AED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1" y="1668544"/>
                <a:ext cx="10396882" cy="37060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897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6DA894-3A0E-4DEA-909B-4A9CA3D5F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Wybrane wskaźniki rentowności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DF109F-708F-4088-87BB-806AC4AAF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76001"/>
              </p:ext>
            </p:extLst>
          </p:nvPr>
        </p:nvGraphicFramePr>
        <p:xfrm>
          <a:off x="5659120" y="1740342"/>
          <a:ext cx="5535325" cy="327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065">
                  <a:extLst>
                    <a:ext uri="{9D8B030D-6E8A-4147-A177-3AD203B41FA5}">
                      <a16:colId xmlns:a16="http://schemas.microsoft.com/office/drawing/2014/main" val="2573156437"/>
                    </a:ext>
                  </a:extLst>
                </a:gridCol>
                <a:gridCol w="1107065">
                  <a:extLst>
                    <a:ext uri="{9D8B030D-6E8A-4147-A177-3AD203B41FA5}">
                      <a16:colId xmlns:a16="http://schemas.microsoft.com/office/drawing/2014/main" val="3566829308"/>
                    </a:ext>
                  </a:extLst>
                </a:gridCol>
                <a:gridCol w="1107065">
                  <a:extLst>
                    <a:ext uri="{9D8B030D-6E8A-4147-A177-3AD203B41FA5}">
                      <a16:colId xmlns:a16="http://schemas.microsoft.com/office/drawing/2014/main" val="3833966510"/>
                    </a:ext>
                  </a:extLst>
                </a:gridCol>
                <a:gridCol w="1107065">
                  <a:extLst>
                    <a:ext uri="{9D8B030D-6E8A-4147-A177-3AD203B41FA5}">
                      <a16:colId xmlns:a16="http://schemas.microsoft.com/office/drawing/2014/main" val="2363121485"/>
                    </a:ext>
                  </a:extLst>
                </a:gridCol>
                <a:gridCol w="1107065">
                  <a:extLst>
                    <a:ext uri="{9D8B030D-6E8A-4147-A177-3AD203B41FA5}">
                      <a16:colId xmlns:a16="http://schemas.microsoft.com/office/drawing/2014/main" val="3790543160"/>
                    </a:ext>
                  </a:extLst>
                </a:gridCol>
              </a:tblGrid>
              <a:tr h="508447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60507440"/>
                  </a:ext>
                </a:extLst>
              </a:tr>
              <a:tr h="668643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Rentowność sprzedaży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5,01%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2,35%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1,36%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4,53%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4626446"/>
                  </a:ext>
                </a:extLst>
              </a:tr>
              <a:tr h="539442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Stopa marży brutto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16,34%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13,61% 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14,86%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15,45%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05886521"/>
                  </a:ext>
                </a:extLst>
              </a:tr>
              <a:tr h="508447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6,46%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3,18%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0,47%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5,49%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8101119"/>
                  </a:ext>
                </a:extLst>
              </a:tr>
              <a:tr h="546466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14,63%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6,81%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0,99%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10,62%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9222964"/>
                  </a:ext>
                </a:extLst>
              </a:tr>
              <a:tr h="508447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8,38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7,10%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2,09%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7,37%    </a:t>
                      </a:r>
                      <a:endParaRPr lang="pl-PL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31148780"/>
                  </a:ext>
                </a:extLst>
              </a:tr>
            </a:tbl>
          </a:graphicData>
        </a:graphic>
      </p:graphicFrame>
      <p:pic>
        <p:nvPicPr>
          <p:cNvPr id="5" name="Symbol zastępczy zawartości 4" descr="Obraz zawierający zrzut ekranu&#10;&#10;Opis wygenerowany automatycznie">
            <a:extLst>
              <a:ext uri="{FF2B5EF4-FFF2-40B4-BE49-F238E27FC236}">
                <a16:creationId xmlns:a16="http://schemas.microsoft.com/office/drawing/2014/main" id="{91F13EA3-2981-404B-A06A-9353495C850B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/>
          <a:stretch/>
        </p:blipFill>
        <p:spPr bwMode="auto">
          <a:xfrm>
            <a:off x="574039" y="1740343"/>
            <a:ext cx="4884081" cy="32798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208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625D1E-B817-4D24-A336-D75F4CE49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Analiza sytuacji majątkowo-kapitałowej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42F13893-11BE-44E0-A21D-5814F5368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455" y="1931144"/>
            <a:ext cx="5507347" cy="27351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221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440D89-CC4A-40B1-BC76-A5EEC610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412424"/>
            <a:ext cx="10205990" cy="88847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Sytuacja Majątkowo-kapitałowa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327CA53-1E0D-4D01-8C91-3ACFA6CE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51728"/>
                <a:ext cx="10396883" cy="3902697"/>
              </a:xfrm>
            </p:spPr>
            <p:txBody>
              <a:bodyPr>
                <a:noAutofit/>
              </a:bodyPr>
              <a:lstStyle/>
              <a:p>
                <a:r>
                  <a:rPr lang="pl-PL" sz="22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złota zasada bilansowa</a:t>
                </a:r>
                <a14:m>
                  <m:oMath xmlns:m="http://schemas.openxmlformats.org/officeDocument/2006/math">
                    <m:r>
                      <a:rPr lang="pl-PL" sz="2200" b="0" i="0" cap="none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𝑘𝑎𝑝𝑖𝑡𝑎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𝑎𝑠𝑛𝑦</m:t>
                        </m:r>
                      </m:num>
                      <m:den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𝑎𝑘𝑡𝑦𝑤𝑎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𝑡𝑟𝑤𝑎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pl-PL" sz="2200" i="1" cap="none">
                        <a:latin typeface="Cambria Math" panose="02040503050406030204" pitchFamily="18" charset="0"/>
                      </a:rPr>
                      <m:t>≥1 </m:t>
                    </m:r>
                    <m:d>
                      <m:d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𝐼𝑠𝑡𝑜𝑝𝑖𝑒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ń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𝑝𝑜𝑘𝑟𝑦𝑐𝑖𝑎</m:t>
                        </m:r>
                      </m:e>
                    </m:d>
                    <m:r>
                      <a:rPr lang="pl-PL" sz="2200" b="0" i="1" cap="none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𝑘𝑎𝑝𝑖𝑡𝑎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𝑜𝑏𝑐𝑦</m:t>
                        </m:r>
                      </m:num>
                      <m:den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𝑎𝑘𝑡𝑦𝑤𝑎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𝑜𝑏𝑟𝑜𝑡𝑜𝑤𝑒</m:t>
                        </m:r>
                      </m:den>
                    </m:f>
                    <m:r>
                      <a:rPr lang="pl-PL" sz="2200" i="1" cap="none">
                        <a:latin typeface="Cambria Math" panose="02040503050406030204" pitchFamily="18" charset="0"/>
                      </a:rPr>
                      <m:t>≤1 </m:t>
                    </m:r>
                  </m:oMath>
                </a14:m>
                <a:endParaRPr lang="pl-PL" sz="2200" cap="none" dirty="0"/>
              </a:p>
              <a:p>
                <a:r>
                  <a:rPr lang="pl-PL" sz="2200" cap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złota zasada bankowa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𝑘𝑎𝑝𝑖𝑡𝑎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𝑢𝑔𝑜𝑡𝑒𝑟𝑚𝑖𝑛𝑜𝑤𝑦</m:t>
                        </m:r>
                      </m:num>
                      <m:den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𝑚𝑎𝑗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ą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𝑡𝑒𝑘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𝑢𝑔𝑜𝑡𝑒𝑟𝑚𝑖𝑛𝑜𝑤𝑦</m:t>
                        </m:r>
                      </m:den>
                    </m:f>
                    <m:r>
                      <a:rPr lang="pl-PL" sz="2200" i="1" cap="none">
                        <a:latin typeface="Cambria Math" panose="02040503050406030204" pitchFamily="18" charset="0"/>
                      </a:rPr>
                      <m:t>≥1</m:t>
                    </m:r>
                    <m:r>
                      <a:rPr lang="pl-PL" sz="2200" b="0" i="1" cap="none" smtClean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𝑘𝑎𝑝𝑖𝑡𝑎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𝑘𝑟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𝑡𝑘𝑜𝑡𝑒𝑟𝑚𝑖𝑛𝑜𝑤𝑦</m:t>
                        </m:r>
                      </m:num>
                      <m:den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𝑚𝑎𝑗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ą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𝑡𝑒𝑘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𝑘𝑟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a:rPr lang="pl-PL" sz="2200" i="1" cap="none">
                            <a:latin typeface="Cambria Math" panose="02040503050406030204" pitchFamily="18" charset="0"/>
                          </a:rPr>
                          <m:t>𝑡𝑘𝑜𝑡𝑒𝑟𝑚𝑖𝑛𝑜𝑤𝑦</m:t>
                        </m:r>
                      </m:den>
                    </m:f>
                    <m:r>
                      <a:rPr lang="pl-PL" sz="2200" i="1" cap="none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pl-PL" sz="2200" cap="none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wska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ź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nik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struktury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aktyw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aktywa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trwa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aktywa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obrotowe</m:t>
                        </m:r>
                      </m:den>
                    </m:f>
                  </m:oMath>
                </a14:m>
                <a:r>
                  <a:rPr lang="pl-PL" sz="2200" cap="none" dirty="0"/>
                  <a:t> </a:t>
                </a:r>
                <a:endParaRPr lang="pl-PL" sz="2200" i="0" cap="none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wska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ź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nik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struktury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pasyw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ó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kapita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asny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kapita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obcy</m:t>
                        </m:r>
                      </m:den>
                    </m:f>
                  </m:oMath>
                </a14:m>
                <a:endParaRPr lang="pl-PL" sz="2200" cap="none" dirty="0"/>
              </a:p>
              <a:p>
                <a:r>
                  <a:rPr lang="pl-PL" sz="22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wska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ź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nik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dzwigni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kapita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sty m:val="p"/>
                      </m:rPr>
                      <a:rPr lang="pl-PL" sz="2200" i="0" cap="none" smtClean="0">
                        <a:latin typeface="Cambria Math" panose="02040503050406030204" pitchFamily="18" charset="0"/>
                      </a:rPr>
                      <m:t>owej</m:t>
                    </m:r>
                    <m:r>
                      <a:rPr lang="pl-PL" sz="2200" i="0" cap="none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200" i="1" cap="none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kapita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obcy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kapita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 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a:rPr lang="pl-PL" sz="2200" i="0" cap="none">
                            <a:latin typeface="Cambria Math" panose="02040503050406030204" pitchFamily="18" charset="0"/>
                          </a:rPr>
                          <m:t>ł</m:t>
                        </m:r>
                        <m:r>
                          <m:rPr>
                            <m:sty m:val="p"/>
                          </m:rPr>
                          <a:rPr lang="pl-PL" sz="2200" i="0" cap="none">
                            <a:latin typeface="Cambria Math" panose="02040503050406030204" pitchFamily="18" charset="0"/>
                          </a:rPr>
                          <m:t>asny</m:t>
                        </m:r>
                      </m:den>
                    </m:f>
                  </m:oMath>
                </a14:m>
                <a:endParaRPr lang="pl-PL" sz="22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C327CA53-1E0D-4D01-8C91-3ACFA6CE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51728"/>
                <a:ext cx="10396883" cy="3902697"/>
              </a:xfrm>
              <a:blipFill>
                <a:blip r:embed="rId2"/>
                <a:stretch>
                  <a:fillRect l="-1525" b="-156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224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263048-7119-474B-9320-C5CBAEB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Złota zasada bilansowa i bankowa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3FA8F96-8EBD-4ECB-953F-57E61166F0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9083472"/>
              </p:ext>
            </p:extLst>
          </p:nvPr>
        </p:nvGraphicFramePr>
        <p:xfrm>
          <a:off x="685800" y="2063750"/>
          <a:ext cx="10396540" cy="3226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308">
                  <a:extLst>
                    <a:ext uri="{9D8B030D-6E8A-4147-A177-3AD203B41FA5}">
                      <a16:colId xmlns:a16="http://schemas.microsoft.com/office/drawing/2014/main" val="4269067825"/>
                    </a:ext>
                  </a:extLst>
                </a:gridCol>
                <a:gridCol w="2079308">
                  <a:extLst>
                    <a:ext uri="{9D8B030D-6E8A-4147-A177-3AD203B41FA5}">
                      <a16:colId xmlns:a16="http://schemas.microsoft.com/office/drawing/2014/main" val="542213360"/>
                    </a:ext>
                  </a:extLst>
                </a:gridCol>
                <a:gridCol w="2079308">
                  <a:extLst>
                    <a:ext uri="{9D8B030D-6E8A-4147-A177-3AD203B41FA5}">
                      <a16:colId xmlns:a16="http://schemas.microsoft.com/office/drawing/2014/main" val="7830146"/>
                    </a:ext>
                  </a:extLst>
                </a:gridCol>
                <a:gridCol w="2079308">
                  <a:extLst>
                    <a:ext uri="{9D8B030D-6E8A-4147-A177-3AD203B41FA5}">
                      <a16:colId xmlns:a16="http://schemas.microsoft.com/office/drawing/2014/main" val="3588589535"/>
                    </a:ext>
                  </a:extLst>
                </a:gridCol>
                <a:gridCol w="2079308">
                  <a:extLst>
                    <a:ext uri="{9D8B030D-6E8A-4147-A177-3AD203B41FA5}">
                      <a16:colId xmlns:a16="http://schemas.microsoft.com/office/drawing/2014/main" val="1960356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pl-PL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pl-PL" sz="2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pl-PL" sz="20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pl-PL" sz="20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extLst>
                  <a:ext uri="{0D108BD9-81ED-4DB2-BD59-A6C34878D82A}">
                    <a16:rowId xmlns:a16="http://schemas.microsoft.com/office/drawing/2014/main" val="310519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skaźnik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zastosowania dla kapitału własnego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1,64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1,44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1,33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1,83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extLst>
                  <a:ext uri="{0D108BD9-81ED-4DB2-BD59-A6C34878D82A}">
                    <a16:rowId xmlns:a16="http://schemas.microsoft.com/office/drawing/2014/main" val="181198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pl-PL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skaźnik </a:t>
                      </a: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zastosowania dla kapitału obcego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0,76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0,79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0,82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0,67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extLst>
                  <a:ext uri="{0D108BD9-81ED-4DB2-BD59-A6C34878D82A}">
                    <a16:rowId xmlns:a16="http://schemas.microsoft.com/office/drawing/2014/main" val="123743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Długoterminowy kapitał i majątek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2,80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1,33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2,03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2,59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extLst>
                  <a:ext uri="{0D108BD9-81ED-4DB2-BD59-A6C34878D82A}">
                    <a16:rowId xmlns:a16="http://schemas.microsoft.com/office/drawing/2014/main" val="1891075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Krótkoterminowy kapitał i majątek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0,34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0,84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0,42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0,37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947" marR="43947" marT="0" marB="0" anchor="b"/>
                </a:tc>
                <a:extLst>
                  <a:ext uri="{0D108BD9-81ED-4DB2-BD59-A6C34878D82A}">
                    <a16:rowId xmlns:a16="http://schemas.microsoft.com/office/drawing/2014/main" val="3618425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713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939A7A-6CD7-4806-9DE4-07012DA8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Aktywa i Pasywa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D785458-1B0D-4889-8095-4C7543D5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084437"/>
              </p:ext>
            </p:extLst>
          </p:nvPr>
        </p:nvGraphicFramePr>
        <p:xfrm>
          <a:off x="2032000" y="2346214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430219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929475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0887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85388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2748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6559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skaźnik 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struktury aktywów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62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Wskaźnik wykorzystania aktywów ogółem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1,76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1,84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1,47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1,65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406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skaźnik 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struktury pasywów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272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pl-PL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skaźnik </a:t>
                      </a:r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dźwigni kapitałowej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9561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67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5D6424-F9BA-448C-BD7B-0857B767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95" y="685800"/>
            <a:ext cx="9868505" cy="796925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AKTYWA I PASYWA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927F12AF-6449-44A3-BFE2-F0815490BF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99037527"/>
              </p:ext>
            </p:extLst>
          </p:nvPr>
        </p:nvGraphicFramePr>
        <p:xfrm>
          <a:off x="685800" y="1781666"/>
          <a:ext cx="5410200" cy="359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Symbol zastępczy zawartości 12">
            <a:extLst>
              <a:ext uri="{FF2B5EF4-FFF2-40B4-BE49-F238E27FC236}">
                <a16:creationId xmlns:a16="http://schemas.microsoft.com/office/drawing/2014/main" id="{7133873D-8862-40ED-97A3-35F1B7289AF9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554148355"/>
              </p:ext>
            </p:extLst>
          </p:nvPr>
        </p:nvGraphicFramePr>
        <p:xfrm>
          <a:off x="5994400" y="1781666"/>
          <a:ext cx="5086350" cy="3593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484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5D0086-0059-4A25-A5FE-3CCCB75E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C8AAB74-D8D2-43BC-9E20-8C1EF1A1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spółce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Płynność Atlanta Poland SA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Rentowność przedsiębiorstwa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Sytuacja kapitałowo-majątkowa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Analiza pozycji rynkowej Atlanta Poland SA</a:t>
            </a:r>
          </a:p>
        </p:txBody>
      </p:sp>
    </p:spTree>
    <p:extLst>
      <p:ext uri="{BB962C8B-B14F-4D97-AF65-F5344CB8AC3E}">
        <p14:creationId xmlns:p14="http://schemas.microsoft.com/office/powerpoint/2010/main" val="1869708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AA46D7-EA06-433C-BD37-8DDB64F3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04" y="565969"/>
            <a:ext cx="10617199" cy="508688"/>
          </a:xfrm>
        </p:spPr>
        <p:txBody>
          <a:bodyPr>
            <a:no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Aktywa struktura w 2017 roku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8BA1D3E8-A2A1-4F8D-A7B1-DC8D14E96FB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32380971"/>
              </p:ext>
            </p:extLst>
          </p:nvPr>
        </p:nvGraphicFramePr>
        <p:xfrm>
          <a:off x="685800" y="1989056"/>
          <a:ext cx="5308600" cy="338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04FE02CD-E48A-42CF-8277-7C52487F155E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640208969"/>
              </p:ext>
            </p:extLst>
          </p:nvPr>
        </p:nvGraphicFramePr>
        <p:xfrm>
          <a:off x="5994400" y="1989057"/>
          <a:ext cx="5308599" cy="3499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66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7D85AD-9526-4D48-B127-305E39BD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1849"/>
            <a:ext cx="10396882" cy="775355"/>
          </a:xfrm>
        </p:spPr>
        <p:txBody>
          <a:bodyPr>
            <a:no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pasywa Struktura w roku 2017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2A2CFB2-3DFE-4364-BDE6-4AE08FEE180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90130893"/>
              </p:ext>
            </p:extLst>
          </p:nvPr>
        </p:nvGraphicFramePr>
        <p:xfrm>
          <a:off x="685800" y="2063750"/>
          <a:ext cx="5087938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2CC64D9C-FFA8-4757-95CC-EA7709F834E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254797492"/>
              </p:ext>
            </p:extLst>
          </p:nvPr>
        </p:nvGraphicFramePr>
        <p:xfrm>
          <a:off x="5994400" y="2063750"/>
          <a:ext cx="5086350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79045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EDA973-8E9C-4A10-81B2-59DE7426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8416"/>
            <a:ext cx="9862793" cy="718794"/>
          </a:xfrm>
        </p:spPr>
        <p:txBody>
          <a:bodyPr>
            <a:normAutofit/>
          </a:bodyPr>
          <a:lstStyle/>
          <a:p>
            <a:pPr algn="ctr"/>
            <a:r>
              <a:rPr lang="pl-PL" sz="4400">
                <a:latin typeface="Times New Roman" panose="02020603050405020304" pitchFamily="18" charset="0"/>
                <a:cs typeface="Times New Roman" panose="02020603050405020304" pitchFamily="18" charset="0"/>
              </a:rPr>
              <a:t>Bilans w formie analitycznej</a:t>
            </a:r>
            <a:endParaRPr lang="pl-P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7AE84417-3652-4AB9-93D3-BD77E85F6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407" y="1157210"/>
            <a:ext cx="8503920" cy="4218066"/>
          </a:xfrm>
        </p:spPr>
      </p:pic>
    </p:spTree>
    <p:extLst>
      <p:ext uri="{BB962C8B-B14F-4D97-AF65-F5344CB8AC3E}">
        <p14:creationId xmlns:p14="http://schemas.microsoft.com/office/powerpoint/2010/main" val="3820424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1A19B1-1EB5-4146-9977-4B88AB176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ANALIZA POZYCJI RYNKOWEJ SPÓŁKI</a:t>
            </a:r>
          </a:p>
        </p:txBody>
      </p:sp>
      <p:pic>
        <p:nvPicPr>
          <p:cNvPr id="4" name="Obraz 3" descr="Obraz zawierający obiekt&#10;&#10;Opis wygenerowany automatycznie">
            <a:extLst>
              <a:ext uri="{FF2B5EF4-FFF2-40B4-BE49-F238E27FC236}">
                <a16:creationId xmlns:a16="http://schemas.microsoft.com/office/drawing/2014/main" id="{A8E55B09-AF22-45EB-B300-0061407E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760" y="1955074"/>
            <a:ext cx="5344160" cy="30944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73005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458043-6307-4F95-AF09-C4870AAE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9457440" cy="464270"/>
          </a:xfrm>
        </p:spPr>
        <p:txBody>
          <a:bodyPr>
            <a:no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NOTOWANIA SPÓŁKI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86A2C8-FB71-417B-868B-FE67AC67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67" y="1489435"/>
            <a:ext cx="10601917" cy="3885151"/>
          </a:xfrm>
        </p:spPr>
        <p:txBody>
          <a:bodyPr>
            <a:normAutofit/>
          </a:bodyPr>
          <a:lstStyle/>
          <a:p>
            <a:r>
              <a:rPr lang="pl-PL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GPW-GIEŁDA PAPIERÓW WARTOŚCIOWYCH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WIG-Warszawski Indeks Giełdowy – indeks</a:t>
            </a:r>
            <a:r>
              <a:rPr lang="pl-PL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giełdowy typu dochodowego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wyraża łączną wartość względną spółek obecnych na Giełdzie Papierów Wartościowych  w stosunku do ich wartości w początku jego notowania (16 kwietnia 1991 indeks równał się 1000 pkt).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obejmuje wszystkie spółki giełdowe spełniające minimalne kryteria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indeksem dochodowym i przy jego obliczaniu uwzględnia się zarówno ceny zawartych w nim akcji, jak i dochody z dywidend i praw poboru.</a:t>
            </a:r>
          </a:p>
        </p:txBody>
      </p:sp>
    </p:spTree>
    <p:extLst>
      <p:ext uri="{BB962C8B-B14F-4D97-AF65-F5344CB8AC3E}">
        <p14:creationId xmlns:p14="http://schemas.microsoft.com/office/powerpoint/2010/main" val="2491766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908DE-DC09-42CB-9B03-6655034BC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402997"/>
            <a:ext cx="10246936" cy="813062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WIG SEKTOROWE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4FBB5-9350-4A42-8CFE-CD3CA4735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3" y="1488361"/>
            <a:ext cx="10396883" cy="3311189"/>
          </a:xfrm>
        </p:spPr>
        <p:txBody>
          <a:bodyPr/>
          <a:lstStyle/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Subindeksy WIG-u,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pozwalające </a:t>
            </a:r>
          </a:p>
          <a:p>
            <a:pPr marL="0" indent="0">
              <a:buNone/>
            </a:pP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ocenić efektywność </a:t>
            </a:r>
          </a:p>
          <a:p>
            <a:pPr marL="0" indent="0">
              <a:buNone/>
            </a:pP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inwestowania </a:t>
            </a:r>
          </a:p>
          <a:p>
            <a:pPr marL="0" indent="0">
              <a:buNone/>
            </a:pP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spółki z różnych sektorów </a:t>
            </a:r>
          </a:p>
          <a:p>
            <a:pPr marL="0" indent="0">
              <a:buNone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gospodarczych.</a:t>
            </a:r>
          </a:p>
        </p:txBody>
      </p:sp>
      <p:pic>
        <p:nvPicPr>
          <p:cNvPr id="5" name="Obraz 4" descr="Obraz zawierający zrzut ekranu&#10;&#10;Opis wygenerowany automatycznie">
            <a:extLst>
              <a:ext uri="{FF2B5EF4-FFF2-40B4-BE49-F238E27FC236}">
                <a16:creationId xmlns:a16="http://schemas.microsoft.com/office/drawing/2014/main" id="{8175529A-2E75-4DAA-BB73-C43C37FECD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341" y="1488361"/>
            <a:ext cx="5994347" cy="35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300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351EDF-E023-4B2A-AB56-8B2753BF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3728"/>
            <a:ext cx="10396882" cy="1151965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NOTOWANIA SPÓŁKI ATLANTA POLAND SA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4FAEFE-DF0A-4E08-9F1C-3CA6705B9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 descr="Obraz zawierający mapa, tekst&#10;&#10;Opis wygenerowany automatycznie">
            <a:extLst>
              <a:ext uri="{FF2B5EF4-FFF2-40B4-BE49-F238E27FC236}">
                <a16:creationId xmlns:a16="http://schemas.microsoft.com/office/drawing/2014/main" id="{3132ACCC-10D9-4F50-A13A-7D48D097255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80"/>
          <a:stretch/>
        </p:blipFill>
        <p:spPr>
          <a:xfrm>
            <a:off x="4044098" y="2418782"/>
            <a:ext cx="7462101" cy="31518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1444C4FB-1030-42B9-93A4-EB8DDF16D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291722"/>
              </p:ext>
            </p:extLst>
          </p:nvPr>
        </p:nvGraphicFramePr>
        <p:xfrm>
          <a:off x="989814" y="1412942"/>
          <a:ext cx="76922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455">
                  <a:extLst>
                    <a:ext uri="{9D8B030D-6E8A-4147-A177-3AD203B41FA5}">
                      <a16:colId xmlns:a16="http://schemas.microsoft.com/office/drawing/2014/main" val="931403998"/>
                    </a:ext>
                  </a:extLst>
                </a:gridCol>
                <a:gridCol w="1538455">
                  <a:extLst>
                    <a:ext uri="{9D8B030D-6E8A-4147-A177-3AD203B41FA5}">
                      <a16:colId xmlns:a16="http://schemas.microsoft.com/office/drawing/2014/main" val="2626290245"/>
                    </a:ext>
                  </a:extLst>
                </a:gridCol>
                <a:gridCol w="1538455">
                  <a:extLst>
                    <a:ext uri="{9D8B030D-6E8A-4147-A177-3AD203B41FA5}">
                      <a16:colId xmlns:a16="http://schemas.microsoft.com/office/drawing/2014/main" val="3556716453"/>
                    </a:ext>
                  </a:extLst>
                </a:gridCol>
                <a:gridCol w="1538455">
                  <a:extLst>
                    <a:ext uri="{9D8B030D-6E8A-4147-A177-3AD203B41FA5}">
                      <a16:colId xmlns:a16="http://schemas.microsoft.com/office/drawing/2014/main" val="772643441"/>
                    </a:ext>
                  </a:extLst>
                </a:gridCol>
                <a:gridCol w="1538455">
                  <a:extLst>
                    <a:ext uri="{9D8B030D-6E8A-4147-A177-3AD203B41FA5}">
                      <a16:colId xmlns:a16="http://schemas.microsoft.com/office/drawing/2014/main" val="2625251928"/>
                    </a:ext>
                  </a:extLst>
                </a:gridCol>
              </a:tblGrid>
              <a:tr h="245456">
                <a:tc>
                  <a:txBody>
                    <a:bodyPr/>
                    <a:lstStyle/>
                    <a:p>
                      <a:pPr algn="r"/>
                      <a:endParaRPr lang="pl-PL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343509"/>
                  </a:ext>
                </a:extLst>
              </a:tr>
              <a:tr h="245456"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Liczba akcji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6 091 904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6 091 904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6 091 904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6 091 904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3643903"/>
                  </a:ext>
                </a:extLst>
              </a:tr>
              <a:tr h="245456">
                <a:tc>
                  <a:txBody>
                    <a:bodyPr/>
                    <a:lstStyle/>
                    <a:p>
                      <a:pPr algn="r"/>
                      <a:r>
                        <a:rPr lang="pl-PL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Cena akcji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7,15zł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5,70zł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4,70zł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4,10zł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81962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05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D4B630-CFE6-40CF-BD32-F25194D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 ANALIZY POZYCJI RYNKOWEJ SPÓŁKI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2DB93FC-3752-4263-BBA6-48EC9A68CA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są to wskaźniki oceny atrakcyjności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akcji giełdowych</a:t>
                </a:r>
                <a:endParaRPr lang="pl-PL" dirty="0"/>
              </a:p>
              <a:p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Kapitalizacja </a:t>
                </a:r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giełdowa 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wska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ź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nik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kapitalizacji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gie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ł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dowej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kurs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akcji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liczba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akcji</m:t>
                    </m:r>
                  </m:oMath>
                </a14:m>
                <a:endParaRPr lang="pl-PL" cap="none">
                  <a:latin typeface="Times New Roman" panose="02020603050405020304" pitchFamily="18" charset="0"/>
                </a:endParaRPr>
              </a:p>
              <a:p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Wartość księgowa	</a:t>
                </a:r>
                <a:r>
                  <a:rPr lang="pl-PL" cap="none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warto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ść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ksi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ę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gowa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aktywa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zobowi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ą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zania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og</m:t>
                    </m:r>
                    <m:r>
                      <a:rPr lang="pl-PL" cap="none">
                        <a:latin typeface="Cambria Math" panose="02040503050406030204" pitchFamily="18" charset="0"/>
                      </a:rPr>
                      <m:t>ół</m:t>
                    </m:r>
                    <m:r>
                      <m:rPr>
                        <m:sty m:val="p"/>
                      </m:rPr>
                      <a:rPr lang="pl-PL" cap="none">
                        <a:latin typeface="Cambria Math" panose="02040503050406030204" pitchFamily="18" charset="0"/>
                      </a:rPr>
                      <m:t>em</m:t>
                    </m:r>
                  </m:oMath>
                </a14:m>
                <a:endParaRPr lang="pl-PL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l-PL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Cena </a:t>
                </a:r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rynkowa/zysk  </a:t>
                </a:r>
                <a:r>
                  <a:rPr lang="pl-PL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𝑎𝑘𝑐𝑗𝑖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𝑧𝑦𝑠𝑘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𝑎𝑘𝑐𝑗𝑖</m:t>
                        </m:r>
                      </m:den>
                    </m:f>
                  </m:oMath>
                </a14:m>
                <a:endParaRPr lang="pl-PL" dirty="0"/>
              </a:p>
              <a:p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Cena rynkowa/wartość księgowa</a:t>
                </a:r>
                <a:r>
                  <a:rPr lang="pl-PL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𝑊𝐾</m:t>
                        </m:r>
                      </m:den>
                    </m:f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𝑎𝑘𝑐𝑗𝑖</m:t>
                        </m:r>
                      </m:num>
                      <m:den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𝑤𝑎𝑟𝑡𝑜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ść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𝑘𝑠𝑖𝑒𝑔𝑜𝑤𝑎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𝑙𝑖𝑐𝑧𝑏𝑎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𝑎𝑘𝑐𝑗𝑖</m:t>
                            </m:r>
                          </m:den>
                        </m:f>
                      </m:den>
                    </m:f>
                  </m:oMath>
                </a14:m>
                <a:endParaRPr lang="pl-PL" dirty="0"/>
              </a:p>
              <a:p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Cena rynkowa/zysk operacyjny</a:t>
                </a:r>
                <a:r>
                  <a:rPr lang="pl-PL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𝑧𝑜</m:t>
                        </m:r>
                      </m:den>
                    </m:f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𝑎𝑘𝑐𝑗𝑖</m:t>
                        </m:r>
                      </m:num>
                      <m:den>
                        <m:f>
                          <m:fPr>
                            <m:ctrlPr>
                              <a:rPr lang="pl-PL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𝑧𝑦𝑠𝑘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𝑜𝑝𝑒𝑟𝑎𝑐𝑦𝑗𝑛𝑦</m:t>
                            </m:r>
                          </m:num>
                          <m:den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𝑙𝑖𝑐𝑧𝑏𝑎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l-PL" i="1">
                                <a:latin typeface="Cambria Math" panose="02040503050406030204" pitchFamily="18" charset="0"/>
                              </a:rPr>
                              <m:t>𝑎𝑘𝑐𝑗𝑖</m:t>
                            </m:r>
                          </m:den>
                        </m:f>
                      </m:den>
                    </m:f>
                  </m:oMath>
                </a14:m>
                <a:endParaRPr lang="pl-PL" dirty="0"/>
              </a:p>
              <a:p>
                <a:r>
                  <a:rPr lang="pl-P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Stopa dywidendy </a:t>
                </a:r>
                <a:r>
                  <a:rPr lang="pl-PL" dirty="0"/>
                  <a:t>	</a:t>
                </a:r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𝑠𝑡𝑜𝑝𝑎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𝑑𝑦𝑤𝑖𝑑𝑒𝑛𝑑𝑦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𝑑𝑦𝑤𝑖𝑑𝑒𝑛𝑑𝑎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𝑗𝑒𝑑𝑛𝑎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𝑎𝑘𝑐𝑗𝑒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𝑐𝑒𝑛𝑎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𝑟𝑦𝑛𝑘𝑜𝑤𝑎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𝑎𝑘𝑐𝑗𝑖</m:t>
                        </m:r>
                      </m:den>
                    </m:f>
                  </m:oMath>
                </a14:m>
                <a:endParaRPr lang="pl-PL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2DB93FC-3752-4263-BBA6-48EC9A68C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0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8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49CA7C-2D31-41B0-86B2-17DC5FF77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254" y="758813"/>
            <a:ext cx="9558780" cy="721195"/>
          </a:xfrm>
        </p:spPr>
        <p:txBody>
          <a:bodyPr>
            <a:noAutofit/>
          </a:bodyPr>
          <a:lstStyle/>
          <a:p>
            <a:pPr algn="ctr"/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 ANALIZY POZYCJI RYNKOWEJ ATLANTA POLAND SA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2B4E6F1-EF75-452B-B3EE-D5643AFA1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657936"/>
              </p:ext>
            </p:extLst>
          </p:nvPr>
        </p:nvGraphicFramePr>
        <p:xfrm>
          <a:off x="3044856" y="1710311"/>
          <a:ext cx="8399286" cy="299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881">
                  <a:extLst>
                    <a:ext uri="{9D8B030D-6E8A-4147-A177-3AD203B41FA5}">
                      <a16:colId xmlns:a16="http://schemas.microsoft.com/office/drawing/2014/main" val="464631441"/>
                    </a:ext>
                  </a:extLst>
                </a:gridCol>
                <a:gridCol w="1399881">
                  <a:extLst>
                    <a:ext uri="{9D8B030D-6E8A-4147-A177-3AD203B41FA5}">
                      <a16:colId xmlns:a16="http://schemas.microsoft.com/office/drawing/2014/main" val="857977415"/>
                    </a:ext>
                  </a:extLst>
                </a:gridCol>
                <a:gridCol w="1399881">
                  <a:extLst>
                    <a:ext uri="{9D8B030D-6E8A-4147-A177-3AD203B41FA5}">
                      <a16:colId xmlns:a16="http://schemas.microsoft.com/office/drawing/2014/main" val="4094308250"/>
                    </a:ext>
                  </a:extLst>
                </a:gridCol>
                <a:gridCol w="1399881">
                  <a:extLst>
                    <a:ext uri="{9D8B030D-6E8A-4147-A177-3AD203B41FA5}">
                      <a16:colId xmlns:a16="http://schemas.microsoft.com/office/drawing/2014/main" val="3293048631"/>
                    </a:ext>
                  </a:extLst>
                </a:gridCol>
                <a:gridCol w="1389416">
                  <a:extLst>
                    <a:ext uri="{9D8B030D-6E8A-4147-A177-3AD203B41FA5}">
                      <a16:colId xmlns:a16="http://schemas.microsoft.com/office/drawing/2014/main" val="1737883512"/>
                    </a:ext>
                  </a:extLst>
                </a:gridCol>
                <a:gridCol w="1410346">
                  <a:extLst>
                    <a:ext uri="{9D8B030D-6E8A-4147-A177-3AD203B41FA5}">
                      <a16:colId xmlns:a16="http://schemas.microsoft.com/office/drawing/2014/main" val="1926309739"/>
                    </a:ext>
                  </a:extLst>
                </a:gridCol>
              </a:tblGrid>
              <a:tr h="411551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Dynamika 2017/2018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606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</a:rPr>
                        <a:t> Kapitalizacja giełdowa</a:t>
                      </a:r>
                      <a:endParaRPr lang="pl-PL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810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43 557 114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34 723 853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28 631 949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24 976 806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404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65 963 000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66 536 000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65 171 000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</a:t>
                      </a:r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72 917 000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 0,12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8632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4,51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7,66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44,39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3,22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57361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C/WK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0,66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0,52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0,44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0,34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-0,22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6447985"/>
                  </a:ext>
                </a:extLst>
              </a:tr>
              <a:tr h="379696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C/ZO</a:t>
                      </a:r>
                    </a:p>
                  </a:txBody>
                  <a:tcPr marL="38100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3,31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5,61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10,53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2,36    </a:t>
                      </a:r>
                      <a:endParaRPr lang="pl-PL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10988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Stopa dywidendy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11,40%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333799"/>
                  </a:ext>
                </a:extLst>
              </a:tr>
            </a:tbl>
          </a:graphicData>
        </a:graphic>
      </p:graphicFrame>
      <p:pic>
        <p:nvPicPr>
          <p:cNvPr id="10" name="Obraz 9">
            <a:extLst>
              <a:ext uri="{FF2B5EF4-FFF2-40B4-BE49-F238E27FC236}">
                <a16:creationId xmlns:a16="http://schemas.microsoft.com/office/drawing/2014/main" id="{5290235E-3D80-491A-9AE9-19280ED0AFC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9"/>
          <a:stretch/>
        </p:blipFill>
        <p:spPr bwMode="auto">
          <a:xfrm>
            <a:off x="0" y="4832565"/>
            <a:ext cx="4741682" cy="1527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8502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D032CC-4A4E-4AB9-8163-F2F47BD43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1"/>
            <a:ext cx="10258719" cy="982744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CZY ZAINWESTOWAŁBYM W SPÓŁKĘ 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758D66-216D-4BA1-9ECE-F7E6E76DB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Atlanta Poland </a:t>
            </a:r>
            <a:r>
              <a:rPr lang="pl-P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jest płynna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Jest Rentowna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Spełnia złote reguły</a:t>
            </a:r>
          </a:p>
          <a:p>
            <a:pPr marL="0" indent="0">
              <a:buNone/>
            </a:pPr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Jednak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Dynamika 2018/2017 jest ujemna</a:t>
            </a: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Kurs </a:t>
            </a:r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akcji spada</a:t>
            </a:r>
          </a:p>
          <a:p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</a:rPr>
              <a:t>Rynek Bakali?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75C61A3-9DCA-434C-8EF5-222E60965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1747465"/>
            <a:ext cx="3627120" cy="36271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3323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570F9B-1654-4E39-AAAE-0F727A7B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6398496" cy="1151965"/>
          </a:xfrm>
        </p:spPr>
        <p:txBody>
          <a:bodyPr>
            <a:normAutofit/>
          </a:bodyPr>
          <a:lstStyle/>
          <a:p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INFORMACJE OGÓLNE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A51679-6C2E-4D54-B250-801F0EFB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63397"/>
            <a:ext cx="6397157" cy="3237468"/>
          </a:xfrm>
        </p:spPr>
        <p:txBody>
          <a:bodyPr>
            <a:normAutofit/>
          </a:bodyPr>
          <a:lstStyle/>
          <a:p>
            <a:r>
              <a:rPr lang="pl-P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Atlanta Poland S.A. istnieje od 1990 roku i jest jedną z największych  firm w Polsce importującą oraz sprzedającą bakalie wykorzystywane do produkcji wyrobów czekoladowych, słodyczy, ciastek oraz pieczywa. Zajmuje się handlem hurtowym oraz detalicznym sprzedając produkty pod markami  Bakal oraz Kujawianka.</a:t>
            </a:r>
          </a:p>
        </p:txBody>
      </p:sp>
      <p:pic>
        <p:nvPicPr>
          <p:cNvPr id="9" name="Obraz 8" descr="Obraz zawierający żywność, stół, podłoże, owoce&#10;&#10;Opis wygenerowany automatycznie">
            <a:extLst>
              <a:ext uri="{FF2B5EF4-FFF2-40B4-BE49-F238E27FC236}">
                <a16:creationId xmlns:a16="http://schemas.microsoft.com/office/drawing/2014/main" id="{605EADD1-1225-4928-8FD1-62256AF75F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64"/>
          <a:stretch/>
        </p:blipFill>
        <p:spPr>
          <a:xfrm>
            <a:off x="7568124" y="10"/>
            <a:ext cx="3836475" cy="2526610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pic>
        <p:nvPicPr>
          <p:cNvPr id="5" name="Obraz 4" descr="Obraz zawierający żywność, talerz, stół, owoce&#10;&#10;Opis wygenerowany automatycznie">
            <a:extLst>
              <a:ext uri="{FF2B5EF4-FFF2-40B4-BE49-F238E27FC236}">
                <a16:creationId xmlns:a16="http://schemas.microsoft.com/office/drawing/2014/main" id="{B3B68C60-BC40-42B1-81B4-361E3A2009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64"/>
          <a:stretch/>
        </p:blipFill>
        <p:spPr>
          <a:xfrm>
            <a:off x="7568124" y="2774242"/>
            <a:ext cx="3836475" cy="2526622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8195678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D40D96-6E47-4F76-872E-6AC0F7F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>
                <a:latin typeface="Times New Roman" panose="02020603050405020304" pitchFamily="18" charset="0"/>
                <a:cs typeface="Times New Roman" panose="02020603050405020304" pitchFamily="18" charset="0"/>
              </a:rPr>
              <a:t>ŹRÓDŁA</a:t>
            </a:r>
            <a:endParaRPr lang="pl-PL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CF967A-C549-40D9-A105-5576E84B1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Edward Radośiński - Wprowadzenie do sprawozdawczości, analizy i informatyki finansowej</a:t>
            </a:r>
          </a:p>
          <a:p>
            <a:r>
              <a:rPr lang="pl-PL" u="sng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pl-PL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://www.comperia.pl/kapitalizacja.html</a:t>
            </a:r>
            <a:endParaRPr lang="pl-PL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https://pl.wikipedia.org/wiki/Stopa_dywidendy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http://www.finweb.pl/edukacja/slownik?pid=56&amp;sid=255:Wskaznik-DY-stopa-dywidendy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https://www.gpw.pl/opisy-indeksow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http://atlantapoland.com.pl/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https://www.comperia.pl/kapitalizacja.html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https://pl.wikipedia.org/wiki/Warszawski_Indeks_Gie%C5%82dowy</a:t>
            </a:r>
            <a:endParaRPr lang="pl-P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l-PL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http://www.finweb.pl/gielda/analityk-radzi/27937-atlanta-poland-wykres-i-wyniki</a:t>
            </a:r>
          </a:p>
        </p:txBody>
      </p:sp>
    </p:spTree>
    <p:extLst>
      <p:ext uri="{BB962C8B-B14F-4D97-AF65-F5344CB8AC3E}">
        <p14:creationId xmlns:p14="http://schemas.microsoft.com/office/powerpoint/2010/main" val="2428172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04418D-C870-4EDB-A50B-3307D861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DZIĘKUJE ZA UWAGĘ</a:t>
            </a:r>
          </a:p>
        </p:txBody>
      </p:sp>
    </p:spTree>
    <p:extLst>
      <p:ext uri="{BB962C8B-B14F-4D97-AF65-F5344CB8AC3E}">
        <p14:creationId xmlns:p14="http://schemas.microsoft.com/office/powerpoint/2010/main" val="294481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F483610-B5BB-44D6-A252-16987483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Badanie PŁynności</a:t>
            </a:r>
          </a:p>
        </p:txBody>
      </p:sp>
      <p:pic>
        <p:nvPicPr>
          <p:cNvPr id="13" name="Symbol zastępczy zawartości 12" descr="Obraz zawierający tekst&#10;&#10;Opis wygenerowany automatycznie">
            <a:extLst>
              <a:ext uri="{FF2B5EF4-FFF2-40B4-BE49-F238E27FC236}">
                <a16:creationId xmlns:a16="http://schemas.microsoft.com/office/drawing/2014/main" id="{29DBA19E-6C17-44BC-9453-BBA2F2647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7"/>
          <a:stretch/>
        </p:blipFill>
        <p:spPr>
          <a:xfrm>
            <a:off x="3261361" y="1678000"/>
            <a:ext cx="5151119" cy="3686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049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CF362B-56C3-4502-8C94-E7CCA1B2A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362413" cy="921471"/>
          </a:xfrm>
        </p:spPr>
        <p:txBody>
          <a:bodyPr>
            <a:norm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Wskaźniki płynności finansowej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79E998D-A88E-4218-86CD-70FF62A4C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46773"/>
              </p:ext>
            </p:extLst>
          </p:nvPr>
        </p:nvGraphicFramePr>
        <p:xfrm>
          <a:off x="829558" y="3608242"/>
          <a:ext cx="7758785" cy="18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57">
                  <a:extLst>
                    <a:ext uri="{9D8B030D-6E8A-4147-A177-3AD203B41FA5}">
                      <a16:colId xmlns:a16="http://schemas.microsoft.com/office/drawing/2014/main" val="244666810"/>
                    </a:ext>
                  </a:extLst>
                </a:gridCol>
                <a:gridCol w="1551757">
                  <a:extLst>
                    <a:ext uri="{9D8B030D-6E8A-4147-A177-3AD203B41FA5}">
                      <a16:colId xmlns:a16="http://schemas.microsoft.com/office/drawing/2014/main" val="2593888419"/>
                    </a:ext>
                  </a:extLst>
                </a:gridCol>
                <a:gridCol w="1551757">
                  <a:extLst>
                    <a:ext uri="{9D8B030D-6E8A-4147-A177-3AD203B41FA5}">
                      <a16:colId xmlns:a16="http://schemas.microsoft.com/office/drawing/2014/main" val="1828468104"/>
                    </a:ext>
                  </a:extLst>
                </a:gridCol>
                <a:gridCol w="1551757">
                  <a:extLst>
                    <a:ext uri="{9D8B030D-6E8A-4147-A177-3AD203B41FA5}">
                      <a16:colId xmlns:a16="http://schemas.microsoft.com/office/drawing/2014/main" val="1255560178"/>
                    </a:ext>
                  </a:extLst>
                </a:gridCol>
                <a:gridCol w="1551757">
                  <a:extLst>
                    <a:ext uri="{9D8B030D-6E8A-4147-A177-3AD203B41FA5}">
                      <a16:colId xmlns:a16="http://schemas.microsoft.com/office/drawing/2014/main" val="287530892"/>
                    </a:ext>
                  </a:extLst>
                </a:gridCol>
              </a:tblGrid>
              <a:tr h="47343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28780424"/>
                  </a:ext>
                </a:extLst>
              </a:tr>
              <a:tr h="47343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Wskaźnik środków pieniężnych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0,20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0,12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0,06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0,43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2144550"/>
                  </a:ext>
                </a:extLst>
              </a:tr>
              <a:tr h="47343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Wskaźnik płynności szybkiej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1,91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0,57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1,20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1,76 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91215507"/>
                  </a:ext>
                </a:extLst>
              </a:tr>
              <a:tr h="473430"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Wskaźnik płynności bieżącej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4,87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1,34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2,84    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4,03   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58017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B52394CF-04A6-4CD1-8C38-F3F2E03A5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287" y="1607271"/>
                <a:ext cx="6849949" cy="1893720"/>
              </a:xfrm>
            </p:spPr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pl-PL" i="1">
                        <a:latin typeface="Cambria Math" panose="02040503050406030204" pitchFamily="18" charset="0"/>
                      </a:rPr>
                      <m:t>𝑊𝑃𝑆</m:t>
                    </m:r>
                    <m:r>
                      <a:rPr lang="pl-PL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i="1">
                            <a:latin typeface="Cambria Math" panose="02040503050406030204" pitchFamily="18" charset="0"/>
                          </a:rPr>
                          <m:t>𝑖𝑛𝑤𝑒𝑠𝑡𝑦𝑐𝑗𝑒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𝑛𝑎𝑙𝑒𝑧𝑛𝑜𝑠𝑐𝑖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</m:num>
                      <m:den>
                        <m:r>
                          <a:rPr lang="pl-PL" i="1">
                            <a:latin typeface="Cambria Math" panose="02040503050406030204" pitchFamily="18" charset="0"/>
                          </a:rPr>
                          <m:t>𝑧𝑜𝑏𝑜𝑤𝑖𝑎𝑧𝑎𝑛𝑖𝑎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</m:den>
                    </m:f>
                  </m:oMath>
                </a14:m>
                <a:endParaRPr lang="pl-PL" sz="2000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 smtClean="0">
                        <a:latin typeface="Cambria Math" panose="02040503050406030204" pitchFamily="18" charset="0"/>
                      </a:rPr>
                      <m:t>𝑊𝑆𝑃</m:t>
                    </m:r>
                    <m:r>
                      <a:rPr lang="pl-PL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𝑖𝑛𝑤𝑒𝑠𝑡𝑦𝑐𝑗𝑒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𝑧𝑜𝑏𝑜𝑤𝑖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𝑧𝑎𝑛𝑖𝑎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</m:den>
                    </m:f>
                  </m:oMath>
                </a14:m>
                <a:endParaRPr lang="pl-PL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l-PL" sz="2000" i="1">
                        <a:latin typeface="Cambria Math" panose="02040503050406030204" pitchFamily="18" charset="0"/>
                      </a:rPr>
                      <m:t>𝑊𝑃𝐵</m:t>
                    </m:r>
                    <m:r>
                      <a:rPr lang="pl-PL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l-PL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𝑎𝑘𝑡𝑦𝑤𝑎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𝑜𝑏𝑟𝑜𝑡𝑜𝑤𝑒</m:t>
                        </m:r>
                      </m:num>
                      <m:den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𝑧𝑜𝑏𝑜𝑤𝑖</m:t>
                        </m:r>
                        <m:r>
                          <a:rPr lang="pl-P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𝑧𝑎𝑛𝑖𝑎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2000" i="1">
                            <a:latin typeface="Cambria Math" panose="02040503050406030204" pitchFamily="18" charset="0"/>
                          </a:rPr>
                          <m:t>𝑘𝑟𝑜𝑡𝑘𝑜𝑡𝑒𝑟𝑚𝑖𝑛𝑜𝑤𝑒</m:t>
                        </m:r>
                      </m:den>
                    </m:f>
                  </m:oMath>
                </a14:m>
                <a:endParaRPr lang="pl-PL" sz="2000" dirty="0"/>
              </a:p>
            </p:txBody>
          </p:sp>
        </mc:Choice>
        <mc:Fallback xmlns="">
          <p:sp>
            <p:nvSpPr>
              <p:cNvPr id="6" name="Symbol zastępczy zawartości 5">
                <a:extLst>
                  <a:ext uri="{FF2B5EF4-FFF2-40B4-BE49-F238E27FC236}">
                    <a16:creationId xmlns:a16="http://schemas.microsoft.com/office/drawing/2014/main" id="{B52394CF-04A6-4CD1-8C38-F3F2E03A5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7" y="1607271"/>
                <a:ext cx="6849949" cy="1893720"/>
              </a:xfrm>
              <a:blipFill>
                <a:blip r:embed="rId2"/>
                <a:stretch>
                  <a:fillRect l="-1868" t="-1290" b="-5161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A3E6D9B-82EA-4A30-9974-FC2A2C5C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756278"/>
              </p:ext>
            </p:extLst>
          </p:nvPr>
        </p:nvGraphicFramePr>
        <p:xfrm>
          <a:off x="5995447" y="2168165"/>
          <a:ext cx="4972183" cy="12608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697">
                  <a:extLst>
                    <a:ext uri="{9D8B030D-6E8A-4147-A177-3AD203B41FA5}">
                      <a16:colId xmlns:a16="http://schemas.microsoft.com/office/drawing/2014/main" val="3960766555"/>
                    </a:ext>
                  </a:extLst>
                </a:gridCol>
                <a:gridCol w="1053136">
                  <a:extLst>
                    <a:ext uri="{9D8B030D-6E8A-4147-A177-3AD203B41FA5}">
                      <a16:colId xmlns:a16="http://schemas.microsoft.com/office/drawing/2014/main" val="2013738664"/>
                    </a:ext>
                  </a:extLst>
                </a:gridCol>
                <a:gridCol w="1018608">
                  <a:extLst>
                    <a:ext uri="{9D8B030D-6E8A-4147-A177-3AD203B41FA5}">
                      <a16:colId xmlns:a16="http://schemas.microsoft.com/office/drawing/2014/main" val="3429814343"/>
                    </a:ext>
                  </a:extLst>
                </a:gridCol>
                <a:gridCol w="1035871">
                  <a:extLst>
                    <a:ext uri="{9D8B030D-6E8A-4147-A177-3AD203B41FA5}">
                      <a16:colId xmlns:a16="http://schemas.microsoft.com/office/drawing/2014/main" val="3706065149"/>
                    </a:ext>
                  </a:extLst>
                </a:gridCol>
                <a:gridCol w="1035871">
                  <a:extLst>
                    <a:ext uri="{9D8B030D-6E8A-4147-A177-3AD203B41FA5}">
                      <a16:colId xmlns:a16="http://schemas.microsoft.com/office/drawing/2014/main" val="349708779"/>
                    </a:ext>
                  </a:extLst>
                </a:gridCol>
              </a:tblGrid>
              <a:tr h="256617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[w tyś zł]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pl-PL" sz="1400" b="0" i="0" u="none" strike="noStrike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41891690"/>
                  </a:ext>
                </a:extLst>
              </a:tr>
              <a:tr h="1004218"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Kapitał obrotowy netto(majątkowa)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>
                    <a:solidFill>
                      <a:srgbClr val="E6CC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86 777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24 430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56 347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pl-PL" sz="1400" b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76 094</a:t>
                      </a:r>
                      <a:endParaRPr lang="pl-PL" sz="14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9244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22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723D79-777F-4135-943D-533EF56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Ocena płynności w oparciu o rachunek przepływów pieniężnych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D7BF65-57FE-4824-BD64-04E1F92E45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nadwy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ż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ka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finansowa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zysk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netto</m:t>
                    </m:r>
                    <m:r>
                      <a:rPr lang="pl-PL" i="0" cap="none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pl-PL" i="0" cap="none" smtClean="0">
                        <a:latin typeface="Cambria Math" panose="02040503050406030204" pitchFamily="18" charset="0"/>
                      </a:rPr>
                      <m:t>amortyzacja</m:t>
                    </m:r>
                  </m:oMath>
                </a14:m>
                <a:endParaRPr lang="pl-PL" cap="non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B6D7BF65-57FE-4824-BD64-04E1F92E4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3A59F52-FD63-43D6-91E3-98AC2D274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13827"/>
              </p:ext>
            </p:extLst>
          </p:nvPr>
        </p:nvGraphicFramePr>
        <p:xfrm>
          <a:off x="685798" y="4115566"/>
          <a:ext cx="6695390" cy="701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8069">
                  <a:extLst>
                    <a:ext uri="{9D8B030D-6E8A-4147-A177-3AD203B41FA5}">
                      <a16:colId xmlns:a16="http://schemas.microsoft.com/office/drawing/2014/main" val="3320653144"/>
                    </a:ext>
                  </a:extLst>
                </a:gridCol>
                <a:gridCol w="902126">
                  <a:extLst>
                    <a:ext uri="{9D8B030D-6E8A-4147-A177-3AD203B41FA5}">
                      <a16:colId xmlns:a16="http://schemas.microsoft.com/office/drawing/2014/main" val="3039777862"/>
                    </a:ext>
                  </a:extLst>
                </a:gridCol>
                <a:gridCol w="938632">
                  <a:extLst>
                    <a:ext uri="{9D8B030D-6E8A-4147-A177-3AD203B41FA5}">
                      <a16:colId xmlns:a16="http://schemas.microsoft.com/office/drawing/2014/main" val="468420858"/>
                    </a:ext>
                  </a:extLst>
                </a:gridCol>
                <a:gridCol w="974437">
                  <a:extLst>
                    <a:ext uri="{9D8B030D-6E8A-4147-A177-3AD203B41FA5}">
                      <a16:colId xmlns:a16="http://schemas.microsoft.com/office/drawing/2014/main" val="2658141770"/>
                    </a:ext>
                  </a:extLst>
                </a:gridCol>
                <a:gridCol w="902126">
                  <a:extLst>
                    <a:ext uri="{9D8B030D-6E8A-4147-A177-3AD203B41FA5}">
                      <a16:colId xmlns:a16="http://schemas.microsoft.com/office/drawing/2014/main" val="2951901221"/>
                    </a:ext>
                  </a:extLst>
                </a:gridCol>
              </a:tblGrid>
              <a:tr h="402613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[w tyś zł]</a:t>
                      </a:r>
                      <a:r>
                        <a:rPr lang="pl-PL" sz="11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pl-PL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06382215"/>
                  </a:ext>
                </a:extLst>
              </a:tr>
              <a:tr h="29891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Nadwyżka netto</a:t>
                      </a:r>
                      <a:endParaRPr lang="pl-PL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E6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12 500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7104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3588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11 103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8471615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C0B03897-9329-4EA2-B575-175B3F337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618046"/>
              </p:ext>
            </p:extLst>
          </p:nvPr>
        </p:nvGraphicFramePr>
        <p:xfrm>
          <a:off x="5264149" y="2063396"/>
          <a:ext cx="5911216" cy="14585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9427">
                  <a:extLst>
                    <a:ext uri="{9D8B030D-6E8A-4147-A177-3AD203B41FA5}">
                      <a16:colId xmlns:a16="http://schemas.microsoft.com/office/drawing/2014/main" val="662049300"/>
                    </a:ext>
                  </a:extLst>
                </a:gridCol>
                <a:gridCol w="796537">
                  <a:extLst>
                    <a:ext uri="{9D8B030D-6E8A-4147-A177-3AD203B41FA5}">
                      <a16:colId xmlns:a16="http://schemas.microsoft.com/office/drawing/2014/main" val="1072491564"/>
                    </a:ext>
                  </a:extLst>
                </a:gridCol>
                <a:gridCol w="828655">
                  <a:extLst>
                    <a:ext uri="{9D8B030D-6E8A-4147-A177-3AD203B41FA5}">
                      <a16:colId xmlns:a16="http://schemas.microsoft.com/office/drawing/2014/main" val="2002334989"/>
                    </a:ext>
                  </a:extLst>
                </a:gridCol>
                <a:gridCol w="860060">
                  <a:extLst>
                    <a:ext uri="{9D8B030D-6E8A-4147-A177-3AD203B41FA5}">
                      <a16:colId xmlns:a16="http://schemas.microsoft.com/office/drawing/2014/main" val="2777081031"/>
                    </a:ext>
                  </a:extLst>
                </a:gridCol>
                <a:gridCol w="796537">
                  <a:extLst>
                    <a:ext uri="{9D8B030D-6E8A-4147-A177-3AD203B41FA5}">
                      <a16:colId xmlns:a16="http://schemas.microsoft.com/office/drawing/2014/main" val="1825428931"/>
                    </a:ext>
                  </a:extLst>
                </a:gridCol>
              </a:tblGrid>
              <a:tr h="2917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[w tyś zł]</a:t>
                      </a:r>
                      <a:endParaRPr lang="pl-PL" sz="11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pl-PL" sz="1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pl-PL" sz="14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47783877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Przepływy z dz</a:t>
                      </a:r>
                      <a:r>
                        <a:rPr lang="pl-PL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operacyjnej</a:t>
                      </a:r>
                      <a:endParaRPr lang="pl-PL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E6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5 824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25 826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7 914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449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982323372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Przepływy z dz</a:t>
                      </a:r>
                      <a:r>
                        <a:rPr lang="pl-PL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inwestycyjnej</a:t>
                      </a:r>
                      <a:endParaRPr lang="pl-PL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4 524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6 663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    129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12 561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11894524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Przepływy z dz</a:t>
                      </a:r>
                      <a:r>
                        <a:rPr lang="pl-PL" sz="1400" b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finansowej</a:t>
                      </a:r>
                      <a:endParaRPr lang="pl-PL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E6CCCC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  915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15 244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14 327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4 584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750776875"/>
                  </a:ext>
                </a:extLst>
              </a:tr>
              <a:tr h="291719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Przepływy pieniężne netto razem</a:t>
                      </a:r>
                      <a:endParaRPr lang="pl-PL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>
                    <a:solidFill>
                      <a:srgbClr val="F3E7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385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3 919    </a:t>
                      </a:r>
                      <a:endParaRPr lang="pl-PL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   6 542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8 426    </a:t>
                      </a:r>
                      <a:endParaRPr lang="pl-PL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882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60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BCD79F-CF3C-4A75-82E9-1EAC3821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Przepływy pieniężne z poszczególnych form działalności</a:t>
            </a:r>
          </a:p>
        </p:txBody>
      </p:sp>
      <p:graphicFrame>
        <p:nvGraphicFramePr>
          <p:cNvPr id="4" name="Symbol zastępczy zawartości 5">
            <a:extLst>
              <a:ext uri="{FF2B5EF4-FFF2-40B4-BE49-F238E27FC236}">
                <a16:creationId xmlns:a16="http://schemas.microsoft.com/office/drawing/2014/main" id="{7E97FCBB-FE0B-4C61-AA65-D9C4BD0397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98421"/>
              </p:ext>
            </p:extLst>
          </p:nvPr>
        </p:nvGraphicFramePr>
        <p:xfrm>
          <a:off x="685800" y="2063750"/>
          <a:ext cx="10396538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874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74ACF7-F289-4231-A0D5-AB1BA6F7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>
                <a:latin typeface="Times New Roman" panose="02020603050405020304" pitchFamily="18" charset="0"/>
                <a:cs typeface="Times New Roman" panose="02020603050405020304" pitchFamily="18" charset="0"/>
              </a:rPr>
              <a:t>Badanie Rentowność</a:t>
            </a:r>
          </a:p>
        </p:txBody>
      </p:sp>
      <p:pic>
        <p:nvPicPr>
          <p:cNvPr id="6" name="Obraz 5" descr="Obraz zawierający odzież&#10;&#10;Opis wygenerowany automatycznie">
            <a:extLst>
              <a:ext uri="{FF2B5EF4-FFF2-40B4-BE49-F238E27FC236}">
                <a16:creationId xmlns:a16="http://schemas.microsoft.com/office/drawing/2014/main" id="{5A154F91-FC1E-43F9-A904-51D814BAE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74" y="1871010"/>
            <a:ext cx="5401559" cy="2948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625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F9F91C-E40B-49F6-A3BD-0A67986F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167" y="685800"/>
            <a:ext cx="9191134" cy="660185"/>
          </a:xfrm>
        </p:spPr>
        <p:txBody>
          <a:bodyPr>
            <a:noAutofit/>
          </a:bodyPr>
          <a:lstStyle/>
          <a:p>
            <a:pPr algn="ctr"/>
            <a:r>
              <a:rPr lang="pl-PL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WYNIKI FINANSOWE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A6D7326-86C2-49FA-A416-B4634AEEE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42302"/>
              </p:ext>
            </p:extLst>
          </p:nvPr>
        </p:nvGraphicFramePr>
        <p:xfrm>
          <a:off x="2224726" y="1568256"/>
          <a:ext cx="8361575" cy="4028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424">
                  <a:extLst>
                    <a:ext uri="{9D8B030D-6E8A-4147-A177-3AD203B41FA5}">
                      <a16:colId xmlns:a16="http://schemas.microsoft.com/office/drawing/2014/main" val="3994256202"/>
                    </a:ext>
                  </a:extLst>
                </a:gridCol>
                <a:gridCol w="1786692">
                  <a:extLst>
                    <a:ext uri="{9D8B030D-6E8A-4147-A177-3AD203B41FA5}">
                      <a16:colId xmlns:a16="http://schemas.microsoft.com/office/drawing/2014/main" val="1490160562"/>
                    </a:ext>
                  </a:extLst>
                </a:gridCol>
                <a:gridCol w="1673153">
                  <a:extLst>
                    <a:ext uri="{9D8B030D-6E8A-4147-A177-3AD203B41FA5}">
                      <a16:colId xmlns:a16="http://schemas.microsoft.com/office/drawing/2014/main" val="186793310"/>
                    </a:ext>
                  </a:extLst>
                </a:gridCol>
                <a:gridCol w="1673153">
                  <a:extLst>
                    <a:ext uri="{9D8B030D-6E8A-4147-A177-3AD203B41FA5}">
                      <a16:colId xmlns:a16="http://schemas.microsoft.com/office/drawing/2014/main" val="833349114"/>
                    </a:ext>
                  </a:extLst>
                </a:gridCol>
                <a:gridCol w="1673153">
                  <a:extLst>
                    <a:ext uri="{9D8B030D-6E8A-4147-A177-3AD203B41FA5}">
                      <a16:colId xmlns:a16="http://schemas.microsoft.com/office/drawing/2014/main" val="2926875700"/>
                    </a:ext>
                  </a:extLst>
                </a:gridCol>
              </a:tblGrid>
              <a:tr h="4395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</a:pPr>
                      <a:r>
                        <a:rPr lang="pl-PL" sz="1800" b="0" dirty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[w tyś]</a:t>
                      </a: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2015</a:t>
                      </a:r>
                      <a:endParaRPr lang="pl-PL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2016</a:t>
                      </a:r>
                      <a:endParaRPr lang="pl-PL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2017</a:t>
                      </a:r>
                      <a:endParaRPr lang="pl-PL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b="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2018</a:t>
                      </a:r>
                      <a:endParaRPr lang="pl-PL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50993148"/>
                  </a:ext>
                </a:extLst>
              </a:tr>
              <a:tr h="43956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Nopat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10 648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5 007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2 202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8 545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28200909"/>
                  </a:ext>
                </a:extLst>
              </a:tr>
              <a:tr h="77767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Wynik finansowy ze sprzedaży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14 674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6 177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373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2 843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13564714"/>
                  </a:ext>
                </a:extLst>
              </a:tr>
              <a:tr h="77767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Wynik finansowy netto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9 651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4 533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645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7 746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12196219"/>
                  </a:ext>
                </a:extLst>
              </a:tr>
              <a:tr h="77767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Wynik finansowy brutto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12 124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5 635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1 027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9 971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038621418"/>
                  </a:ext>
                </a:extLst>
              </a:tr>
              <a:tr h="512504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Wynik operacyjny</a:t>
                      </a:r>
                      <a:endParaRPr lang="pl-PL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13 146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6 182    </a:t>
                      </a:r>
                      <a:endParaRPr lang="pl-PL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2 719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10 549    </a:t>
                      </a:r>
                      <a:endParaRPr lang="pl-PL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17007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8278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ydarzenie główne">
  <a:themeElements>
    <a:clrScheme name="Wydarzenie główne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Wydarzenie główne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ydarzenie główne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1050</Words>
  <Application>Microsoft Office PowerPoint</Application>
  <PresentationFormat>Panoramiczny</PresentationFormat>
  <Paragraphs>358</Paragraphs>
  <Slides>31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Impact</vt:lpstr>
      <vt:lpstr>Times New Roman</vt:lpstr>
      <vt:lpstr>Wydarzenie główne</vt:lpstr>
      <vt:lpstr>ATLANTA POLAND SA</vt:lpstr>
      <vt:lpstr>AGENDA</vt:lpstr>
      <vt:lpstr>INFORMACJE OGÓLNE</vt:lpstr>
      <vt:lpstr>Badanie PŁynności</vt:lpstr>
      <vt:lpstr>Wskaźniki płynności finansowej</vt:lpstr>
      <vt:lpstr>Ocena płynności w oparciu o rachunek przepływów pieniężnych</vt:lpstr>
      <vt:lpstr>Przepływy pieniężne z poszczególnych form działalności</vt:lpstr>
      <vt:lpstr>Badanie Rentowność</vt:lpstr>
      <vt:lpstr>WYNIKI FINANSOWE</vt:lpstr>
      <vt:lpstr>Wynik sprzedaży i zysk netto</vt:lpstr>
      <vt:lpstr>Wskaźniki rentowności obrotu</vt:lpstr>
      <vt:lpstr>Wskaźnik poziomu kosztów</vt:lpstr>
      <vt:lpstr>Wybrane wskaźniki rentowności</vt:lpstr>
      <vt:lpstr>Wybrane wskaźniki rentowności</vt:lpstr>
      <vt:lpstr>Analiza sytuacji majątkowo-kapitałowej</vt:lpstr>
      <vt:lpstr>Sytuacja Majątkowo-kapitałowa</vt:lpstr>
      <vt:lpstr>Złota zasada bilansowa i bankowa</vt:lpstr>
      <vt:lpstr>Aktywa i Pasywa</vt:lpstr>
      <vt:lpstr>AKTYWA I PASYWA</vt:lpstr>
      <vt:lpstr>Aktywa struktura w 2017 roku</vt:lpstr>
      <vt:lpstr>pasywa Struktura w roku 2017</vt:lpstr>
      <vt:lpstr>Bilans w formie analitycznej</vt:lpstr>
      <vt:lpstr>ANALIZA POZYCJI RYNKOWEJ SPÓŁKI</vt:lpstr>
      <vt:lpstr>NOTOWANIA SPÓŁKI</vt:lpstr>
      <vt:lpstr>WIG SEKTOROWE</vt:lpstr>
      <vt:lpstr>NOTOWANIA SPÓŁKI ATLANTA POLAND SA</vt:lpstr>
      <vt:lpstr>WSKAŹNIKI ANALIZY POZYCJI RYNKOWEJ SPÓŁKI</vt:lpstr>
      <vt:lpstr>WSKAŹNIKI ANALIZY POZYCJI RYNKOWEJ ATLANTA POLAND SA</vt:lpstr>
      <vt:lpstr>CZY ZAINWESTOWAŁBYM W SPÓŁKĘ ?</vt:lpstr>
      <vt:lpstr>ŹRÓDŁA</vt:lpstr>
      <vt:lpstr>DZIĘKUJE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ATLANTA POLAND SA</dc:title>
  <dc:creator>dell</dc:creator>
  <cp:lastModifiedBy>dell</cp:lastModifiedBy>
  <cp:revision>22</cp:revision>
  <dcterms:created xsi:type="dcterms:W3CDTF">2019-04-23T16:33:51Z</dcterms:created>
  <dcterms:modified xsi:type="dcterms:W3CDTF">2019-05-28T17:21:52Z</dcterms:modified>
</cp:coreProperties>
</file>