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65" r:id="rId5"/>
    <p:sldId id="260" r:id="rId6"/>
    <p:sldId id="259" r:id="rId7"/>
    <p:sldId id="264" r:id="rId8"/>
    <p:sldId id="267" r:id="rId9"/>
    <p:sldId id="266" r:id="rId10"/>
    <p:sldId id="263" r:id="rId11"/>
  </p:sldIdLst>
  <p:sldSz cx="9144000" cy="6858000" type="screen4x3"/>
  <p:notesSz cx="6797675" cy="9926638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A7190E"/>
    <a:srgbClr val="FFD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yl pośredni 1 — Ak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Styl pośredni 1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 pośredni 2 — Ak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Styl pośredni 3 — 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Styl pośredni 3 — 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Styl ciemny 2 - Akcent 5/Ak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71" autoAdjust="0"/>
    <p:restoredTop sz="88914" autoAdjust="0"/>
  </p:normalViewPr>
  <p:slideViewPr>
    <p:cSldViewPr snapToObjects="1">
      <p:cViewPr varScale="1">
        <p:scale>
          <a:sx n="64" d="100"/>
          <a:sy n="64" d="100"/>
        </p:scale>
        <p:origin x="11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ub Legut" userId="92accf3cdb993adc" providerId="LiveId" clId="{8EF5EB53-501F-4984-9A6B-F1CEEA402AAA}"/>
    <pc:docChg chg="addSld delSld modSld sldOrd">
      <pc:chgData name="Jakub Legut" userId="92accf3cdb993adc" providerId="LiveId" clId="{8EF5EB53-501F-4984-9A6B-F1CEEA402AAA}" dt="2019-01-16T18:22:16.137" v="79" actId="20577"/>
      <pc:docMkLst>
        <pc:docMk/>
      </pc:docMkLst>
      <pc:sldChg chg="modSp add">
        <pc:chgData name="Jakub Legut" userId="92accf3cdb993adc" providerId="LiveId" clId="{8EF5EB53-501F-4984-9A6B-F1CEEA402AAA}" dt="2019-01-16T18:18:22.196" v="53" actId="20577"/>
        <pc:sldMkLst>
          <pc:docMk/>
          <pc:sldMk cId="723001443" sldId="257"/>
        </pc:sldMkLst>
        <pc:spChg chg="mod">
          <ac:chgData name="Jakub Legut" userId="92accf3cdb993adc" providerId="LiveId" clId="{8EF5EB53-501F-4984-9A6B-F1CEEA402AAA}" dt="2019-01-16T18:18:22.196" v="53" actId="20577"/>
          <ac:spMkLst>
            <pc:docMk/>
            <pc:sldMk cId="723001443" sldId="257"/>
            <ac:spMk id="3" creationId="{12F10027-01E0-414F-A2D1-D132FBEF9885}"/>
          </ac:spMkLst>
        </pc:spChg>
        <pc:spChg chg="mod">
          <ac:chgData name="Jakub Legut" userId="92accf3cdb993adc" providerId="LiveId" clId="{8EF5EB53-501F-4984-9A6B-F1CEEA402AAA}" dt="2019-01-16T18:15:03.169" v="12" actId="20577"/>
          <ac:spMkLst>
            <pc:docMk/>
            <pc:sldMk cId="723001443" sldId="257"/>
            <ac:spMk id="4" creationId="{9D5CC2A4-A478-4636-9E41-66531E92A286}"/>
          </ac:spMkLst>
        </pc:spChg>
      </pc:sldChg>
      <pc:sldChg chg="modSp add">
        <pc:chgData name="Jakub Legut" userId="92accf3cdb993adc" providerId="LiveId" clId="{8EF5EB53-501F-4984-9A6B-F1CEEA402AAA}" dt="2019-01-16T18:19:06.956" v="55" actId="20577"/>
        <pc:sldMkLst>
          <pc:docMk/>
          <pc:sldMk cId="1981143984" sldId="258"/>
        </pc:sldMkLst>
        <pc:spChg chg="mod">
          <ac:chgData name="Jakub Legut" userId="92accf3cdb993adc" providerId="LiveId" clId="{8EF5EB53-501F-4984-9A6B-F1CEEA402AAA}" dt="2019-01-16T18:19:06.956" v="55" actId="20577"/>
          <ac:spMkLst>
            <pc:docMk/>
            <pc:sldMk cId="1981143984" sldId="258"/>
            <ac:spMk id="3" creationId="{94271B65-79D6-4D14-BBDA-FC310938180F}"/>
          </ac:spMkLst>
        </pc:spChg>
        <pc:spChg chg="mod">
          <ac:chgData name="Jakub Legut" userId="92accf3cdb993adc" providerId="LiveId" clId="{8EF5EB53-501F-4984-9A6B-F1CEEA402AAA}" dt="2019-01-16T18:18:09.217" v="34" actId="20577"/>
          <ac:spMkLst>
            <pc:docMk/>
            <pc:sldMk cId="1981143984" sldId="258"/>
            <ac:spMk id="4" creationId="{C13D8218-00B9-491B-96B8-EF0F7A11BA4E}"/>
          </ac:spMkLst>
        </pc:spChg>
      </pc:sldChg>
      <pc:sldChg chg="del">
        <pc:chgData name="Jakub Legut" userId="92accf3cdb993adc" providerId="LiveId" clId="{8EF5EB53-501F-4984-9A6B-F1CEEA402AAA}" dt="2019-01-16T18:12:03.063" v="8" actId="2696"/>
        <pc:sldMkLst>
          <pc:docMk/>
          <pc:sldMk cId="2080145364" sldId="258"/>
        </pc:sldMkLst>
      </pc:sldChg>
      <pc:sldChg chg="modSp add">
        <pc:chgData name="Jakub Legut" userId="92accf3cdb993adc" providerId="LiveId" clId="{8EF5EB53-501F-4984-9A6B-F1CEEA402AAA}" dt="2019-01-16T18:19:27.280" v="66" actId="20577"/>
        <pc:sldMkLst>
          <pc:docMk/>
          <pc:sldMk cId="1084629174" sldId="259"/>
        </pc:sldMkLst>
        <pc:spChg chg="mod">
          <ac:chgData name="Jakub Legut" userId="92accf3cdb993adc" providerId="LiveId" clId="{8EF5EB53-501F-4984-9A6B-F1CEEA402AAA}" dt="2019-01-16T18:19:27.280" v="66" actId="20577"/>
          <ac:spMkLst>
            <pc:docMk/>
            <pc:sldMk cId="1084629174" sldId="259"/>
            <ac:spMk id="3" creationId="{D5F8242F-3B2F-4DF9-BD45-D413886197CB}"/>
          </ac:spMkLst>
        </pc:spChg>
        <pc:spChg chg="mod">
          <ac:chgData name="Jakub Legut" userId="92accf3cdb993adc" providerId="LiveId" clId="{8EF5EB53-501F-4984-9A6B-F1CEEA402AAA}" dt="2019-01-16T18:19:23.408" v="62" actId="20577"/>
          <ac:spMkLst>
            <pc:docMk/>
            <pc:sldMk cId="1084629174" sldId="259"/>
            <ac:spMk id="4" creationId="{24240DFF-4261-4E7D-B50C-3EB326845730}"/>
          </ac:spMkLst>
        </pc:spChg>
      </pc:sldChg>
      <pc:sldChg chg="del">
        <pc:chgData name="Jakub Legut" userId="92accf3cdb993adc" providerId="LiveId" clId="{8EF5EB53-501F-4984-9A6B-F1CEEA402AAA}" dt="2019-01-16T18:12:01.573" v="5" actId="2696"/>
        <pc:sldMkLst>
          <pc:docMk/>
          <pc:sldMk cId="2222148392" sldId="259"/>
        </pc:sldMkLst>
      </pc:sldChg>
      <pc:sldChg chg="del">
        <pc:chgData name="Jakub Legut" userId="92accf3cdb993adc" providerId="LiveId" clId="{8EF5EB53-501F-4984-9A6B-F1CEEA402AAA}" dt="2019-01-16T18:12:02.020" v="6" actId="2696"/>
        <pc:sldMkLst>
          <pc:docMk/>
          <pc:sldMk cId="933821022" sldId="260"/>
        </pc:sldMkLst>
      </pc:sldChg>
      <pc:sldChg chg="addSp delSp modSp add ord">
        <pc:chgData name="Jakub Legut" userId="92accf3cdb993adc" providerId="LiveId" clId="{8EF5EB53-501F-4984-9A6B-F1CEEA402AAA}" dt="2019-01-16T18:22:05.926" v="72" actId="20577"/>
        <pc:sldMkLst>
          <pc:docMk/>
          <pc:sldMk cId="1035817011" sldId="260"/>
        </pc:sldMkLst>
        <pc:spChg chg="mod">
          <ac:chgData name="Jakub Legut" userId="92accf3cdb993adc" providerId="LiveId" clId="{8EF5EB53-501F-4984-9A6B-F1CEEA402AAA}" dt="2019-01-16T18:22:05.926" v="72" actId="20577"/>
          <ac:spMkLst>
            <pc:docMk/>
            <pc:sldMk cId="1035817011" sldId="260"/>
            <ac:spMk id="2" creationId="{16C4765F-25CD-4490-87FF-3BE1370ED202}"/>
          </ac:spMkLst>
        </pc:spChg>
        <pc:spChg chg="mod">
          <ac:chgData name="Jakub Legut" userId="92accf3cdb993adc" providerId="LiveId" clId="{8EF5EB53-501F-4984-9A6B-F1CEEA402AAA}" dt="2019-01-16T18:19:19.269" v="61" actId="20577"/>
          <ac:spMkLst>
            <pc:docMk/>
            <pc:sldMk cId="1035817011" sldId="260"/>
            <ac:spMk id="3" creationId="{05F25171-DC9F-46D9-8BFE-4E19D6E3B758}"/>
          </ac:spMkLst>
        </pc:spChg>
        <pc:spChg chg="mod">
          <ac:chgData name="Jakub Legut" userId="92accf3cdb993adc" providerId="LiveId" clId="{8EF5EB53-501F-4984-9A6B-F1CEEA402AAA}" dt="2019-01-16T18:17:02.836" v="22" actId="20577"/>
          <ac:spMkLst>
            <pc:docMk/>
            <pc:sldMk cId="1035817011" sldId="260"/>
            <ac:spMk id="4" creationId="{DBF46364-FCCE-4FFA-A076-721920CE0D15}"/>
          </ac:spMkLst>
        </pc:spChg>
        <pc:spChg chg="add del">
          <ac:chgData name="Jakub Legut" userId="92accf3cdb993adc" providerId="LiveId" clId="{8EF5EB53-501F-4984-9A6B-F1CEEA402AAA}" dt="2019-01-16T18:16:59.385" v="20" actId="20577"/>
          <ac:spMkLst>
            <pc:docMk/>
            <pc:sldMk cId="1035817011" sldId="260"/>
            <ac:spMk id="5" creationId="{1A4BCC7A-ADD0-4298-9740-BCE71D1E3CB5}"/>
          </ac:spMkLst>
        </pc:spChg>
      </pc:sldChg>
      <pc:sldChg chg="modSp add ord">
        <pc:chgData name="Jakub Legut" userId="92accf3cdb993adc" providerId="LiveId" clId="{8EF5EB53-501F-4984-9A6B-F1CEEA402AAA}" dt="2019-01-16T18:22:16.137" v="79" actId="20577"/>
        <pc:sldMkLst>
          <pc:docMk/>
          <pc:sldMk cId="3832975007" sldId="261"/>
        </pc:sldMkLst>
        <pc:spChg chg="mod">
          <ac:chgData name="Jakub Legut" userId="92accf3cdb993adc" providerId="LiveId" clId="{8EF5EB53-501F-4984-9A6B-F1CEEA402AAA}" dt="2019-01-16T18:22:16.137" v="79" actId="20577"/>
          <ac:spMkLst>
            <pc:docMk/>
            <pc:sldMk cId="3832975007" sldId="261"/>
            <ac:spMk id="2" creationId="{47553E87-719C-4D69-9B63-33D7119D5573}"/>
          </ac:spMkLst>
        </pc:spChg>
        <pc:spChg chg="mod">
          <ac:chgData name="Jakub Legut" userId="92accf3cdb993adc" providerId="LiveId" clId="{8EF5EB53-501F-4984-9A6B-F1CEEA402AAA}" dt="2019-01-16T18:19:16.261" v="59" actId="20577"/>
          <ac:spMkLst>
            <pc:docMk/>
            <pc:sldMk cId="3832975007" sldId="261"/>
            <ac:spMk id="3" creationId="{5DBCC0EF-FC06-4256-B43A-FBEC52F09CD4}"/>
          </ac:spMkLst>
        </pc:spChg>
        <pc:spChg chg="mod">
          <ac:chgData name="Jakub Legut" userId="92accf3cdb993adc" providerId="LiveId" clId="{8EF5EB53-501F-4984-9A6B-F1CEEA402AAA}" dt="2019-01-16T18:17:19.670" v="26" actId="20577"/>
          <ac:spMkLst>
            <pc:docMk/>
            <pc:sldMk cId="3832975007" sldId="261"/>
            <ac:spMk id="4" creationId="{712B3D16-0886-4211-8A4B-63B2BE35419D}"/>
          </ac:spMkLst>
        </pc:spChg>
      </pc:sldChg>
      <pc:sldChg chg="del">
        <pc:chgData name="Jakub Legut" userId="92accf3cdb993adc" providerId="LiveId" clId="{8EF5EB53-501F-4984-9A6B-F1CEEA402AAA}" dt="2019-01-16T18:12:01.176" v="4" actId="2696"/>
        <pc:sldMkLst>
          <pc:docMk/>
          <pc:sldMk cId="4271694682" sldId="261"/>
        </pc:sldMkLst>
      </pc:sldChg>
      <pc:sldChg chg="modSp add ord">
        <pc:chgData name="Jakub Legut" userId="92accf3cdb993adc" providerId="LiveId" clId="{8EF5EB53-501F-4984-9A6B-F1CEEA402AAA}" dt="2019-01-16T18:19:12.079" v="57" actId="20577"/>
        <pc:sldMkLst>
          <pc:docMk/>
          <pc:sldMk cId="796684113" sldId="262"/>
        </pc:sldMkLst>
        <pc:spChg chg="mod">
          <ac:chgData name="Jakub Legut" userId="92accf3cdb993adc" providerId="LiveId" clId="{8EF5EB53-501F-4984-9A6B-F1CEEA402AAA}" dt="2019-01-16T18:19:12.079" v="57" actId="20577"/>
          <ac:spMkLst>
            <pc:docMk/>
            <pc:sldMk cId="796684113" sldId="262"/>
            <ac:spMk id="3" creationId="{6D27C14C-8DCD-4EFA-A61A-C401D2536747}"/>
          </ac:spMkLst>
        </pc:spChg>
        <pc:spChg chg="mod">
          <ac:chgData name="Jakub Legut" userId="92accf3cdb993adc" providerId="LiveId" clId="{8EF5EB53-501F-4984-9A6B-F1CEEA402AAA}" dt="2019-01-16T18:17:57.508" v="30" actId="20577"/>
          <ac:spMkLst>
            <pc:docMk/>
            <pc:sldMk cId="796684113" sldId="262"/>
            <ac:spMk id="4" creationId="{ECB4A4DB-3EA9-4398-AAA7-8C71DFE82885}"/>
          </ac:spMkLst>
        </pc:spChg>
      </pc:sldChg>
      <pc:sldChg chg="del">
        <pc:chgData name="Jakub Legut" userId="92accf3cdb993adc" providerId="LiveId" clId="{8EF5EB53-501F-4984-9A6B-F1CEEA402AAA}" dt="2019-01-16T18:12:02.450" v="7" actId="2696"/>
        <pc:sldMkLst>
          <pc:docMk/>
          <pc:sldMk cId="3100687875" sldId="262"/>
        </pc:sldMkLst>
      </pc:sldChg>
      <pc:sldChg chg="add del">
        <pc:chgData name="Jakub Legut" userId="92accf3cdb993adc" providerId="LiveId" clId="{8EF5EB53-501F-4984-9A6B-F1CEEA402AAA}" dt="2019-01-16T18:19:43.503" v="67" actId="20577"/>
        <pc:sldMkLst>
          <pc:docMk/>
          <pc:sldMk cId="2712255303" sldId="263"/>
        </pc:sldMkLst>
      </pc:sldChg>
      <pc:sldChg chg="del">
        <pc:chgData name="Jakub Legut" userId="92accf3cdb993adc" providerId="LiveId" clId="{8EF5EB53-501F-4984-9A6B-F1CEEA402AAA}" dt="2019-01-16T18:12:00.401" v="2" actId="2696"/>
        <pc:sldMkLst>
          <pc:docMk/>
          <pc:sldMk cId="83633901" sldId="264"/>
        </pc:sldMkLst>
      </pc:sldChg>
      <pc:sldChg chg="del">
        <pc:chgData name="Jakub Legut" userId="92accf3cdb993adc" providerId="LiveId" clId="{8EF5EB53-501F-4984-9A6B-F1CEEA402AAA}" dt="2019-01-16T18:12:00.811" v="3" actId="2696"/>
        <pc:sldMkLst>
          <pc:docMk/>
          <pc:sldMk cId="1983409224" sldId="265"/>
        </pc:sldMkLst>
      </pc:sldChg>
      <pc:sldChg chg="del">
        <pc:chgData name="Jakub Legut" userId="92accf3cdb993adc" providerId="LiveId" clId="{8EF5EB53-501F-4984-9A6B-F1CEEA402AAA}" dt="2019-01-16T18:12:03.291" v="9" actId="2696"/>
        <pc:sldMkLst>
          <pc:docMk/>
          <pc:sldMk cId="2715313907" sldId="266"/>
        </pc:sldMkLst>
      </pc:sldChg>
      <pc:sldChg chg="del">
        <pc:chgData name="Jakub Legut" userId="92accf3cdb993adc" providerId="LiveId" clId="{8EF5EB53-501F-4984-9A6B-F1CEEA402AAA}" dt="2019-01-16T18:12:00.061" v="1" actId="2696"/>
        <pc:sldMkLst>
          <pc:docMk/>
          <pc:sldMk cId="2531769287" sldId="267"/>
        </pc:sldMkLst>
      </pc:sldChg>
    </pc:docChg>
  </pc:docChgLst>
  <pc:docChgLst>
    <pc:chgData name="Jakub Legut" userId="92accf3cdb993adc" providerId="LiveId" clId="{2490ABC9-E796-4A97-A44F-F383F1891E47}"/>
    <pc:docChg chg="custSel modSld">
      <pc:chgData name="Jakub Legut" userId="92accf3cdb993adc" providerId="LiveId" clId="{2490ABC9-E796-4A97-A44F-F383F1891E47}" dt="2019-01-17T10:23:39.760" v="305" actId="1076"/>
      <pc:docMkLst>
        <pc:docMk/>
      </pc:docMkLst>
      <pc:sldChg chg="modSp modTransition modNotesTx">
        <pc:chgData name="Jakub Legut" userId="92accf3cdb993adc" providerId="LiveId" clId="{2490ABC9-E796-4A97-A44F-F383F1891E47}" dt="2019-01-17T10:23:39.760" v="305" actId="1076"/>
        <pc:sldMkLst>
          <pc:docMk/>
          <pc:sldMk cId="723001443" sldId="257"/>
        </pc:sldMkLst>
        <pc:picChg chg="mod">
          <ac:chgData name="Jakub Legut" userId="92accf3cdb993adc" providerId="LiveId" clId="{2490ABC9-E796-4A97-A44F-F383F1891E47}" dt="2019-01-17T10:23:39.760" v="305" actId="1076"/>
          <ac:picMkLst>
            <pc:docMk/>
            <pc:sldMk cId="723001443" sldId="257"/>
            <ac:picMk id="5" creationId="{CFF2E3BE-55C9-4A11-9393-266B7792C071}"/>
          </ac:picMkLst>
        </pc:picChg>
      </pc:sldChg>
      <pc:sldChg chg="modSp modTransition">
        <pc:chgData name="Jakub Legut" userId="92accf3cdb993adc" providerId="LiveId" clId="{2490ABC9-E796-4A97-A44F-F383F1891E47}" dt="2019-01-17T08:02:31.680" v="106"/>
        <pc:sldMkLst>
          <pc:docMk/>
          <pc:sldMk cId="1084629174" sldId="259"/>
        </pc:sldMkLst>
        <pc:spChg chg="mod">
          <ac:chgData name="Jakub Legut" userId="92accf3cdb993adc" providerId="LiveId" clId="{2490ABC9-E796-4A97-A44F-F383F1891E47}" dt="2019-01-17T08:02:12.725" v="101"/>
          <ac:spMkLst>
            <pc:docMk/>
            <pc:sldMk cId="1084629174" sldId="259"/>
            <ac:spMk id="2" creationId="{738892F1-B09B-41EC-BC1B-2CB17D29ED4A}"/>
          </ac:spMkLst>
        </pc:spChg>
      </pc:sldChg>
      <pc:sldChg chg="addSp modSp modTransition modNotesTx">
        <pc:chgData name="Jakub Legut" userId="92accf3cdb993adc" providerId="LiveId" clId="{2490ABC9-E796-4A97-A44F-F383F1891E47}" dt="2019-01-17T10:08:54.418" v="298" actId="20577"/>
        <pc:sldMkLst>
          <pc:docMk/>
          <pc:sldMk cId="1035817011" sldId="260"/>
        </pc:sldMkLst>
        <pc:spChg chg="mod">
          <ac:chgData name="Jakub Legut" userId="92accf3cdb993adc" providerId="LiveId" clId="{2490ABC9-E796-4A97-A44F-F383F1891E47}" dt="2019-01-17T10:08:40.837" v="247" actId="20577"/>
          <ac:spMkLst>
            <pc:docMk/>
            <pc:sldMk cId="1035817011" sldId="260"/>
            <ac:spMk id="2" creationId="{16C4765F-25CD-4490-87FF-3BE1370ED202}"/>
          </ac:spMkLst>
        </pc:spChg>
        <pc:picChg chg="add mod">
          <ac:chgData name="Jakub Legut" userId="92accf3cdb993adc" providerId="LiveId" clId="{2490ABC9-E796-4A97-A44F-F383F1891E47}" dt="2019-01-17T07:54:46.470" v="45" actId="1076"/>
          <ac:picMkLst>
            <pc:docMk/>
            <pc:sldMk cId="1035817011" sldId="260"/>
            <ac:picMk id="5" creationId="{40F4AF6A-F024-4037-A792-815ED500BBAA}"/>
          </ac:picMkLst>
        </pc:picChg>
      </pc:sldChg>
      <pc:sldChg chg="modSp modTransition modNotesTx">
        <pc:chgData name="Jakub Legut" userId="92accf3cdb993adc" providerId="LiveId" clId="{2490ABC9-E796-4A97-A44F-F383F1891E47}" dt="2019-01-17T10:00:48.520" v="114" actId="20577"/>
        <pc:sldMkLst>
          <pc:docMk/>
          <pc:sldMk cId="796684113" sldId="262"/>
        </pc:sldMkLst>
        <pc:spChg chg="mod">
          <ac:chgData name="Jakub Legut" userId="92accf3cdb993adc" providerId="LiveId" clId="{2490ABC9-E796-4A97-A44F-F383F1891E47}" dt="2019-01-17T09:49:16.588" v="109" actId="1076"/>
          <ac:spMkLst>
            <pc:docMk/>
            <pc:sldMk cId="796684113" sldId="262"/>
            <ac:spMk id="2" creationId="{4CF5F110-C2AF-41E3-8131-A2EC07938061}"/>
          </ac:spMkLst>
        </pc:spChg>
      </pc:sldChg>
      <pc:sldChg chg="modSp modTransition">
        <pc:chgData name="Jakub Legut" userId="92accf3cdb993adc" providerId="LiveId" clId="{2490ABC9-E796-4A97-A44F-F383F1891E47}" dt="2019-01-17T10:09:34.594" v="300" actId="20577"/>
        <pc:sldMkLst>
          <pc:docMk/>
          <pc:sldMk cId="3519053138" sldId="264"/>
        </pc:sldMkLst>
        <pc:spChg chg="mod">
          <ac:chgData name="Jakub Legut" userId="92accf3cdb993adc" providerId="LiveId" clId="{2490ABC9-E796-4A97-A44F-F383F1891E47}" dt="2019-01-17T10:09:34.594" v="300" actId="20577"/>
          <ac:spMkLst>
            <pc:docMk/>
            <pc:sldMk cId="3519053138" sldId="264"/>
            <ac:spMk id="3" creationId="{80FD2F16-C41D-45DD-828E-59648F796DBF}"/>
          </ac:spMkLst>
        </pc:spChg>
      </pc:sldChg>
      <pc:sldChg chg="modTransition">
        <pc:chgData name="Jakub Legut" userId="92accf3cdb993adc" providerId="LiveId" clId="{2490ABC9-E796-4A97-A44F-F383F1891E47}" dt="2019-01-17T08:02:30.138" v="104"/>
        <pc:sldMkLst>
          <pc:docMk/>
          <pc:sldMk cId="4066793664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9E8579C8-1A6D-4877-9702-8663F43B08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680AD7A-456E-4562-B6DA-6EB5B75DB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A9B2D87-17F7-4ABB-AE0B-352B470A50B3}" type="datetimeFigureOut">
              <a:rPr lang="pl-PL"/>
              <a:pPr>
                <a:defRPr/>
              </a:pPr>
              <a:t>14.01.2020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0E25B80-73B9-415C-96C1-53CA2E8E6F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DF7F583-31E0-4AF3-9DDE-D193CB1AB4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9937FAE3-48FC-4F94-8C85-A495C76AE6A5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F11E7411-0F6A-45D5-AD5F-69263A59D3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BEAB4B3-CB69-4061-AE46-940EFE9470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1275" y="0"/>
            <a:ext cx="2944813" cy="496888"/>
          </a:xfrm>
          <a:prstGeom prst="rect">
            <a:avLst/>
          </a:prstGeom>
        </p:spPr>
        <p:txBody>
          <a:bodyPr vert="horz" lIns="100282" tIns="50141" rIns="100282" bIns="50141" rtlCol="0"/>
          <a:lstStyle>
            <a:lvl1pPr algn="r">
              <a:defRPr sz="1300" smtClean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1B7240-0050-48BE-923A-3BFDDDCF0E35}" type="datetimeFigureOut">
              <a:rPr lang="pl-PL"/>
              <a:pPr>
                <a:defRPr/>
              </a:pPr>
              <a:t>14.01.2020</a:t>
            </a:fld>
            <a:endParaRPr lang="pl-PL"/>
          </a:p>
        </p:txBody>
      </p:sp>
      <p:sp>
        <p:nvSpPr>
          <p:cNvPr id="4" name="Symbol zastępczy obrazu slajdu 3">
            <a:extLst>
              <a:ext uri="{FF2B5EF4-FFF2-40B4-BE49-F238E27FC236}">
                <a16:creationId xmlns:a16="http://schemas.microsoft.com/office/drawing/2014/main" id="{480E0686-F98E-45E5-8AEF-94C4B298D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0282" tIns="50141" rIns="100282" bIns="50141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>
            <a:extLst>
              <a:ext uri="{FF2B5EF4-FFF2-40B4-BE49-F238E27FC236}">
                <a16:creationId xmlns:a16="http://schemas.microsoft.com/office/drawing/2014/main" id="{670A57F2-5ECC-4FA7-86B0-1E391BDA8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100282" tIns="50141" rIns="100282" bIns="50141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E5E1FEA-2967-4FCC-A5D1-A03E75527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100282" tIns="50141" rIns="100282" bIns="5014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D533966-D8E6-40D8-81A8-B59FC80AE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1275" y="9428163"/>
            <a:ext cx="2944813" cy="496887"/>
          </a:xfrm>
          <a:prstGeom prst="rect">
            <a:avLst/>
          </a:prstGeom>
        </p:spPr>
        <p:txBody>
          <a:bodyPr vert="horz" wrap="square" lIns="100282" tIns="50141" rIns="100282" bIns="5014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54D3C2E2-AC21-4105-A835-ECA706231E91}" type="slidenum">
              <a:rPr lang="pl-PL" altLang="pl-PL"/>
              <a:pPr/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Zaletami </a:t>
            </a:r>
            <a:r>
              <a:rPr lang="pl-PL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struktury liniowej </a:t>
            </a:r>
            <a:r>
              <a:rPr lang="pl-PL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są: prostota, precyzja, określenia władzy odpowiedzialności oraz stworzenie warunków do szybkiego podejmowania decyzji i egzekwowania ich realizacji.”</a:t>
            </a:r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C2E2-AC21-4105-A835-ECA706231E91}" type="slidenum">
              <a:rPr lang="pl-PL" altLang="pl-PL" smtClean="0"/>
              <a:pPr/>
              <a:t>2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53196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 – liczba funkcji, dla których wyodrębniono w przedsiębiorstwie jednostki organizacyjne,</a:t>
            </a:r>
            <a:b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– liczba wszystkich funkcji wytypowanych do badania.  </a:t>
            </a:r>
          </a:p>
          <a:p>
            <a:endParaRPr lang="pl-PL" dirty="0"/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Wynik ten może świadczyć o średnim zakresie specjalizacji funkcjonalnej. Nasza organizacja jest nieduża, dlatego nie jest konieczne tworzenie większej liczby stanowisk lub pionów. </a:t>
            </a:r>
          </a:p>
          <a:p>
            <a:endParaRPr lang="pl-P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Oznacza to, że w organizacji jest zastosowana niska intensywność występowania specjalizacji względem poszczególnych funkcji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C2E2-AC21-4105-A835-ECA706231E91}" type="slidenum">
              <a:rPr lang="pl-PL" altLang="pl-PL" smtClean="0"/>
              <a:pPr/>
              <a:t>3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26505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Ze względu na występującą w organizacji strukturę liniowa mamy do czynienia z duża centralizacją władzy. Prawie wszystkie decyzje w klubie podejmuje dyrektor,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jedynie za podejmowanie decyzji dotyczących harmonogramu terminów odpowiadają kierownicy liniowi.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Stopień centralizacji w naszej organizacji wynosi 0,56. Jest to średnia wartość, natomiast patrząc na Aeroklub jego wielkość występuje tu mocna centralizacja. Za niemalże wszystkie funkcje odpowiedzialna jest osoba która jest na </a:t>
            </a:r>
            <a:r>
              <a:rPr lang="pl-PL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najwyższym stanowisku. 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Daje nam to możliwość szybkiego i efektywnego podejmowania decyzji.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pl-PL" dirty="0"/>
          </a:p>
          <a:p>
            <a:r>
              <a:rPr lang="pl-PL" sz="1200" dirty="0"/>
              <a:t>	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C2E2-AC21-4105-A835-ECA706231E91}" type="slidenum">
              <a:rPr lang="pl-PL" altLang="pl-PL" smtClean="0"/>
              <a:pPr/>
              <a:t>4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37535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Dokumenty prawne a nie wewnętrzno-organizacyjne 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C2E2-AC21-4105-A835-ECA706231E91}" type="slidenum">
              <a:rPr lang="pl-PL" altLang="pl-PL" smtClean="0"/>
              <a:pPr/>
              <a:t>5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22884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notatek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Wskaźnik wynosi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lang="pl-PL" sz="1200" kern="120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lang="pl-PL" sz="1200" kern="1200">
                            <a:solidFill>
                              <a:schemeClr val="tx1"/>
                            </a:solidFill>
                            <a:effectLst/>
                            <a:latin typeface="Cambria Math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Struktura w naszej organizacji jest w połowie smukła, w połowie płaska. Większość pracowników podlega bezpośrednio dyrektorowi.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notatek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Wskaźnik wynosi </a:t>
                </a:r>
                <a:r>
                  <a:rPr lang="pl-PL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1/2</a:t>
                </a:r>
                <a:r>
                  <a:rPr lang="pl-PL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Struktura w naszej organizacji jest w połowie smukła, w połowie płaska. Większość pracowników podlega bezpośrednio dyrektorowi.</a:t>
                </a:r>
              </a:p>
              <a:p>
                <a:endParaRPr lang="pl-PL" dirty="0"/>
              </a:p>
            </p:txBody>
          </p:sp>
        </mc:Fallback>
      </mc:AlternateContent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3C2E2-AC21-4105-A835-ECA706231E91}" type="slidenum">
              <a:rPr lang="pl-PL" altLang="pl-PL" smtClean="0"/>
              <a:pPr/>
              <a:t>6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0452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naszej organizacji za niemalże wszystkie funkcje odpowiada dyrektor, nie mamy kierowników wydziałów, dlatego każda decyzja na szczeblu strategicznym i taktycznym jest podejmowana przez jedną osobę – CENTRALIZACJA</a:t>
            </a:r>
          </a:p>
          <a:p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początku naszą propozycją usprawnienia było utworzenie po jednym stanowisku kierowniczym do działu administracji i wyszkolenia. Jednakże wzięliśmy pod uwagę budżet naszej organizacji i doszliśmy do wniosku, że jedna dodatkowa funkcja kierownika ds. administracji będzie wystarczająco odciążała dyrektora, a nie wpłynie tak znacząco na (i tak niewielkie) zasoby Aeroklubu. Kierownik będzie dobrze znał swój zespół, jego problemy oraz wyzwania stawiane przez dział </a:t>
            </a:r>
            <a:r>
              <a:rPr lang="pl-PL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administacji</a:t>
            </a:r>
            <a:r>
              <a:rPr lang="pl-PL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Będzie pośrednikiem pomiędzy dyrektorem a pracownikami w tym dziale. Pomoże to w sprawnym zarządzaniu firmą, podejmowaniu odpowiednich decyzji. 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3C2E2-AC21-4105-A835-ECA706231E91}" type="slidenum">
              <a:rPr lang="pl-PL" altLang="pl-PL" smtClean="0"/>
              <a:pPr/>
              <a:t>7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83011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6110A32-ED35-432A-9753-3CCA17CE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6BBE6EF-587A-46B5-ABA1-3C23DAB57528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C00FDF5-2939-4B87-9F6F-789499883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304816700"/>
      </p:ext>
    </p:extLst>
  </p:cSld>
  <p:clrMapOvr>
    <a:masterClrMapping/>
  </p:clrMapOvr>
  <p:transition>
    <p:randomBa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894E32E-F82F-4855-B183-C41181B5E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6C45FB05-0059-4AFF-ABD4-11FD618E2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5238DBE-A794-4AA1-ABFC-7622D0AAC3F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16632"/>
            <a:ext cx="2407096" cy="6696744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16632"/>
            <a:ext cx="5721424" cy="6696744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4429815"/>
      </p:ext>
    </p:extLst>
  </p:cSld>
  <p:clrMapOvr>
    <a:masterClrMapping/>
  </p:clrMapOvr>
  <p:transition>
    <p:randomBa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6110A32-ED35-432A-9753-3CCA17CE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ytuł 1">
            <a:extLst>
              <a:ext uri="{FF2B5EF4-FFF2-40B4-BE49-F238E27FC236}">
                <a16:creationId xmlns:a16="http://schemas.microsoft.com/office/drawing/2014/main" id="{C6BBE6EF-587A-46B5-ABA1-3C23DAB57528}"/>
              </a:ext>
            </a:extLst>
          </p:cNvPr>
          <p:cNvSpPr txBox="1">
            <a:spLocks/>
          </p:cNvSpPr>
          <p:nvPr/>
        </p:nvSpPr>
        <p:spPr bwMode="auto">
          <a:xfrm>
            <a:off x="290513" y="2420938"/>
            <a:ext cx="86407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endParaRPr lang="pl-PL" kern="0" dirty="0">
              <a:latin typeface="Calibri" panose="020F0502020204030204" pitchFamily="34" charset="0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C00FDF5-2939-4B87-9F6F-789499883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988840"/>
            <a:ext cx="7614402" cy="47525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1403648" y="116632"/>
            <a:ext cx="7614402" cy="1728192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5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7565241"/>
      </p:ext>
    </p:extLst>
  </p:cSld>
  <p:clrMapOvr>
    <a:masterClrMapping/>
  </p:clrMapOvr>
  <p:transition>
    <p:randomBa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0BE3A8C-9B96-43E7-8692-FA077328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BC65906-6072-40CF-9B8B-0E4BCD5CA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82335432"/>
      </p:ext>
    </p:extLst>
  </p:cSld>
  <p:clrMapOvr>
    <a:masterClrMapping/>
  </p:clrMapOvr>
  <p:transition>
    <p:randomBa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160E62B-A49A-4138-A317-B1DD3D25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CF9DFA8-67CA-498F-A64B-792E0913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6E54C3B-5360-43CE-89A9-76E35DAD8B9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89157828"/>
      </p:ext>
    </p:extLst>
  </p:cSld>
  <p:clrMapOvr>
    <a:masterClrMapping/>
  </p:clrMapOvr>
  <p:transition>
    <p:randomBa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A42CF7E-4AB7-48D5-A5D7-B954B944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89A72EB-210F-4CAD-93CD-7005C7D0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29E03AD-94F8-4391-8888-D9AAB4DA39B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030237772"/>
      </p:ext>
    </p:extLst>
  </p:cSld>
  <p:clrMapOvr>
    <a:masterClrMapping/>
  </p:clrMapOvr>
  <p:transition>
    <p:randomBa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93F6238-07AE-4A6D-AB9B-6F81924FE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3635F4-6997-4294-9066-D06606BD7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D90492A-DC80-400B-A50F-AE14158B704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07985220"/>
      </p:ext>
    </p:extLst>
  </p:cSld>
  <p:clrMapOvr>
    <a:masterClrMapping/>
  </p:clrMapOvr>
  <p:transition>
    <p:randomBa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D54EC48-6A99-4D7D-89E4-3E2F43B5C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E5F1BACC-0F18-4837-8CA7-CD351926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79F6242-FD2C-4265-B5AF-85D659EFB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73771089"/>
      </p:ext>
    </p:extLst>
  </p:cSld>
  <p:clrMapOvr>
    <a:masterClrMapping/>
  </p:clrMapOvr>
  <p:transition>
    <p:randomBa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50BE3A8C-9B96-43E7-8692-FA077328F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braz 4">
            <a:extLst>
              <a:ext uri="{FF2B5EF4-FFF2-40B4-BE49-F238E27FC236}">
                <a16:creationId xmlns:a16="http://schemas.microsoft.com/office/drawing/2014/main" id="{5BC65906-6072-40CF-9B8B-0E4BCD5CA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951538"/>
            <a:ext cx="10795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4704169" y="2492896"/>
            <a:ext cx="4313881" cy="1152128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Symbol zastępczy obrazu 2"/>
          <p:cNvSpPr>
            <a:spLocks noGrp="1"/>
          </p:cNvSpPr>
          <p:nvPr>
            <p:ph type="pic" idx="1"/>
          </p:nvPr>
        </p:nvSpPr>
        <p:spPr>
          <a:xfrm>
            <a:off x="1403648" y="116632"/>
            <a:ext cx="3168352" cy="66247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</a:p>
        </p:txBody>
      </p:sp>
      <p:sp>
        <p:nvSpPr>
          <p:cNvPr id="10" name="Symbol zastępczy tekstu 2"/>
          <p:cNvSpPr>
            <a:spLocks noGrp="1"/>
          </p:cNvSpPr>
          <p:nvPr>
            <p:ph type="body" idx="11"/>
          </p:nvPr>
        </p:nvSpPr>
        <p:spPr>
          <a:xfrm>
            <a:off x="4704169" y="116632"/>
            <a:ext cx="4313881" cy="2232248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Symbol zastępczy zawartości 2"/>
          <p:cNvSpPr>
            <a:spLocks noGrp="1"/>
          </p:cNvSpPr>
          <p:nvPr>
            <p:ph sz="half" idx="12"/>
          </p:nvPr>
        </p:nvSpPr>
        <p:spPr>
          <a:xfrm>
            <a:off x="4704169" y="3861048"/>
            <a:ext cx="4313882" cy="2880320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90354965"/>
      </p:ext>
    </p:extLst>
  </p:cSld>
  <p:clrMapOvr>
    <a:masterClrMapping/>
  </p:clrMapOvr>
  <p:transition>
    <p:randomBa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F160E62B-A49A-4138-A317-B1DD3D252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9CF9DFA8-67CA-498F-A64B-792E0913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D6E54C3B-5360-43CE-89A9-76E35DAD8B97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556792"/>
            <a:ext cx="8262476" cy="5256584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8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6632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Symbol zastępczy tekstu 2"/>
          <p:cNvSpPr>
            <a:spLocks noGrp="1"/>
          </p:cNvSpPr>
          <p:nvPr>
            <p:ph type="body" idx="11"/>
          </p:nvPr>
        </p:nvSpPr>
        <p:spPr>
          <a:xfrm>
            <a:off x="755575" y="620688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585045224"/>
      </p:ext>
    </p:extLst>
  </p:cSld>
  <p:clrMapOvr>
    <a:masterClrMapping/>
  </p:clrMapOvr>
  <p:transition>
    <p:randomBa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7A42CF7E-4AB7-48D5-A5D7-B954B944D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089A72EB-210F-4CAD-93CD-7005C7D0A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29E03AD-94F8-4391-8888-D9AAB4DA39B4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Symbol zastępczy obrazu 2"/>
          <p:cNvSpPr>
            <a:spLocks noGrp="1"/>
          </p:cNvSpPr>
          <p:nvPr>
            <p:ph type="pic" idx="1"/>
          </p:nvPr>
        </p:nvSpPr>
        <p:spPr>
          <a:xfrm>
            <a:off x="755575" y="1844823"/>
            <a:ext cx="3672409" cy="49685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9" name="Symbol zastępczy zawartości 2"/>
          <p:cNvSpPr>
            <a:spLocks noGrp="1"/>
          </p:cNvSpPr>
          <p:nvPr>
            <p:ph idx="11"/>
          </p:nvPr>
        </p:nvSpPr>
        <p:spPr>
          <a:xfrm>
            <a:off x="4571428" y="1844823"/>
            <a:ext cx="4465067" cy="4968553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4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5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1120625"/>
            <a:ext cx="8280920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8445372"/>
      </p:ext>
    </p:extLst>
  </p:cSld>
  <p:clrMapOvr>
    <a:masterClrMapping/>
  </p:clrMapOvr>
  <p:transition>
    <p:randomBa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3">
            <a:extLst>
              <a:ext uri="{FF2B5EF4-FFF2-40B4-BE49-F238E27FC236}">
                <a16:creationId xmlns:a16="http://schemas.microsoft.com/office/drawing/2014/main" id="{493F6238-07AE-4A6D-AB9B-6F81924FE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ole tekstowe 4">
            <a:extLst>
              <a:ext uri="{FF2B5EF4-FFF2-40B4-BE49-F238E27FC236}">
                <a16:creationId xmlns:a16="http://schemas.microsoft.com/office/drawing/2014/main" id="{EF3635F4-6997-4294-9066-D06606BD7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BD90492A-DC80-400B-A50F-AE14158B7042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5" y="1628800"/>
            <a:ext cx="4032449" cy="5112567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0" name="Symbol zastępczy zawartości 2"/>
          <p:cNvSpPr>
            <a:spLocks noGrp="1"/>
          </p:cNvSpPr>
          <p:nvPr>
            <p:ph sz="half" idx="11"/>
          </p:nvPr>
        </p:nvSpPr>
        <p:spPr>
          <a:xfrm>
            <a:off x="4932040" y="1628801"/>
            <a:ext cx="4108259" cy="5112566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5" y="44624"/>
            <a:ext cx="8284723" cy="50405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3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548680"/>
            <a:ext cx="8284724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367904757"/>
      </p:ext>
    </p:extLst>
  </p:cSld>
  <p:clrMapOvr>
    <a:masterClrMapping/>
  </p:clrMapOvr>
  <p:transition>
    <p:randomBa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3">
            <a:extLst>
              <a:ext uri="{FF2B5EF4-FFF2-40B4-BE49-F238E27FC236}">
                <a16:creationId xmlns:a16="http://schemas.microsoft.com/office/drawing/2014/main" id="{2D54EC48-6A99-4D7D-89E4-3E2F43B5C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ole tekstowe 4">
            <a:extLst>
              <a:ext uri="{FF2B5EF4-FFF2-40B4-BE49-F238E27FC236}">
                <a16:creationId xmlns:a16="http://schemas.microsoft.com/office/drawing/2014/main" id="{E5F1BACC-0F18-4837-8CA7-CD351926C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879F6242-FD2C-4265-B5AF-85D659EFB656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Symbol zastępczy zawartości 2"/>
          <p:cNvSpPr>
            <a:spLocks noGrp="1"/>
          </p:cNvSpPr>
          <p:nvPr>
            <p:ph sz="half" idx="1"/>
          </p:nvPr>
        </p:nvSpPr>
        <p:spPr>
          <a:xfrm>
            <a:off x="755576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2" name="Symbol zastępczy zawartości 2"/>
          <p:cNvSpPr>
            <a:spLocks noGrp="1"/>
          </p:cNvSpPr>
          <p:nvPr>
            <p:ph sz="half" idx="11"/>
          </p:nvPr>
        </p:nvSpPr>
        <p:spPr>
          <a:xfrm>
            <a:off x="5004048" y="1628800"/>
            <a:ext cx="4050414" cy="5184575"/>
          </a:xfrm>
        </p:spPr>
        <p:txBody>
          <a:bodyPr lIns="0" rIns="0"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16" name="Symbol zastępczy tekstu 2"/>
          <p:cNvSpPr>
            <a:spLocks noGrp="1"/>
          </p:cNvSpPr>
          <p:nvPr>
            <p:ph type="body" idx="12"/>
          </p:nvPr>
        </p:nvSpPr>
        <p:spPr>
          <a:xfrm>
            <a:off x="755575" y="116632"/>
            <a:ext cx="8262475" cy="864096"/>
          </a:xfrm>
        </p:spPr>
        <p:txBody>
          <a:bodyPr lIns="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4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7" name="Symbol zastępczy tekstu 2"/>
          <p:cNvSpPr>
            <a:spLocks noGrp="1"/>
          </p:cNvSpPr>
          <p:nvPr>
            <p:ph type="body" idx="10"/>
          </p:nvPr>
        </p:nvSpPr>
        <p:spPr>
          <a:xfrm>
            <a:off x="755576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9" name="Symbol zastępczy tekstu 2"/>
          <p:cNvSpPr>
            <a:spLocks noGrp="1"/>
          </p:cNvSpPr>
          <p:nvPr>
            <p:ph type="body" idx="13"/>
          </p:nvPr>
        </p:nvSpPr>
        <p:spPr>
          <a:xfrm>
            <a:off x="5004048" y="1120625"/>
            <a:ext cx="4050414" cy="508175"/>
          </a:xfrm>
          <a:solidFill>
            <a:srgbClr val="C00000"/>
          </a:solidFill>
        </p:spPr>
        <p:txBody>
          <a:bodyPr lIns="108000" rIns="108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90977005"/>
      </p:ext>
    </p:extLst>
  </p:cSld>
  <p:clrMapOvr>
    <a:masterClrMapping/>
  </p:clrMapOvr>
  <p:transition>
    <p:randomBa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90A8FB29-F674-449D-B588-3E707914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83A357A6-E6AC-4C6F-B3B0-F3AEB3DF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B32008A-B521-4EC1-BB78-1D5ACD6EB071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3312368" cy="131846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139952" y="116632"/>
            <a:ext cx="4896544" cy="6624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83568" y="1435100"/>
            <a:ext cx="3312368" cy="53062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12685976"/>
      </p:ext>
    </p:extLst>
  </p:cSld>
  <p:clrMapOvr>
    <a:masterClrMapping/>
  </p:clrMapOvr>
  <p:transition>
    <p:randomBa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3">
            <a:extLst>
              <a:ext uri="{FF2B5EF4-FFF2-40B4-BE49-F238E27FC236}">
                <a16:creationId xmlns:a16="http://schemas.microsoft.com/office/drawing/2014/main" id="{DDE565A8-1F9E-4B7A-B168-8A20D65F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ole tekstowe 4">
            <a:extLst>
              <a:ext uri="{FF2B5EF4-FFF2-40B4-BE49-F238E27FC236}">
                <a16:creationId xmlns:a16="http://schemas.microsoft.com/office/drawing/2014/main" id="{CE00C3AA-19EA-4EC2-A619-BA5066AF3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029F9169-4353-437B-88BA-DEE5A717FAA8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53952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755576" y="283"/>
            <a:ext cx="8388046" cy="4727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l-PL" noProof="0"/>
              <a:t>Kliknij ikonę, aby dodać obraz</a:t>
            </a:r>
            <a:endParaRPr lang="pl-PL" noProof="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253952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231258178"/>
      </p:ext>
    </p:extLst>
  </p:cSld>
  <p:clrMapOvr>
    <a:masterClrMapping/>
  </p:clrMapOvr>
  <p:transition>
    <p:randomBa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B3DDC8C-5590-46EA-B456-D4DDDACD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108327B-60D2-4C2A-860F-08272893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46850"/>
            <a:ext cx="6111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AEAFC4C3-F2F3-48EB-A474-71F958A4ED7A}" type="slidenum">
              <a:rPr lang="pl-PL" altLang="pl-PL" sz="1000">
                <a:solidFill>
                  <a:schemeClr val="bg1"/>
                </a:solidFill>
                <a:latin typeface="Calibri" panose="020F0502020204030204" pitchFamily="34" charset="0"/>
              </a:rPr>
              <a:pPr algn="ctr" eaLnBrk="1" hangingPunct="1"/>
              <a:t>‹#›</a:t>
            </a:fld>
            <a:endParaRPr lang="pl-PL" altLang="pl-PL" sz="100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280920" cy="1548656"/>
          </a:xfrm>
        </p:spPr>
        <p:txBody>
          <a:bodyPr/>
          <a:lstStyle>
            <a:lvl1pPr>
              <a:defRPr b="0"/>
            </a:lvl1pPr>
          </a:lstStyle>
          <a:p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55576" y="1772816"/>
            <a:ext cx="8280920" cy="4968551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966562"/>
      </p:ext>
    </p:extLst>
  </p:cSld>
  <p:clrMapOvr>
    <a:masterClrMapping/>
  </p:clrMapOvr>
  <p:transition>
    <p:randomBa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5273740C-DC61-40E2-9A29-3E575F038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115888"/>
            <a:ext cx="828040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 wzorca tytułu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B8223287-57AD-4AAB-94CB-89523F9EE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773238"/>
            <a:ext cx="8280400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4687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ransition>
    <p:randomBar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ymbol zastępczy tekstu 2">
            <a:extLst>
              <a:ext uri="{FF2B5EF4-FFF2-40B4-BE49-F238E27FC236}">
                <a16:creationId xmlns:a16="http://schemas.microsoft.com/office/drawing/2014/main" id="{A68FCF3B-34AE-4FA1-8403-A5FCC06DCBD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403350" y="1124744"/>
            <a:ext cx="7615238" cy="1728787"/>
          </a:xfrm>
        </p:spPr>
        <p:txBody>
          <a:bodyPr/>
          <a:lstStyle/>
          <a:p>
            <a:pPr algn="ctr"/>
            <a:r>
              <a:rPr lang="pl-PL" altLang="pl-PL" dirty="0"/>
              <a:t>Aeroklub Wrocławski</a:t>
            </a:r>
          </a:p>
        </p:txBody>
      </p:sp>
      <p:pic>
        <p:nvPicPr>
          <p:cNvPr id="6" name="Obraz 5" descr="Znalezione obrazy dla zapytania aeroklub wrocÅawski">
            <a:extLst>
              <a:ext uri="{FF2B5EF4-FFF2-40B4-BE49-F238E27FC236}">
                <a16:creationId xmlns:a16="http://schemas.microsoft.com/office/drawing/2014/main" id="{230845FD-E209-499E-B874-97F795DC902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185"/>
            <a:ext cx="1763688" cy="100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834AEB57-2378-48BC-9982-081BFDF40908}"/>
              </a:ext>
            </a:extLst>
          </p:cNvPr>
          <p:cNvSpPr txBox="1"/>
          <p:nvPr/>
        </p:nvSpPr>
        <p:spPr>
          <a:xfrm>
            <a:off x="1619672" y="5445224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Autorzy: Aleksandra Wiśniewska </a:t>
            </a:r>
          </a:p>
          <a:p>
            <a:r>
              <a:rPr lang="pl-PL" dirty="0"/>
              <a:t>	Mateusz </a:t>
            </a:r>
            <a:r>
              <a:rPr lang="pl-PL" dirty="0" err="1"/>
              <a:t>Guściora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3F5A8B85-3EE8-4A20-A5BF-3D0DAA0F2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192" y="2444293"/>
            <a:ext cx="2767553" cy="244892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CE7A79-A1E7-4E5E-9EE1-75548E05E4F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369367" y="2471639"/>
            <a:ext cx="7614402" cy="1728192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16FBC0A-1F11-4303-816A-DB4ABBB15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91" y="22718"/>
            <a:ext cx="2767553" cy="2448921"/>
          </a:xfrm>
          <a:prstGeom prst="rect">
            <a:avLst/>
          </a:prstGeom>
        </p:spPr>
      </p:pic>
      <p:grpSp>
        <p:nvGrpSpPr>
          <p:cNvPr id="5" name="Grupa 4">
            <a:extLst>
              <a:ext uri="{FF2B5EF4-FFF2-40B4-BE49-F238E27FC236}">
                <a16:creationId xmlns:a16="http://schemas.microsoft.com/office/drawing/2014/main" id="{003CBA08-DF27-466B-81D7-90F1460EB47F}"/>
              </a:ext>
            </a:extLst>
          </p:cNvPr>
          <p:cNvGrpSpPr/>
          <p:nvPr/>
        </p:nvGrpSpPr>
        <p:grpSpPr>
          <a:xfrm>
            <a:off x="6961050" y="4077072"/>
            <a:ext cx="2025396" cy="2685632"/>
            <a:chOff x="7222199" y="4206992"/>
            <a:chExt cx="2025396" cy="2685632"/>
          </a:xfrm>
        </p:grpSpPr>
        <p:pic>
          <p:nvPicPr>
            <p:cNvPr id="6" name="Grafika 5" descr="Samolot">
              <a:extLst>
                <a:ext uri="{FF2B5EF4-FFF2-40B4-BE49-F238E27FC236}">
                  <a16:creationId xmlns:a16="http://schemas.microsoft.com/office/drawing/2014/main" id="{2183FEBE-4ED2-4F37-857F-871114B53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858499">
              <a:off x="7222199" y="4206992"/>
              <a:ext cx="2025396" cy="2025396"/>
            </a:xfrm>
            <a:prstGeom prst="rect">
              <a:avLst/>
            </a:prstGeom>
          </p:spPr>
        </p:pic>
        <p:pic>
          <p:nvPicPr>
            <p:cNvPr id="7" name="Grafika 6" descr="Samolot">
              <a:extLst>
                <a:ext uri="{FF2B5EF4-FFF2-40B4-BE49-F238E27FC236}">
                  <a16:creationId xmlns:a16="http://schemas.microsoft.com/office/drawing/2014/main" id="{2EB276AC-B237-4A3F-8EAC-E0C484AA6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838917">
              <a:off x="7360339" y="5752667"/>
              <a:ext cx="1139957" cy="1139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255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2F10027-01E0-414F-A2D1-D132FBEF988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AEROKLUB WROCŁAWSKI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D5CC2A4-A478-4636-9E41-66531E92A28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Identyfikacja typu struktury</a:t>
            </a:r>
          </a:p>
        </p:txBody>
      </p:sp>
      <p:pic>
        <p:nvPicPr>
          <p:cNvPr id="6" name="Obraz 5"/>
          <p:cNvPicPr/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7590"/>
          <a:stretch/>
        </p:blipFill>
        <p:spPr bwMode="auto">
          <a:xfrm>
            <a:off x="1619673" y="1484784"/>
            <a:ext cx="6480720" cy="475252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300144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ymbol zastępczy zawartości 1">
                <a:extLst>
                  <a:ext uri="{FF2B5EF4-FFF2-40B4-BE49-F238E27FC236}">
                    <a16:creationId xmlns:a16="http://schemas.microsoft.com/office/drawing/2014/main" id="{4CF5F110-C2AF-41E3-8131-A2EC079380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575" y="1596549"/>
                <a:ext cx="3494820" cy="525658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l-PL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Współczynnik zakresu specjalizacji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l-PL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pl-PL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pl-PL" b="0" i="1" smtClean="0">
                          <a:latin typeface="Cambria Math" charset="0"/>
                        </a:rPr>
                        <m:t>72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 algn="ctr">
                  <a:buNone/>
                </a:pPr>
                <a:r>
                  <a:rPr lang="pl-PL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Stopień specjalizacji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pl-PL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0,033∗1</m:t>
                          </m:r>
                          <m:r>
                            <a:rPr lang="pl-PL" sz="2400" b="0" i="1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pl-PL" sz="2400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pl-PL" sz="2400" i="1">
                          <a:latin typeface="Cambria Math" panose="02040503050406030204" pitchFamily="18" charset="0"/>
                        </a:rPr>
                        <m:t>=0,02</m:t>
                      </m:r>
                      <m:r>
                        <a:rPr lang="pl-PL" sz="24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pl-PL" sz="2400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2" name="Symbol zastępczy zawartości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CF5F110-C2AF-41E3-8131-A2EC07938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575" y="1596549"/>
                <a:ext cx="3494820" cy="5256584"/>
              </a:xfrm>
              <a:blipFill rotWithShape="0">
                <a:blip r:embed="rId3"/>
                <a:stretch>
                  <a:fillRect t="-104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D27C14C-8DCD-4EFA-A61A-C401D253674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AEROKLUB WROCŁAWSKI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B4A4DB-3EA9-4398-AAA7-8C71DFE8288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Specjalizacja 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469974"/>
              </p:ext>
            </p:extLst>
          </p:nvPr>
        </p:nvGraphicFramePr>
        <p:xfrm>
          <a:off x="4269361" y="1340768"/>
          <a:ext cx="4751972" cy="4314573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229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6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67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 </a:t>
                      </a:r>
                      <a:endParaRPr lang="pl-PL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Brak wyodrębnionej funkcji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Stanowiska pracy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Dział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Pion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Marketing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Przygotowanie konstrukcyjne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Przygotowanie technologiczne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Projektowanie i prowadzenie inwestycji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Realizacja usługi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Prowadzenie remontów i zasilanie w energię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Działalność transportowa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Prowadzenie księgowości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Prowadzenie finansów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Prowadzenie płac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Zatrudnienie i kadry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Sprawy socjalno-bytowe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Stosunki międzyludzkie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Zaopatrzenie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Zbyt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Sprawy organizacyjno-prawne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Administrowanie majątkiem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08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Prewencja (bhp, p.poż., ochrona mienia)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 </a:t>
                      </a:r>
                      <a:endParaRPr lang="pl-PL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6841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7553E87-719C-4D69-9B63-33D7119D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6244" y="1340768"/>
            <a:ext cx="8262476" cy="5256584"/>
          </a:xfrm>
        </p:spPr>
        <p:txBody>
          <a:bodyPr/>
          <a:lstStyle/>
          <a:p>
            <a:pPr marL="0" indent="0">
              <a:buNone/>
            </a:pPr>
            <a:r>
              <a:rPr lang="pl-PL" sz="1050" dirty="0"/>
              <a:t> </a:t>
            </a:r>
          </a:p>
          <a:p>
            <a:pPr marL="0" indent="0">
              <a:buNone/>
            </a:pPr>
            <a:endParaRPr lang="pl-PL" sz="1050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DBCC0EF-FC06-4256-B43A-FBEC52F09CD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AEROKLUB WROCŁAWSKI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2B3D16-0886-4211-8A4B-63B2BE35419D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Centralizacja 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6D92D14B-53A6-4860-AB3A-08C7DF50491B}"/>
              </a:ext>
            </a:extLst>
          </p:cNvPr>
          <p:cNvSpPr/>
          <p:nvPr/>
        </p:nvSpPr>
        <p:spPr>
          <a:xfrm>
            <a:off x="1039929" y="1727230"/>
            <a:ext cx="2021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WSPÓŁCZYNNIK CENTRALIZACJI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2B4B13E8-4110-4692-9866-ABF7726C82F5}"/>
                  </a:ext>
                </a:extLst>
              </p:cNvPr>
              <p:cNvSpPr/>
              <p:nvPr/>
            </p:nvSpPr>
            <p:spPr>
              <a:xfrm>
                <a:off x="713032" y="2264034"/>
                <a:ext cx="2807050" cy="895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𝐶𝑑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pl-PL" i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pl-PL" b="0" i="1" smtClean="0">
                          <a:latin typeface="Cambria Math" charset="0"/>
                        </a:rPr>
                        <m:t>2</m:t>
                      </m:r>
                      <m:d>
                        <m:d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l-P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num>
                            <m:den>
                              <m:r>
                                <a:rPr lang="pl-PL" i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den>
                          </m:f>
                        </m:e>
                      </m:d>
                      <m:r>
                        <a:rPr lang="pl-PL" b="0" i="1" smtClean="0">
                          <a:latin typeface="Cambria Math" charset="0"/>
                        </a:rPr>
                        <m:t>+2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i="0" dirty="0">
                  <a:latin typeface="Cambria Math" panose="02040503050406030204" pitchFamily="18" charset="0"/>
                </a:endParaRPr>
              </a:p>
              <a:p>
                <a:r>
                  <a:rPr lang="pl-PL" dirty="0"/>
                  <a:t>=10,5</a:t>
                </a:r>
              </a:p>
            </p:txBody>
          </p:sp>
        </mc:Choice>
        <mc:Fallback xmlns=""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4B13E8-4110-4692-9866-ABF7726C8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2" y="2264034"/>
                <a:ext cx="2807050" cy="895630"/>
              </a:xfrm>
              <a:prstGeom prst="rect">
                <a:avLst/>
              </a:prstGeom>
              <a:blipFill rotWithShape="0">
                <a:blip r:embed="rId3"/>
                <a:stretch>
                  <a:fillRect l="-1957" b="-102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rostokąt 8">
            <a:extLst>
              <a:ext uri="{FF2B5EF4-FFF2-40B4-BE49-F238E27FC236}">
                <a16:creationId xmlns:a16="http://schemas.microsoft.com/office/drawing/2014/main" id="{2B5BBC22-3208-4766-9F27-36884947324D}"/>
              </a:ext>
            </a:extLst>
          </p:cNvPr>
          <p:cNvSpPr/>
          <p:nvPr/>
        </p:nvSpPr>
        <p:spPr>
          <a:xfrm>
            <a:off x="899592" y="3378763"/>
            <a:ext cx="2024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STOPIEŃ</a:t>
            </a:r>
            <a:r>
              <a:rPr lang="pl-PL" sz="1400" dirty="0"/>
              <a:t> </a:t>
            </a:r>
            <a:r>
              <a:rPr lang="pl-PL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CENTRALIZACJI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8E8D0A2B-095E-4C66-98D6-F016DECEFBCC}"/>
                  </a:ext>
                </a:extLst>
              </p:cNvPr>
              <p:cNvSpPr/>
              <p:nvPr/>
            </p:nvSpPr>
            <p:spPr>
              <a:xfrm>
                <a:off x="1025284" y="4169660"/>
                <a:ext cx="1893788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pl-PL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0" smtClean="0">
                              <a:latin typeface="Cambria Math" charset="0"/>
                            </a:rPr>
                            <m:t>10</m:t>
                          </m:r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,5</m:t>
                          </m:r>
                        </m:num>
                        <m:den>
                          <m:r>
                            <a:rPr lang="pl-PL" i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pl-PL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pl-PL" b="0" i="0" smtClean="0">
                          <a:latin typeface="Cambria Math" charset="0"/>
                        </a:rPr>
                        <m:t>7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8D0A2B-095E-4C66-98D6-F016DECEF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84" y="4169660"/>
                <a:ext cx="1893788" cy="6183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50677"/>
              </p:ext>
            </p:extLst>
          </p:nvPr>
        </p:nvGraphicFramePr>
        <p:xfrm>
          <a:off x="3454339" y="1484784"/>
          <a:ext cx="5554381" cy="5200622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1985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1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36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Pracownicy wykonawczy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Szefowie wyszkolenia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Kierownicy wydziału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Dyrektor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Ponad przedsięb.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Określenie poziomu usług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Określenie programu usług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Dokonywanie awansów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Wybór dostawców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Tworzenie nowych stanowisk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Tworzenie nowych komórek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Określanie cen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Określanie polityki zakupów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Decyzja o wprowadzeniu nadgodzin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4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Otwarcie nowych rynków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2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Przydział pracowników do zadań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9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Decyzja na temat harmonogramu (terminów) usług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Określenie przebiegu pracy w administracji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2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Wybór możliwości szkoleniowych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21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Decyzja na temat nowych technologii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X</a:t>
                      </a:r>
                      <a:endParaRPr lang="pl-PL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7936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ymbol zastępczy zawartości 1">
                <a:extLst>
                  <a:ext uri="{FF2B5EF4-FFF2-40B4-BE49-F238E27FC236}">
                    <a16:creationId xmlns:a16="http://schemas.microsoft.com/office/drawing/2014/main" id="{16C4765F-25CD-4490-87FF-3BE1370ED20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55575" y="1556792"/>
                <a:ext cx="2808313" cy="525658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pl-PL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Zakres formalizacji</a:t>
                </a:r>
                <a:endParaRPr lang="pl-PL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i="1">
                        <a:latin typeface="Cambria Math" charset="0"/>
                      </a:rPr>
                      <m:t>𝐹𝑧</m:t>
                    </m:r>
                    <m:r>
                      <a:rPr lang="pl-PL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pl-PL" i="1">
                            <a:latin typeface="Cambria Math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pl-PL" sz="3200" dirty="0"/>
                  <a:t> </a:t>
                </a:r>
                <a:r>
                  <a:rPr lang="pl-PL" sz="3200"/>
                  <a:t>= 0,53</a:t>
                </a:r>
                <a:endParaRPr lang="pl-PL" sz="3200" dirty="0"/>
              </a:p>
              <a:p>
                <a:pPr marL="0" indent="0">
                  <a:buNone/>
                </a:pPr>
                <a:endParaRPr lang="pl-PL" sz="3200" dirty="0"/>
              </a:p>
              <a:p>
                <a:pPr marL="0" indent="0" algn="ctr">
                  <a:buNone/>
                </a:pPr>
                <a:r>
                  <a:rPr lang="pl-PL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Stopień formalizacji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>
                              <a:latin typeface="Cambria Math" charset="0"/>
                            </a:rPr>
                            <m:t>𝐹</m:t>
                          </m:r>
                        </m:e>
                        <m:sub>
                          <m:r>
                            <a:rPr lang="pl-PL" i="1">
                              <a:latin typeface="Cambria Math" charset="0"/>
                            </a:rPr>
                            <m:t>𝑝</m:t>
                          </m:r>
                        </m:sub>
                      </m:sSub>
                      <m:r>
                        <a:rPr lang="pl-PL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1" smtClean="0">
                              <a:latin typeface="Cambria Math" charset="0"/>
                            </a:rPr>
                            <m:t>5,3</m:t>
                          </m:r>
                        </m:num>
                        <m:den>
                          <m:r>
                            <a:rPr lang="pl-PL" i="1">
                              <a:latin typeface="Cambria Math" charset="0"/>
                            </a:rPr>
                            <m:t>15</m:t>
                          </m:r>
                        </m:den>
                      </m:f>
                      <m:r>
                        <a:rPr lang="pl-PL" i="1">
                          <a:latin typeface="Cambria Math" charset="0"/>
                        </a:rPr>
                        <m:t>=0,</m:t>
                      </m:r>
                      <m:r>
                        <a:rPr lang="pl-PL" b="0" i="1" smtClean="0">
                          <a:latin typeface="Cambria Math" charset="0"/>
                        </a:rPr>
                        <m:t>353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>
                  <a:buNone/>
                </a:pPr>
                <a:endParaRPr lang="pl-PL" dirty="0"/>
              </a:p>
            </p:txBody>
          </p:sp>
        </mc:Choice>
        <mc:Fallback xmlns="">
          <p:sp>
            <p:nvSpPr>
              <p:cNvPr id="2" name="Symbol zastępczy zawartości 1">
                <a:extLst>
                  <a:ext uri="{FF2B5EF4-FFF2-40B4-BE49-F238E27FC236}">
                    <a16:creationId xmlns:a16="http://schemas.microsoft.com/office/drawing/2014/main" id="{16C4765F-25CD-4490-87FF-3BE1370ED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55575" y="1556792"/>
                <a:ext cx="2808313" cy="5256584"/>
              </a:xfrm>
              <a:blipFill>
                <a:blip r:embed="rId3"/>
                <a:stretch>
                  <a:fillRect l="-1085" t="-927" r="-216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F25171-DC9F-46D9-8BFE-4E19D6E3B75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AEROKLUB WROCŁAWSKI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BF46364-FCCE-4FFA-A076-721920CE0D1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Formalizacja 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84118"/>
              </p:ext>
            </p:extLst>
          </p:nvPr>
        </p:nvGraphicFramePr>
        <p:xfrm>
          <a:off x="3563888" y="1460141"/>
          <a:ext cx="5219700" cy="4129098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458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10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Który z poniższych dokumentów stosowany jest w Aeroklubie Wrocławskim?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Statut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Regulamin organizacyjny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Księga służb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Schemat struktury organizacyjnej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Karty obiegów dokumentów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Regulamin pracy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Regulamin kontroli wewnętrznej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Regulamin obsługi prawnej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Regulamin służby dozoru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Regulamin kontroli jakości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Instrukcja kancelaryjna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8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Instrukcja w sprawie udokumentowania dokumentacji kasowych i wypłat wynagrodzeń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Instrukcja odbioru </a:t>
                      </a:r>
                      <a:r>
                        <a:rPr lang="pl-PL" sz="1100" u="sng">
                          <a:effectLst/>
                        </a:rPr>
                        <a:t>dostaw materiałów</a:t>
                      </a:r>
                      <a:r>
                        <a:rPr lang="pl-PL" sz="1100">
                          <a:effectLst/>
                        </a:rPr>
                        <a:t> i spedycji wyrobów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 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Zasady i tryb przestrzegania tajemnicy państwowej i służbowej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X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0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Instrukcja prowadzenia inwentaryzacji</a:t>
                      </a:r>
                      <a:endParaRPr lang="pl-PL" sz="11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 </a:t>
                      </a:r>
                      <a:endParaRPr lang="pl-PL" sz="11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8170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ymbol zastępczy zawartości 1">
                <a:extLst>
                  <a:ext uri="{FF2B5EF4-FFF2-40B4-BE49-F238E27FC236}">
                    <a16:creationId xmlns:a16="http://schemas.microsoft.com/office/drawing/2014/main" id="{738892F1-B09B-41EC-BC1B-2CB17D29ED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l-PL" sz="4400" b="1" baseline="-25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Współczynnik smukłości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baseline="-250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i="1" baseline="-250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pl-PL" i="1" baseline="-2500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l-PL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b="0" i="0" smtClean="0">
                              <a:latin typeface="Cambria Math" charset="0"/>
                            </a:rPr>
                            <m:t>3</m:t>
                          </m:r>
                        </m:num>
                        <m:den>
                          <m:r>
                            <a:rPr lang="pl-PL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pl-PL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b="0" i="1" smtClean="0">
                          <a:latin typeface="Cambria Math" charset="0"/>
                        </a:rPr>
                        <m:t>0,75</m:t>
                      </m:r>
                    </m:oMath>
                  </m:oMathPara>
                </a14:m>
                <a:endParaRPr lang="pl-PL" dirty="0"/>
              </a:p>
              <a:p>
                <a:pPr marL="0" indent="0">
                  <a:buNone/>
                </a:pPr>
                <a:r>
                  <a:rPr lang="pl-PL" dirty="0"/>
                  <a:t>S – liczba szczebli w strukturze organizacyjnej, </a:t>
                </a:r>
                <a:br>
                  <a:rPr lang="pl-PL" dirty="0"/>
                </a:br>
                <a:r>
                  <a:rPr lang="pl-PL" dirty="0"/>
                  <a:t>R – przeciętna rozpiętość kierowania. </a:t>
                </a:r>
              </a:p>
              <a:p>
                <a:pPr marL="0" indent="0">
                  <a:buNone/>
                </a:pPr>
                <a:endParaRPr lang="pl-PL" dirty="0"/>
              </a:p>
              <a:p>
                <a:pPr marL="0" indent="0" algn="ctr">
                  <a:buNone/>
                </a:pPr>
                <a:r>
                  <a:rPr lang="pl-PL" i="1" dirty="0"/>
                  <a:t>Struktura w naszej organizacji jest płaska. </a:t>
                </a:r>
              </a:p>
              <a:p>
                <a:pPr marL="0" indent="0" algn="ctr">
                  <a:buNone/>
                </a:pPr>
                <a:r>
                  <a:rPr lang="pl-PL" dirty="0"/>
                  <a:t>Większość pracowników podlega bezpośrednio dyrektorowi. </a:t>
                </a:r>
                <a:endParaRPr lang="pl-PL" i="1" dirty="0"/>
              </a:p>
            </p:txBody>
          </p:sp>
        </mc:Choice>
        <mc:Fallback xmlns="">
          <p:sp>
            <p:nvSpPr>
              <p:cNvPr id="2" name="Symbol zastępczy zawartości 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38892F1-B09B-41EC-BC1B-2CB17D29E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F8242F-3B2F-4DF9-BD45-D413886197C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AEROKLUB WROCŁAWSKI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4240DFF-4261-4E7D-B50C-3EB326845730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b="1" dirty="0"/>
              <a:t>Konfiguracja</a:t>
            </a:r>
          </a:p>
        </p:txBody>
      </p:sp>
    </p:spTree>
    <p:extLst>
      <p:ext uri="{BB962C8B-B14F-4D97-AF65-F5344CB8AC3E}">
        <p14:creationId xmlns:p14="http://schemas.microsoft.com/office/powerpoint/2010/main" val="108462917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FD2F16-C41D-45DD-828E-59648F796DB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pl-PL" dirty="0"/>
              <a:t>AEROKLUB WROCŁAWSKI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9D0925-859C-4E98-89CC-D644AC04E1AB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 dirty="0"/>
              <a:t>Proponowane usprawnienie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3DA119E-2FCE-4C2B-89A9-F774F62066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1425" b="-1"/>
          <a:stretch/>
        </p:blipFill>
        <p:spPr>
          <a:xfrm>
            <a:off x="1547664" y="1340768"/>
            <a:ext cx="6463777" cy="5328406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205AC515-833C-4F2C-B4B5-E958D9D6D184}"/>
              </a:ext>
            </a:extLst>
          </p:cNvPr>
          <p:cNvSpPr/>
          <p:nvPr/>
        </p:nvSpPr>
        <p:spPr>
          <a:xfrm>
            <a:off x="2267744" y="1953749"/>
            <a:ext cx="2160240" cy="251115"/>
          </a:xfrm>
          <a:prstGeom prst="round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800" dirty="0"/>
              <a:t>Kierownik ds. Administracji</a:t>
            </a:r>
          </a:p>
        </p:txBody>
      </p:sp>
    </p:spTree>
    <p:extLst>
      <p:ext uri="{BB962C8B-B14F-4D97-AF65-F5344CB8AC3E}">
        <p14:creationId xmlns:p14="http://schemas.microsoft.com/office/powerpoint/2010/main" val="3519053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B2979710-9C74-4D6A-AB0E-8CB5E512A99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4954757"/>
              </p:ext>
            </p:extLst>
          </p:nvPr>
        </p:nvGraphicFramePr>
        <p:xfrm>
          <a:off x="1187624" y="1628800"/>
          <a:ext cx="6840760" cy="516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5614">
                  <a:extLst>
                    <a:ext uri="{9D8B030D-6E8A-4147-A177-3AD203B41FA5}">
                      <a16:colId xmlns:a16="http://schemas.microsoft.com/office/drawing/2014/main" val="1031222004"/>
                    </a:ext>
                  </a:extLst>
                </a:gridCol>
                <a:gridCol w="997348">
                  <a:extLst>
                    <a:ext uri="{9D8B030D-6E8A-4147-A177-3AD203B41FA5}">
                      <a16:colId xmlns:a16="http://schemas.microsoft.com/office/drawing/2014/main" val="3575580366"/>
                    </a:ext>
                  </a:extLst>
                </a:gridCol>
                <a:gridCol w="924047">
                  <a:extLst>
                    <a:ext uri="{9D8B030D-6E8A-4147-A177-3AD203B41FA5}">
                      <a16:colId xmlns:a16="http://schemas.microsoft.com/office/drawing/2014/main" val="2762392277"/>
                    </a:ext>
                  </a:extLst>
                </a:gridCol>
                <a:gridCol w="887766">
                  <a:extLst>
                    <a:ext uri="{9D8B030D-6E8A-4147-A177-3AD203B41FA5}">
                      <a16:colId xmlns:a16="http://schemas.microsoft.com/office/drawing/2014/main" val="3657509764"/>
                    </a:ext>
                  </a:extLst>
                </a:gridCol>
                <a:gridCol w="743384">
                  <a:extLst>
                    <a:ext uri="{9D8B030D-6E8A-4147-A177-3AD203B41FA5}">
                      <a16:colId xmlns:a16="http://schemas.microsoft.com/office/drawing/2014/main" val="3502765305"/>
                    </a:ext>
                  </a:extLst>
                </a:gridCol>
                <a:gridCol w="842601">
                  <a:extLst>
                    <a:ext uri="{9D8B030D-6E8A-4147-A177-3AD203B41FA5}">
                      <a16:colId xmlns:a16="http://schemas.microsoft.com/office/drawing/2014/main" val="366761404"/>
                    </a:ext>
                  </a:extLst>
                </a:gridCol>
              </a:tblGrid>
              <a:tr h="8099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Pracownicy wykonawczy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Szefowie wyszkolenia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Kierownicy wydziału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Dyrektor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Ponad przedsięb.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847361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Określenie poziomu usług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8095389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Określenie programu usług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4874696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Dokonywanie awansów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4190174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Wybór dostawców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2641411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Tworzenie nowych stanowisk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162977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Tworzenie nowych komórek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8868972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Określanie cen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6635236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Określanie polityki zakupów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0498759"/>
                  </a:ext>
                </a:extLst>
              </a:tr>
              <a:tr h="399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Decyzja o wprowadzeniu nadgodzin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2654011"/>
                  </a:ext>
                </a:extLst>
              </a:tr>
              <a:tr h="1948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Otwarcie nowych rynków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247702"/>
                  </a:ext>
                </a:extLst>
              </a:tr>
              <a:tr h="399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Przydział pracowników do zadań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38413318"/>
                  </a:ext>
                </a:extLst>
              </a:tr>
              <a:tr h="604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Decyzja na temat harmonogramu (terminów) usług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3340689"/>
                  </a:ext>
                </a:extLst>
              </a:tr>
              <a:tr h="399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Określenie przebiegu pracy w administracji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7071052"/>
                  </a:ext>
                </a:extLst>
              </a:tr>
              <a:tr h="399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Wybór możliwości szkoleniowych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0851516"/>
                  </a:ext>
                </a:extLst>
              </a:tr>
              <a:tr h="3998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Decyzja na temat nowych technologii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pl-PL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9445764"/>
                  </a:ext>
                </a:extLst>
              </a:tr>
            </a:tbl>
          </a:graphicData>
        </a:graphic>
      </p:graphicFrame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6E4414D-3B5A-4378-8DB7-C9A85838E92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7C0E4C5-0E21-45CA-976F-6837246FAB5C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/>
              <a:t>Proponowane usprawnienie</a:t>
            </a:r>
          </a:p>
        </p:txBody>
      </p:sp>
    </p:spTree>
    <p:extLst>
      <p:ext uri="{BB962C8B-B14F-4D97-AF65-F5344CB8AC3E}">
        <p14:creationId xmlns:p14="http://schemas.microsoft.com/office/powerpoint/2010/main" val="1517799133"/>
      </p:ext>
    </p:extLst>
  </p:cSld>
  <p:clrMapOvr>
    <a:masterClrMapping/>
  </p:clrMapOvr>
  <p:transition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D43177FA-9A5F-4EDF-B618-1F4CB7401D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/>
              <a:t>Zatrudnienie firmy informatycznej celem stworzenia systemu informatycznego, który usprawni proces rekrutacji oraz kontaktu z kursantami.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285BA6-FEC4-484D-AC5C-8546A128E2F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D9190CC-786D-4323-B0E6-148E758AD81F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pl-PL"/>
              <a:t>Proponowane usprawnienie</a:t>
            </a:r>
          </a:p>
        </p:txBody>
      </p:sp>
      <p:pic>
        <p:nvPicPr>
          <p:cNvPr id="6" name="Obraz 5" descr="Obraz zawierający obwód, sprzęt elektroniczny&#10;&#10;Opis wygenerowany automatycznie">
            <a:extLst>
              <a:ext uri="{FF2B5EF4-FFF2-40B4-BE49-F238E27FC236}">
                <a16:creationId xmlns:a16="http://schemas.microsoft.com/office/drawing/2014/main" id="{9D2CBFB5-1524-4573-949E-81C7DE230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600" y="3933056"/>
            <a:ext cx="2638425" cy="17335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391284176"/>
      </p:ext>
    </p:extLst>
  </p:cSld>
  <p:clrMapOvr>
    <a:masterClrMapping/>
  </p:clrMapOvr>
  <p:transition>
    <p:randomBar/>
  </p:transition>
</p:sld>
</file>

<file path=ppt/theme/theme1.xml><?xml version="1.0" encoding="utf-8"?>
<a:theme xmlns:a="http://schemas.openxmlformats.org/drawingml/2006/main" name="Motyw1">
  <a:themeElements>
    <a:clrScheme name="Odcienie szarości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1_Projekt domyślny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jekt domyślny 1">
        <a:dk1>
          <a:srgbClr val="000000"/>
        </a:dk1>
        <a:lt1>
          <a:srgbClr val="FFFFFF"/>
        </a:lt1>
        <a:dk2>
          <a:srgbClr val="FFEBD5"/>
        </a:dk2>
        <a:lt2>
          <a:srgbClr val="78120A"/>
        </a:lt2>
        <a:accent1>
          <a:srgbClr val="E32213"/>
        </a:accent1>
        <a:accent2>
          <a:srgbClr val="FFD3A1"/>
        </a:accent2>
        <a:accent3>
          <a:srgbClr val="FFFFFF"/>
        </a:accent3>
        <a:accent4>
          <a:srgbClr val="000000"/>
        </a:accent4>
        <a:accent5>
          <a:srgbClr val="EFABAA"/>
        </a:accent5>
        <a:accent6>
          <a:srgbClr val="E7BF91"/>
        </a:accent6>
        <a:hlink>
          <a:srgbClr val="FFD9AF"/>
        </a:hlink>
        <a:folHlink>
          <a:srgbClr val="FFB25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tyw1" id="{CBB20614-7A2B-4EE2-B5C7-157D600AC693}" vid="{31F347B0-C536-41CB-BCC2-EACCEEA87BC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Motyw1</Template>
  <TotalTime>242</TotalTime>
  <Words>958</Words>
  <Application>Microsoft Office PowerPoint</Application>
  <PresentationFormat>Pokaz na ekranie (4:3)</PresentationFormat>
  <Paragraphs>382</Paragraphs>
  <Slides>10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Trebuchet MS</vt:lpstr>
      <vt:lpstr>Motyw1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Jakub Legut</dc:creator>
  <cp:lastModifiedBy>dell</cp:lastModifiedBy>
  <cp:revision>23</cp:revision>
  <cp:lastPrinted>2017-02-27T13:04:48Z</cp:lastPrinted>
  <dcterms:created xsi:type="dcterms:W3CDTF">2018-10-17T06:07:20Z</dcterms:created>
  <dcterms:modified xsi:type="dcterms:W3CDTF">2020-01-14T00:14:33Z</dcterms:modified>
</cp:coreProperties>
</file>