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57" r:id="rId4"/>
    <p:sldId id="258" r:id="rId5"/>
    <p:sldId id="270" r:id="rId6"/>
    <p:sldId id="272" r:id="rId7"/>
    <p:sldId id="259" r:id="rId8"/>
    <p:sldId id="260" r:id="rId9"/>
    <p:sldId id="269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03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6230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93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08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12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98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578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1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0026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3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344E-FD2F-416D-8AE1-F949FB88C254}" type="datetimeFigureOut">
              <a:rPr lang="pl-PL" smtClean="0"/>
              <a:t>09.12.2020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313D164-DA4F-4311-A75C-751827D540F2}" type="slidenum">
              <a:rPr lang="pl-PL" smtClean="0"/>
              <a:t>‹#›</a:t>
            </a:fld>
            <a:endParaRPr lang="pl-PL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725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ergonomia.ioz.pwr.wroc.pl/download/swiatlo-wymagania_normatywn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2D5ACAA-B564-4D92-B499-7A660A1D8F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/>
              <a:t>Projektowanie stanowisk pracy (L), projekt – Produkcja Szachownic,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A8229A8E-FE75-4E7E-9223-A240D3B0B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623733"/>
          </a:xfrm>
        </p:spPr>
        <p:txBody>
          <a:bodyPr/>
          <a:lstStyle/>
          <a:p>
            <a:r>
              <a:rPr lang="pl-PL"/>
              <a:t>Autorzy: Szymon Starżyk,  Mateusz Guściora</a:t>
            </a:r>
          </a:p>
        </p:txBody>
      </p:sp>
    </p:spTree>
    <p:extLst>
      <p:ext uri="{BB962C8B-B14F-4D97-AF65-F5344CB8AC3E}">
        <p14:creationId xmlns:p14="http://schemas.microsoft.com/office/powerpoint/2010/main" val="3260033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87F3CA4-AEC6-4943-A6E8-075DB0285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777" y="51949"/>
            <a:ext cx="9603275" cy="1049235"/>
          </a:xfrm>
        </p:spPr>
        <p:txBody>
          <a:bodyPr/>
          <a:lstStyle/>
          <a:p>
            <a:r>
              <a:rPr lang="pl-PL"/>
              <a:t>Analiza oświetlenia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EF947600-B398-4E51-AB7D-4BB310501ACE}"/>
              </a:ext>
            </a:extLst>
          </p:cNvPr>
          <p:cNvSpPr txBox="1"/>
          <p:nvPr/>
        </p:nvSpPr>
        <p:spPr>
          <a:xfrm>
            <a:off x="838200" y="5804045"/>
            <a:ext cx="6022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Widok z przodu stanowiska w Dialux</a:t>
            </a:r>
          </a:p>
        </p:txBody>
      </p:sp>
      <p:pic>
        <p:nvPicPr>
          <p:cNvPr id="6" name="Obraz 5" descr="Obraz zawierający wewnątrz, siedzi, stół, lampa&#10;&#10;Opis wygenerowany automatycznie">
            <a:extLst>
              <a:ext uri="{FF2B5EF4-FFF2-40B4-BE49-F238E27FC236}">
                <a16:creationId xmlns:a16="http://schemas.microsoft.com/office/drawing/2014/main" id="{5B13E424-D6FD-48F8-B8B3-56EEEB65E270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87"/>
          <a:stretch/>
        </p:blipFill>
        <p:spPr bwMode="auto">
          <a:xfrm>
            <a:off x="5049521" y="1016000"/>
            <a:ext cx="6209378" cy="47880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3B4B28C9-CBD3-4C0A-BB63-302BA73076D2}"/>
              </a:ext>
            </a:extLst>
          </p:cNvPr>
          <p:cNvSpPr txBox="1"/>
          <p:nvPr/>
        </p:nvSpPr>
        <p:spPr>
          <a:xfrm>
            <a:off x="5954077" y="5684149"/>
            <a:ext cx="5828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Widok stanowisko oświetlenie z Ray Trace w Dialux</a:t>
            </a:r>
          </a:p>
        </p:txBody>
      </p:sp>
      <p:pic>
        <p:nvPicPr>
          <p:cNvPr id="8" name="Obraz 7" descr="Obraz zawierający tekst&#10;&#10;Opis wygenerowany automatycznie">
            <a:extLst>
              <a:ext uri="{FF2B5EF4-FFF2-40B4-BE49-F238E27FC236}">
                <a16:creationId xmlns:a16="http://schemas.microsoft.com/office/drawing/2014/main" id="{BEDD405B-AC90-46E4-AEEF-9A334FFEEDD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80" b="1905"/>
          <a:stretch/>
        </p:blipFill>
        <p:spPr bwMode="auto">
          <a:xfrm>
            <a:off x="409111" y="1016000"/>
            <a:ext cx="4640409" cy="466814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2052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1801151-760D-4200-8085-DDE74108D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Wyniki  Analizy oświetlenia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8615CC6-4513-4503-A567-5D8FD356B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l-PL"/>
              <a:t>Wyniki na które zwrócono uwagę to:</a:t>
            </a:r>
          </a:p>
          <a:p>
            <a:pPr lvl="0"/>
            <a:r>
              <a:rPr lang="pl-PL"/>
              <a:t>Średniej natężenie światła, Em[lx] =680,</a:t>
            </a:r>
          </a:p>
          <a:p>
            <a:pPr lvl="0"/>
            <a:r>
              <a:rPr lang="pl-PL"/>
              <a:t>Równomierności oświetlenia, Uo=Emin/Em =0.029.</a:t>
            </a:r>
          </a:p>
          <a:p>
            <a:pPr lvl="0"/>
            <a:endParaRPr lang="pl-PL"/>
          </a:p>
          <a:p>
            <a:pPr marL="0" lvl="0" indent="0">
              <a:buNone/>
            </a:pPr>
            <a:endParaRPr lang="pl-PL"/>
          </a:p>
          <a:p>
            <a:pPr marL="0" indent="0">
              <a:buNone/>
            </a:pPr>
            <a:r>
              <a:rPr lang="pl-PL"/>
              <a:t>W oparciu o normy Polska norma PN-EN 12 464-1: 2004 badamy czy wyniki mieszczą się w podanych normach:</a:t>
            </a:r>
          </a:p>
          <a:p>
            <a:pPr lvl="0"/>
            <a:r>
              <a:rPr lang="pl-PL"/>
              <a:t>Montaż – dokładny min. Em=500[lx],</a:t>
            </a:r>
          </a:p>
          <a:p>
            <a:pPr lvl="0"/>
            <a:r>
              <a:rPr lang="pl-PL"/>
              <a:t>Równomierność oświetlenia, Uo=Emin/Em = 0,5 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6378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B4CC3B8-B310-46E9-8D03-D9A400E32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126420"/>
            <a:ext cx="9603275" cy="1049235"/>
          </a:xfrm>
        </p:spPr>
        <p:txBody>
          <a:bodyPr/>
          <a:lstStyle/>
          <a:p>
            <a:r>
              <a:rPr lang="pl-PL"/>
              <a:t>Propozycja ulepszenia</a:t>
            </a:r>
          </a:p>
        </p:txBody>
      </p:sp>
      <p:pic>
        <p:nvPicPr>
          <p:cNvPr id="4" name="Symbol zastępczy zawartości 3" descr="Obraz zawierający wewnątrz, stół&#10;&#10;Opis wygenerowany automatycznie">
            <a:extLst>
              <a:ext uri="{FF2B5EF4-FFF2-40B4-BE49-F238E27FC236}">
                <a16:creationId xmlns:a16="http://schemas.microsoft.com/office/drawing/2014/main" id="{1F327322-5EF2-41FE-A71A-378DFF1B1AD7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5" r="36061"/>
          <a:stretch/>
        </p:blipFill>
        <p:spPr bwMode="auto">
          <a:xfrm>
            <a:off x="894080" y="844350"/>
            <a:ext cx="4897120" cy="46347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9CA97BE5-4642-4756-91AD-79F471FCDB8E}"/>
              </a:ext>
            </a:extLst>
          </p:cNvPr>
          <p:cNvSpPr txBox="1"/>
          <p:nvPr/>
        </p:nvSpPr>
        <p:spPr>
          <a:xfrm>
            <a:off x="894080" y="5545148"/>
            <a:ext cx="458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Widok z Ray Trace w Dialux_poprawione ustawienia 1</a:t>
            </a:r>
          </a:p>
        </p:txBody>
      </p:sp>
      <p:pic>
        <p:nvPicPr>
          <p:cNvPr id="6" name="Obraz 5" descr="Obraz zawierający tekst, stół, stół roboczy, wizytówka&#10;&#10;Opis wygenerowany automatycznie">
            <a:extLst>
              <a:ext uri="{FF2B5EF4-FFF2-40B4-BE49-F238E27FC236}">
                <a16:creationId xmlns:a16="http://schemas.microsoft.com/office/drawing/2014/main" id="{F20E8774-3C44-4634-9831-398F96312AC2}"/>
              </a:ext>
            </a:extLst>
          </p:cNvPr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50" r="37275"/>
          <a:stretch/>
        </p:blipFill>
        <p:spPr bwMode="auto">
          <a:xfrm>
            <a:off x="6096000" y="844349"/>
            <a:ext cx="5201920" cy="4585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pole tekstowe 2">
            <a:extLst>
              <a:ext uri="{FF2B5EF4-FFF2-40B4-BE49-F238E27FC236}">
                <a16:creationId xmlns:a16="http://schemas.microsoft.com/office/drawing/2014/main" id="{6464D1C4-1770-40D5-8464-C5B751A43BAE}"/>
              </a:ext>
            </a:extLst>
          </p:cNvPr>
          <p:cNvSpPr txBox="1"/>
          <p:nvPr/>
        </p:nvSpPr>
        <p:spPr>
          <a:xfrm>
            <a:off x="6513334" y="5528864"/>
            <a:ext cx="4439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Widok z Ray Trace w Dialux_poprawione usprawnienia 2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619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93BF482-DCB9-41F7-807E-30896EE59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139" y="0"/>
            <a:ext cx="9603275" cy="1049235"/>
          </a:xfrm>
        </p:spPr>
        <p:txBody>
          <a:bodyPr/>
          <a:lstStyle/>
          <a:p>
            <a:r>
              <a:rPr lang="pl-PL"/>
              <a:t>Rozmieszczenie obiektów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D198BF1-CDC9-4498-82F7-14FAA02E4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47C9FA-FE16-443E-B53D-DA0851A8B366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9" y="883920"/>
            <a:ext cx="10603261" cy="503364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FE6300E-FFDB-4602-8484-4D6C1D5860BC}"/>
              </a:ext>
            </a:extLst>
          </p:cNvPr>
          <p:cNvSpPr txBox="1"/>
          <p:nvPr/>
        </p:nvSpPr>
        <p:spPr>
          <a:xfrm>
            <a:off x="762360" y="5849376"/>
            <a:ext cx="766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Rzut z góry (uproszczony) gniazda produkcyjnego</a:t>
            </a:r>
          </a:p>
        </p:txBody>
      </p:sp>
    </p:spTree>
    <p:extLst>
      <p:ext uri="{BB962C8B-B14F-4D97-AF65-F5344CB8AC3E}">
        <p14:creationId xmlns:p14="http://schemas.microsoft.com/office/powerpoint/2010/main" val="3751788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661CCC-5ED6-4446-9CFA-0BAC6D3C8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0831"/>
            <a:ext cx="9603275" cy="1049235"/>
          </a:xfrm>
        </p:spPr>
        <p:txBody>
          <a:bodyPr/>
          <a:lstStyle/>
          <a:p>
            <a:r>
              <a:rPr lang="pl-PL"/>
              <a:t>Rozmieszczenie obiektów z połączeniami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45D7A89-0577-4FE1-A468-BB1856233D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440" y="1290320"/>
            <a:ext cx="9693413" cy="4407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E90EC4FB-9D49-4627-B580-29118CF65F93}"/>
              </a:ext>
            </a:extLst>
          </p:cNvPr>
          <p:cNvSpPr txBox="1"/>
          <p:nvPr/>
        </p:nvSpPr>
        <p:spPr>
          <a:xfrm>
            <a:off x="1451578" y="5675246"/>
            <a:ext cx="766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Rzut z góry (uproszczony) gniazda produkcyjnego z połączeniami</a:t>
            </a:r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CD4B133-DD72-4920-913A-E08D41922EE4}"/>
              </a:ext>
            </a:extLst>
          </p:cNvPr>
          <p:cNvSpPr txBox="1"/>
          <p:nvPr/>
        </p:nvSpPr>
        <p:spPr>
          <a:xfrm>
            <a:off x="181183" y="1757811"/>
            <a:ext cx="1708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Q = 7766.3[cm]</a:t>
            </a:r>
          </a:p>
        </p:txBody>
      </p:sp>
    </p:spTree>
    <p:extLst>
      <p:ext uri="{BB962C8B-B14F-4D97-AF65-F5344CB8AC3E}">
        <p14:creationId xmlns:p14="http://schemas.microsoft.com/office/powerpoint/2010/main" val="606941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8A7600F-BAA7-45DB-BFD9-1B9795EE9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478" y="0"/>
            <a:ext cx="9603275" cy="1049235"/>
          </a:xfrm>
        </p:spPr>
        <p:txBody>
          <a:bodyPr/>
          <a:lstStyle/>
          <a:p>
            <a:r>
              <a:rPr lang="pl-PL"/>
              <a:t>Propozycja zmian - links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43F59C-0F3F-4BFD-836F-02E7B169C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CEC1E2A-93C3-4E38-90E7-109519C44D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0640" y="691011"/>
            <a:ext cx="10043160" cy="52424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69EEE099-A9AD-4E1E-A928-9B89CB54F10E}"/>
              </a:ext>
            </a:extLst>
          </p:cNvPr>
          <p:cNvSpPr txBox="1"/>
          <p:nvPr/>
        </p:nvSpPr>
        <p:spPr>
          <a:xfrm>
            <a:off x="1399478" y="5797657"/>
            <a:ext cx="819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Rzut z góry uproszczony gniazda produkcyjnego połączenia  ulepszone 1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0CA0A32-C69A-46E8-9A07-7D799DF41C04}"/>
              </a:ext>
            </a:extLst>
          </p:cNvPr>
          <p:cNvSpPr txBox="1"/>
          <p:nvPr/>
        </p:nvSpPr>
        <p:spPr>
          <a:xfrm>
            <a:off x="1" y="1526786"/>
            <a:ext cx="1849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Q1=  6561.7[cm]</a:t>
            </a:r>
          </a:p>
        </p:txBody>
      </p:sp>
    </p:spTree>
    <p:extLst>
      <p:ext uri="{BB962C8B-B14F-4D97-AF65-F5344CB8AC3E}">
        <p14:creationId xmlns:p14="http://schemas.microsoft.com/office/powerpoint/2010/main" val="347468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71470AB-55DA-437C-9F3D-AAE64A548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Bibliografia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6834AE0-EB42-4C42-8C3C-151047261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Materiały wykładowe</a:t>
            </a:r>
          </a:p>
          <a:p>
            <a:r>
              <a:rPr lang="pl-PL"/>
              <a:t>Normy:</a:t>
            </a:r>
          </a:p>
          <a:p>
            <a:pPr marL="0" indent="0">
              <a:buNone/>
            </a:pPr>
            <a:r>
              <a:rPr lang="pl-PL" u="sng">
                <a:hlinkClick r:id="rId2"/>
              </a:rPr>
              <a:t>http://ergonomia.ioz.pwr.wroc.pl/download/swiatlo-wymagania_normatywne.pdf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041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7271111-E4A8-4BDA-B1C6-4F519D34C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3600"/>
              <a:t>DZIĘKUJEMY ZA UWAGĘ</a:t>
            </a:r>
          </a:p>
        </p:txBody>
      </p:sp>
    </p:spTree>
    <p:extLst>
      <p:ext uri="{BB962C8B-B14F-4D97-AF65-F5344CB8AC3E}">
        <p14:creationId xmlns:p14="http://schemas.microsoft.com/office/powerpoint/2010/main" val="62625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26B3AEC-5972-4BEE-B6DC-50D5F0F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AGENDA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08506F2-CD45-450A-866D-72154AC6E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Opis</a:t>
            </a:r>
          </a:p>
          <a:p>
            <a:r>
              <a:rPr lang="pl-PL"/>
              <a:t>Gniazdo produkcyjne 3Ds Max</a:t>
            </a:r>
          </a:p>
          <a:p>
            <a:r>
              <a:rPr lang="pl-PL"/>
              <a:t>Diagram produktu</a:t>
            </a:r>
          </a:p>
          <a:p>
            <a:r>
              <a:rPr lang="pl-PL"/>
              <a:t>Analiza Reba</a:t>
            </a:r>
          </a:p>
          <a:p>
            <a:r>
              <a:rPr lang="pl-PL"/>
              <a:t>Analiza oświetlenia</a:t>
            </a:r>
          </a:p>
          <a:p>
            <a:r>
              <a:rPr lang="pl-PL"/>
              <a:t>Analiza rozmieszczenia</a:t>
            </a:r>
          </a:p>
        </p:txBody>
      </p:sp>
    </p:spTree>
    <p:extLst>
      <p:ext uri="{BB962C8B-B14F-4D97-AF65-F5344CB8AC3E}">
        <p14:creationId xmlns:p14="http://schemas.microsoft.com/office/powerpoint/2010/main" val="197683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BDC2EA5-CC3F-4C88-8F5A-A143C7F43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Opis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6D9EC22-51FF-4F8A-9C2E-CB6548BD7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/>
              <a:t>Produkowane są cztery rodzaje szachownic o różnych rozmiarach i sposobie otwierania. </a:t>
            </a:r>
          </a:p>
          <a:p>
            <a:r>
              <a:rPr lang="pl-PL"/>
              <a:t>Produkowane z drewna</a:t>
            </a:r>
          </a:p>
          <a:p>
            <a:r>
              <a:rPr lang="pl-PL"/>
              <a:t>W gnieździe produkcyjnym są trzy stanowiska: st1, st2, st3 oraz w gnieździe zanajduję się 3 pracowników</a:t>
            </a:r>
          </a:p>
          <a:p>
            <a:r>
              <a:rPr lang="pl-PL"/>
              <a:t>Analizy dla gniazda i stanowisk to REBA, oświetlenia, rozmieszczenie</a:t>
            </a:r>
          </a:p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92D245F-AC39-4218-B791-7DC9DB340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07" y="2468880"/>
            <a:ext cx="741075" cy="7443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Obraz 6" descr="Obraz zawierający zewnętrzne, gra, mężczyzna&#10;&#10;Opis wygenerowany automatycznie">
            <a:extLst>
              <a:ext uri="{FF2B5EF4-FFF2-40B4-BE49-F238E27FC236}">
                <a16:creationId xmlns:a16="http://schemas.microsoft.com/office/drawing/2014/main" id="{27E161B4-6393-434A-937C-ADAA7D54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817" y="4114800"/>
            <a:ext cx="736282" cy="73628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Obraz 8" descr="Obraz zawierający pudełko, stół&#10;&#10;Opis wygenerowany automatycznie">
            <a:extLst>
              <a:ext uri="{FF2B5EF4-FFF2-40B4-BE49-F238E27FC236}">
                <a16:creationId xmlns:a16="http://schemas.microsoft.com/office/drawing/2014/main" id="{B6A0ADFB-DA24-44D3-9F2D-55C60147D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6099" y="1678593"/>
            <a:ext cx="1012049" cy="6742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0175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774D46-54DB-4069-8C25-B726E610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Gniazdo produkcyjne – 3Ds Max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9447E39-E31A-4C50-9D60-13EFC0333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lego, zabawka&#10;&#10;Opis wygenerowany automatycznie">
            <a:extLst>
              <a:ext uri="{FF2B5EF4-FFF2-40B4-BE49-F238E27FC236}">
                <a16:creationId xmlns:a16="http://schemas.microsoft.com/office/drawing/2014/main" id="{61B3DB2F-F448-42FA-8C77-32638087B2C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1814232"/>
            <a:ext cx="9603275" cy="4382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7F98FFD8-5325-445C-A15F-D97607192689}"/>
              </a:ext>
            </a:extLst>
          </p:cNvPr>
          <p:cNvSpPr txBox="1"/>
          <p:nvPr/>
        </p:nvSpPr>
        <p:spPr>
          <a:xfrm>
            <a:off x="838200" y="1444901"/>
            <a:ext cx="892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Projekt gniazda produkcyjnego w 3d Max</a:t>
            </a:r>
          </a:p>
        </p:txBody>
      </p:sp>
    </p:spTree>
    <p:extLst>
      <p:ext uri="{BB962C8B-B14F-4D97-AF65-F5344CB8AC3E}">
        <p14:creationId xmlns:p14="http://schemas.microsoft.com/office/powerpoint/2010/main" val="387204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509098-9D0E-431A-B80F-550FA8FD6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659" y="670381"/>
            <a:ext cx="9603275" cy="572957"/>
          </a:xfrm>
        </p:spPr>
        <p:txBody>
          <a:bodyPr/>
          <a:lstStyle/>
          <a:p>
            <a:r>
              <a:rPr lang="pl-PL"/>
              <a:t>Gniazdo produkcyjne – 3Ds Max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D83F1A-DA4F-4BE4-B267-230651655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" name="Obraz 3" descr="Obraz zawierający wewnątrz&#10;&#10;Opis wygenerowany automatycznie">
            <a:extLst>
              <a:ext uri="{FF2B5EF4-FFF2-40B4-BE49-F238E27FC236}">
                <a16:creationId xmlns:a16="http://schemas.microsoft.com/office/drawing/2014/main" id="{FA6B8CF5-39A3-4EB3-921A-107EE35CAC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8" y="1828799"/>
            <a:ext cx="9603275" cy="435881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0EDA930E-D54F-4068-B1B3-ECA0EBDDE99D}"/>
              </a:ext>
            </a:extLst>
          </p:cNvPr>
          <p:cNvSpPr txBox="1"/>
          <p:nvPr/>
        </p:nvSpPr>
        <p:spPr>
          <a:xfrm>
            <a:off x="1451578" y="1438492"/>
            <a:ext cx="3881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Projekt gniazda produkcyjnego w 3d Max</a:t>
            </a:r>
          </a:p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8923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0D5B38-7C5E-4DCF-9AB5-63E5EC679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Tabelaryczny zapis</a:t>
            </a:r>
          </a:p>
        </p:txBody>
      </p:sp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44E069BA-12D9-4716-A71E-59059E112D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2367449"/>
              </p:ext>
            </p:extLst>
          </p:nvPr>
        </p:nvGraphicFramePr>
        <p:xfrm>
          <a:off x="1451577" y="2117114"/>
          <a:ext cx="4277480" cy="21352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5512">
                  <a:extLst>
                    <a:ext uri="{9D8B030D-6E8A-4147-A177-3AD203B41FA5}">
                      <a16:colId xmlns:a16="http://schemas.microsoft.com/office/drawing/2014/main" val="3448679388"/>
                    </a:ext>
                  </a:extLst>
                </a:gridCol>
                <a:gridCol w="1425984">
                  <a:extLst>
                    <a:ext uri="{9D8B030D-6E8A-4147-A177-3AD203B41FA5}">
                      <a16:colId xmlns:a16="http://schemas.microsoft.com/office/drawing/2014/main" val="2170811978"/>
                    </a:ext>
                  </a:extLst>
                </a:gridCol>
                <a:gridCol w="1425984">
                  <a:extLst>
                    <a:ext uri="{9D8B030D-6E8A-4147-A177-3AD203B41FA5}">
                      <a16:colId xmlns:a16="http://schemas.microsoft.com/office/drawing/2014/main" val="2392087805"/>
                    </a:ext>
                  </a:extLst>
                </a:gridCol>
              </a:tblGrid>
              <a:tr h="1857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Symbol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Nazwa obiektu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Jednostka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488426"/>
                  </a:ext>
                </a:extLst>
              </a:tr>
              <a:tr h="4157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Szachownica </a:t>
                      </a:r>
                      <a:r>
                        <a:rPr lang="pl-PL" sz="1200">
                          <a:effectLst/>
                        </a:rPr>
                        <a:t>mała na zawiasie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0915450"/>
                  </a:ext>
                </a:extLst>
              </a:tr>
              <a:tr h="38106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Szachownica duża na zawiasie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064709"/>
                  </a:ext>
                </a:extLst>
              </a:tr>
              <a:tr h="57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Szachownica mała z przesuwanym wiekiem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3409908"/>
                  </a:ext>
                </a:extLst>
              </a:tr>
              <a:tr h="57633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Szachownica duża z przesuwanym wiekiem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8917871"/>
                  </a:ext>
                </a:extLst>
              </a:tr>
            </a:tbl>
          </a:graphicData>
        </a:graphic>
      </p:graphicFrame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92B18397-B6D2-4F15-97FE-CF396507E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6695775"/>
              </p:ext>
            </p:extLst>
          </p:nvPr>
        </p:nvGraphicFramePr>
        <p:xfrm>
          <a:off x="6462944" y="2117114"/>
          <a:ext cx="3968319" cy="21352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2481">
                  <a:extLst>
                    <a:ext uri="{9D8B030D-6E8A-4147-A177-3AD203B41FA5}">
                      <a16:colId xmlns:a16="http://schemas.microsoft.com/office/drawing/2014/main" val="3098999992"/>
                    </a:ext>
                  </a:extLst>
                </a:gridCol>
                <a:gridCol w="1322919">
                  <a:extLst>
                    <a:ext uri="{9D8B030D-6E8A-4147-A177-3AD203B41FA5}">
                      <a16:colId xmlns:a16="http://schemas.microsoft.com/office/drawing/2014/main" val="2301872228"/>
                    </a:ext>
                  </a:extLst>
                </a:gridCol>
                <a:gridCol w="1322919">
                  <a:extLst>
                    <a:ext uri="{9D8B030D-6E8A-4147-A177-3AD203B41FA5}">
                      <a16:colId xmlns:a16="http://schemas.microsoft.com/office/drawing/2014/main" val="2019833403"/>
                    </a:ext>
                  </a:extLst>
                </a:gridCol>
              </a:tblGrid>
              <a:tr h="392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Symbol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Nazwa półproduktu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Jednostka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7306179"/>
                  </a:ext>
                </a:extLst>
              </a:tr>
              <a:tr h="191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PP1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Połowa planszy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6292378"/>
                  </a:ext>
                </a:extLst>
              </a:tr>
              <a:tr h="191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PP2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Zawias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5616720"/>
                  </a:ext>
                </a:extLst>
              </a:tr>
              <a:tr h="191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PP3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Plansza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2769494"/>
                  </a:ext>
                </a:extLst>
              </a:tr>
              <a:tr h="191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PP4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Plansza - wieko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162072"/>
                  </a:ext>
                </a:extLst>
              </a:tr>
              <a:tr h="1914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PP5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Pudełko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5827621"/>
                  </a:ext>
                </a:extLst>
              </a:tr>
              <a:tr h="392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PP6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Mocowanie na bierki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5740560"/>
                  </a:ext>
                </a:extLst>
              </a:tr>
              <a:tr h="3926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PP7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Pudełko + wieko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pl-PL" sz="1100">
                          <a:effectLst/>
                        </a:rPr>
                        <a:t>Szt.</a:t>
                      </a:r>
                      <a:endParaRPr lang="pl-PL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3361817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694A094-995B-485D-A878-5A90DB69A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67557"/>
                  </p:ext>
                </p:extLst>
              </p:nvPr>
            </p:nvGraphicFramePr>
            <p:xfrm>
              <a:off x="2736784" y="4820299"/>
              <a:ext cx="6043232" cy="861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3966">
                      <a:extLst>
                        <a:ext uri="{9D8B030D-6E8A-4147-A177-3AD203B41FA5}">
                          <a16:colId xmlns:a16="http://schemas.microsoft.com/office/drawing/2014/main" val="1033865102"/>
                        </a:ext>
                      </a:extLst>
                    </a:gridCol>
                    <a:gridCol w="2014633">
                      <a:extLst>
                        <a:ext uri="{9D8B030D-6E8A-4147-A177-3AD203B41FA5}">
                          <a16:colId xmlns:a16="http://schemas.microsoft.com/office/drawing/2014/main" val="771183239"/>
                        </a:ext>
                      </a:extLst>
                    </a:gridCol>
                    <a:gridCol w="2014633">
                      <a:extLst>
                        <a:ext uri="{9D8B030D-6E8A-4147-A177-3AD203B41FA5}">
                          <a16:colId xmlns:a16="http://schemas.microsoft.com/office/drawing/2014/main" val="3114854470"/>
                        </a:ext>
                      </a:extLst>
                    </a:gridCol>
                  </a:tblGrid>
                  <a:tr h="2075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Symbol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Nazwa surowca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Jednostka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2019621"/>
                      </a:ext>
                    </a:extLst>
                  </a:tr>
                  <a:tr h="223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S1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Deski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l-PL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105270392"/>
                      </a:ext>
                    </a:extLst>
                  </a:tr>
                  <a:tr h="223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S2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Belki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pl-PL" sz="11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l-PL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pl-PL" sz="11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117243039"/>
                      </a:ext>
                    </a:extLst>
                  </a:tr>
                  <a:tr h="2075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S3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Farba biała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ml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98262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a 7">
                <a:extLst>
                  <a:ext uri="{FF2B5EF4-FFF2-40B4-BE49-F238E27FC236}">
                    <a16:creationId xmlns:a16="http://schemas.microsoft.com/office/drawing/2014/main" id="{7694A094-995B-485D-A878-5A90DB69A0F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67557"/>
                  </p:ext>
                </p:extLst>
              </p:nvPr>
            </p:nvGraphicFramePr>
            <p:xfrm>
              <a:off x="2736784" y="4820299"/>
              <a:ext cx="6043232" cy="86140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013966">
                      <a:extLst>
                        <a:ext uri="{9D8B030D-6E8A-4147-A177-3AD203B41FA5}">
                          <a16:colId xmlns:a16="http://schemas.microsoft.com/office/drawing/2014/main" val="1033865102"/>
                        </a:ext>
                      </a:extLst>
                    </a:gridCol>
                    <a:gridCol w="2014633">
                      <a:extLst>
                        <a:ext uri="{9D8B030D-6E8A-4147-A177-3AD203B41FA5}">
                          <a16:colId xmlns:a16="http://schemas.microsoft.com/office/drawing/2014/main" val="771183239"/>
                        </a:ext>
                      </a:extLst>
                    </a:gridCol>
                    <a:gridCol w="2014633">
                      <a:extLst>
                        <a:ext uri="{9D8B030D-6E8A-4147-A177-3AD203B41FA5}">
                          <a16:colId xmlns:a16="http://schemas.microsoft.com/office/drawing/2014/main" val="3114854470"/>
                        </a:ext>
                      </a:extLst>
                    </a:gridCol>
                  </a:tblGrid>
                  <a:tr h="2075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Symbol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Nazwa surowca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Jednostka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42019621"/>
                      </a:ext>
                    </a:extLst>
                  </a:tr>
                  <a:tr h="223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S1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Deski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02" t="-110526" r="-1208" b="-202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5270392"/>
                      </a:ext>
                    </a:extLst>
                  </a:tr>
                  <a:tr h="2231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S2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Belki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pl-PL"/>
                        </a:p>
                      </a:txBody>
                      <a:tcPr marL="68580" marR="68580" marT="0" marB="0">
                        <a:blipFill>
                          <a:blip r:embed="rId2"/>
                          <a:stretch>
                            <a:fillRect l="-200302" t="-216216" r="-1208" b="-1081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17243039"/>
                      </a:ext>
                    </a:extLst>
                  </a:tr>
                  <a:tr h="20759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S3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Farba biała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pl-PL" sz="1100">
                              <a:effectLst/>
                            </a:rPr>
                            <a:t>ml</a:t>
                          </a:r>
                          <a:endParaRPr lang="pl-PL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298262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pole tekstowe 8">
            <a:extLst>
              <a:ext uri="{FF2B5EF4-FFF2-40B4-BE49-F238E27FC236}">
                <a16:creationId xmlns:a16="http://schemas.microsoft.com/office/drawing/2014/main" id="{6297CBB4-61EF-43BE-BE0E-51F16A8F640D}"/>
              </a:ext>
            </a:extLst>
          </p:cNvPr>
          <p:cNvSpPr txBox="1"/>
          <p:nvPr/>
        </p:nvSpPr>
        <p:spPr>
          <a:xfrm>
            <a:off x="1294362" y="4331098"/>
            <a:ext cx="44346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Tabelaryczny zapis produktów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7D46AA1E-AE08-42AE-98FC-AEDB41042AD5}"/>
              </a:ext>
            </a:extLst>
          </p:cNvPr>
          <p:cNvSpPr txBox="1"/>
          <p:nvPr/>
        </p:nvSpPr>
        <p:spPr>
          <a:xfrm>
            <a:off x="6365289" y="4291810"/>
            <a:ext cx="40659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Tabelaryczny zapis półproduktów</a:t>
            </a:r>
          </a:p>
          <a:p>
            <a:endParaRPr lang="pl-PL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D18E8B4-B299-4BB4-8A2E-BBDEF9F267CE}"/>
              </a:ext>
            </a:extLst>
          </p:cNvPr>
          <p:cNvSpPr txBox="1"/>
          <p:nvPr/>
        </p:nvSpPr>
        <p:spPr>
          <a:xfrm>
            <a:off x="2621374" y="5740884"/>
            <a:ext cx="604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Tabelaryczny zapis surowców</a:t>
            </a:r>
          </a:p>
        </p:txBody>
      </p:sp>
    </p:spTree>
    <p:extLst>
      <p:ext uri="{BB962C8B-B14F-4D97-AF65-F5344CB8AC3E}">
        <p14:creationId xmlns:p14="http://schemas.microsoft.com/office/powerpoint/2010/main" val="4048058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AAD5EAD-3555-4F7A-9EE6-08310056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Diagram produktu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09875280-96CF-4A96-810F-8A77502F4805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776320"/>
            <a:ext cx="9603275" cy="427716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2269C664-71EB-4E6E-82F3-490D1C89836C}"/>
              </a:ext>
            </a:extLst>
          </p:cNvPr>
          <p:cNvSpPr txBox="1"/>
          <p:nvPr/>
        </p:nvSpPr>
        <p:spPr>
          <a:xfrm>
            <a:off x="1451579" y="5550610"/>
            <a:ext cx="828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Drzewo produktu dla małej szachownicy na zawiasie oraz małej w postaci pudełka z wiekiem</a:t>
            </a:r>
          </a:p>
        </p:txBody>
      </p:sp>
    </p:spTree>
    <p:extLst>
      <p:ext uri="{BB962C8B-B14F-4D97-AF65-F5344CB8AC3E}">
        <p14:creationId xmlns:p14="http://schemas.microsoft.com/office/powerpoint/2010/main" val="2371500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42A677E-E2D2-49AA-9E80-F1D2C415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169" y="14646"/>
            <a:ext cx="9603275" cy="1049235"/>
          </a:xfrm>
        </p:spPr>
        <p:txBody>
          <a:bodyPr/>
          <a:lstStyle/>
          <a:p>
            <a:r>
              <a:rPr lang="pl-PL"/>
              <a:t>Analiza Reba</a:t>
            </a:r>
          </a:p>
        </p:txBody>
      </p:sp>
      <p:pic>
        <p:nvPicPr>
          <p:cNvPr id="4" name="Symbol zastępczy zawartości 3">
            <a:extLst>
              <a:ext uri="{FF2B5EF4-FFF2-40B4-BE49-F238E27FC236}">
                <a16:creationId xmlns:a16="http://schemas.microsoft.com/office/drawing/2014/main" id="{8C56BAB6-EFF3-45F2-A213-4C1DD0056ED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7574"/>
            <a:ext cx="3979980" cy="43513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DD9767CD-A0CC-4146-AF2A-4024FC5613E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554354" y="1827574"/>
            <a:ext cx="3886200" cy="18395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8C3657B7-4EC3-4897-8D38-C75025729C88}"/>
              </a:ext>
            </a:extLst>
          </p:cNvPr>
          <p:cNvSpPr txBox="1"/>
          <p:nvPr/>
        </p:nvSpPr>
        <p:spPr>
          <a:xfrm>
            <a:off x="695960" y="1195335"/>
            <a:ext cx="39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Postawa pracownika przy cięciu drewna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07120D9-6715-43D0-A339-F56F242A8623}"/>
              </a:ext>
            </a:extLst>
          </p:cNvPr>
          <p:cNvSpPr txBox="1"/>
          <p:nvPr/>
        </p:nvSpPr>
        <p:spPr>
          <a:xfrm>
            <a:off x="6507464" y="1261061"/>
            <a:ext cx="3979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/>
              <a:t>Obszar widzenia pracownika</a:t>
            </a:r>
          </a:p>
        </p:txBody>
      </p:sp>
    </p:spTree>
    <p:extLst>
      <p:ext uri="{BB962C8B-B14F-4D97-AF65-F5344CB8AC3E}">
        <p14:creationId xmlns:p14="http://schemas.microsoft.com/office/powerpoint/2010/main" val="657200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E09112-EA25-45CA-9020-FC3024C5F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78079"/>
            <a:ext cx="9603275" cy="1049235"/>
          </a:xfrm>
        </p:spPr>
        <p:txBody>
          <a:bodyPr/>
          <a:lstStyle/>
          <a:p>
            <a:r>
              <a:rPr lang="pl-PL"/>
              <a:t>Formularz do analizy Reba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F49EDD-25AE-45DC-A6E3-E30AB2CA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9F11611D-CBB7-43AA-BF6F-01D323B4C5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37146" y="714400"/>
            <a:ext cx="10475734" cy="60655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4528915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116</TotalTime>
  <Words>415</Words>
  <Application>Microsoft Office PowerPoint</Application>
  <PresentationFormat>Panoramiczny</PresentationFormat>
  <Paragraphs>107</Paragraphs>
  <Slides>17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Galeria</vt:lpstr>
      <vt:lpstr>Projektowanie stanowisk pracy (L), projekt – Produkcja Szachownic,</vt:lpstr>
      <vt:lpstr>AGENDA</vt:lpstr>
      <vt:lpstr>Opis</vt:lpstr>
      <vt:lpstr>Gniazdo produkcyjne – 3Ds Max</vt:lpstr>
      <vt:lpstr>Gniazdo produkcyjne – 3Ds Max</vt:lpstr>
      <vt:lpstr>Tabelaryczny zapis</vt:lpstr>
      <vt:lpstr>Diagram produktu</vt:lpstr>
      <vt:lpstr>Analiza Reba</vt:lpstr>
      <vt:lpstr>Formularz do analizy Reba</vt:lpstr>
      <vt:lpstr>Analiza oświetlenia</vt:lpstr>
      <vt:lpstr>Wyniki  Analizy oświetlenia</vt:lpstr>
      <vt:lpstr>Propozycja ulepszenia</vt:lpstr>
      <vt:lpstr>Rozmieszczenie obiektów</vt:lpstr>
      <vt:lpstr>Rozmieszczenie obiektów z połączeniami</vt:lpstr>
      <vt:lpstr>Propozycja zmian - links</vt:lpstr>
      <vt:lpstr>Bibliografia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Projektowanie stanowisk pracy (L), projekt – Produkcja Szachownic,</dc:title>
  <dc:creator>Mateusz Guściora (228884)</dc:creator>
  <cp:lastModifiedBy>Mateusz Guściora (228884)</cp:lastModifiedBy>
  <cp:revision>9</cp:revision>
  <dcterms:created xsi:type="dcterms:W3CDTF">2020-12-06T22:25:44Z</dcterms:created>
  <dcterms:modified xsi:type="dcterms:W3CDTF">2020-12-09T09:05:07Z</dcterms:modified>
</cp:coreProperties>
</file>