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80" r:id="rId6"/>
    <p:sldId id="262" r:id="rId7"/>
    <p:sldId id="281" r:id="rId8"/>
    <p:sldId id="266" r:id="rId9"/>
    <p:sldId id="283" r:id="rId10"/>
    <p:sldId id="268" r:id="rId11"/>
    <p:sldId id="270" r:id="rId12"/>
    <p:sldId id="275" r:id="rId13"/>
    <p:sldId id="271" r:id="rId14"/>
    <p:sldId id="272" r:id="rId15"/>
    <p:sldId id="276" r:id="rId16"/>
    <p:sldId id="278" r:id="rId17"/>
    <p:sldId id="259" r:id="rId18"/>
    <p:sldId id="263" r:id="rId19"/>
    <p:sldId id="260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EC179-E819-4DB2-9FF3-D3C7CABB82A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F6DEF4-6234-41E7-8E43-38728C8A57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1. Cel prezentacji</a:t>
          </a:r>
          <a:endParaRPr lang="en-US"/>
        </a:p>
      </dgm:t>
    </dgm:pt>
    <dgm:pt modelId="{D3DEE329-1123-48BE-A915-B7FBFE2BCEFD}" type="parTrans" cxnId="{5557FD50-C041-436C-AD84-7A6D92AFF05A}">
      <dgm:prSet/>
      <dgm:spPr/>
      <dgm:t>
        <a:bodyPr/>
        <a:lstStyle/>
        <a:p>
          <a:endParaRPr lang="en-US"/>
        </a:p>
      </dgm:t>
    </dgm:pt>
    <dgm:pt modelId="{1C0F6E27-D900-4F6D-A64E-740803F06D28}" type="sibTrans" cxnId="{5557FD50-C041-436C-AD84-7A6D92AFF05A}">
      <dgm:prSet/>
      <dgm:spPr/>
      <dgm:t>
        <a:bodyPr/>
        <a:lstStyle/>
        <a:p>
          <a:endParaRPr lang="en-US"/>
        </a:p>
      </dgm:t>
    </dgm:pt>
    <dgm:pt modelId="{E17EB437-8D43-40B6-A4AA-64B05DF6EA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2. Podpis elektronizcny (definicja, podział)</a:t>
          </a:r>
          <a:endParaRPr lang="en-US"/>
        </a:p>
      </dgm:t>
    </dgm:pt>
    <dgm:pt modelId="{C21FC980-A430-4672-B7A4-6110E4D56AB4}" type="parTrans" cxnId="{E083E3E1-C274-4702-A97D-F456425FF72B}">
      <dgm:prSet/>
      <dgm:spPr/>
      <dgm:t>
        <a:bodyPr/>
        <a:lstStyle/>
        <a:p>
          <a:endParaRPr lang="en-US"/>
        </a:p>
      </dgm:t>
    </dgm:pt>
    <dgm:pt modelId="{DAB333E3-9D02-4C1B-AD99-900091A5985D}" type="sibTrans" cxnId="{E083E3E1-C274-4702-A97D-F456425FF72B}">
      <dgm:prSet/>
      <dgm:spPr/>
      <dgm:t>
        <a:bodyPr/>
        <a:lstStyle/>
        <a:p>
          <a:endParaRPr lang="en-US"/>
        </a:p>
      </dgm:t>
    </dgm:pt>
    <dgm:pt modelId="{B46D44EF-0C26-490D-BF35-695B018A48E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Podpis elektroniczny technologie</a:t>
          </a:r>
          <a:endParaRPr lang="en-US"/>
        </a:p>
      </dgm:t>
    </dgm:pt>
    <dgm:pt modelId="{CCDA8CBF-1CA6-4166-9C17-9A55FA99EE78}" type="parTrans" cxnId="{2AABCEFC-E3C4-4D75-A8F1-5CCF7010306D}">
      <dgm:prSet/>
      <dgm:spPr/>
      <dgm:t>
        <a:bodyPr/>
        <a:lstStyle/>
        <a:p>
          <a:endParaRPr lang="en-US"/>
        </a:p>
      </dgm:t>
    </dgm:pt>
    <dgm:pt modelId="{E44D4DCD-CDF7-4504-9256-D6E280BAAA9B}" type="sibTrans" cxnId="{2AABCEFC-E3C4-4D75-A8F1-5CCF7010306D}">
      <dgm:prSet/>
      <dgm:spPr/>
      <dgm:t>
        <a:bodyPr/>
        <a:lstStyle/>
        <a:p>
          <a:endParaRPr lang="en-US"/>
        </a:p>
      </dgm:t>
    </dgm:pt>
    <dgm:pt modelId="{75A52E7E-4B7C-463A-800D-6E5408CE3B7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Podpis elektroniczny wykorzystanie w PL,  na świecie</a:t>
          </a:r>
          <a:endParaRPr lang="en-US"/>
        </a:p>
      </dgm:t>
    </dgm:pt>
    <dgm:pt modelId="{AB0BCFCF-01DE-4518-8400-031182A90E67}" type="parTrans" cxnId="{52A0821F-4E9B-4C9C-A1C8-F509A2FE1D89}">
      <dgm:prSet/>
      <dgm:spPr/>
      <dgm:t>
        <a:bodyPr/>
        <a:lstStyle/>
        <a:p>
          <a:endParaRPr lang="en-US"/>
        </a:p>
      </dgm:t>
    </dgm:pt>
    <dgm:pt modelId="{46F3D4DE-D117-4CF5-B40C-82BA6181151B}" type="sibTrans" cxnId="{52A0821F-4E9B-4C9C-A1C8-F509A2FE1D89}">
      <dgm:prSet/>
      <dgm:spPr/>
      <dgm:t>
        <a:bodyPr/>
        <a:lstStyle/>
        <a:p>
          <a:endParaRPr lang="en-US"/>
        </a:p>
      </dgm:t>
    </dgm:pt>
    <dgm:pt modelId="{588837EC-3489-4732-9284-610BED50F23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3. Dokumenty elektroniczne, e-faktura</a:t>
          </a:r>
          <a:endParaRPr lang="en-US"/>
        </a:p>
      </dgm:t>
    </dgm:pt>
    <dgm:pt modelId="{B397FBCA-C3AC-4D80-B4A1-543DBBF5569C}" type="parTrans" cxnId="{4EDC4391-2372-4440-91CD-ADE507F72686}">
      <dgm:prSet/>
      <dgm:spPr/>
      <dgm:t>
        <a:bodyPr/>
        <a:lstStyle/>
        <a:p>
          <a:endParaRPr lang="en-US"/>
        </a:p>
      </dgm:t>
    </dgm:pt>
    <dgm:pt modelId="{53AD4C77-15CA-435B-936B-29A6842B3647}" type="sibTrans" cxnId="{4EDC4391-2372-4440-91CD-ADE507F72686}">
      <dgm:prSet/>
      <dgm:spPr/>
      <dgm:t>
        <a:bodyPr/>
        <a:lstStyle/>
        <a:p>
          <a:endParaRPr lang="en-US"/>
        </a:p>
      </dgm:t>
    </dgm:pt>
    <dgm:pt modelId="{39129F8F-FA2A-41B4-B8E3-30766270BD8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Dokumenty elektrooniczne technologie oraz e-faktury</a:t>
          </a:r>
          <a:endParaRPr lang="en-US"/>
        </a:p>
      </dgm:t>
    </dgm:pt>
    <dgm:pt modelId="{4D559A9A-6318-432C-AC15-38C16C9DFCE1}" type="parTrans" cxnId="{BDE659F7-F4B2-4294-98A0-487B8697C5CF}">
      <dgm:prSet/>
      <dgm:spPr/>
      <dgm:t>
        <a:bodyPr/>
        <a:lstStyle/>
        <a:p>
          <a:endParaRPr lang="en-US"/>
        </a:p>
      </dgm:t>
    </dgm:pt>
    <dgm:pt modelId="{09F09597-29D6-46FA-BB1E-6DE3F949984E}" type="sibTrans" cxnId="{BDE659F7-F4B2-4294-98A0-487B8697C5CF}">
      <dgm:prSet/>
      <dgm:spPr/>
      <dgm:t>
        <a:bodyPr/>
        <a:lstStyle/>
        <a:p>
          <a:endParaRPr lang="en-US"/>
        </a:p>
      </dgm:t>
    </dgm:pt>
    <dgm:pt modelId="{BCE2AC8A-F58A-47DA-8A2B-372954B90C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4. Podsumowanie</a:t>
          </a:r>
          <a:endParaRPr lang="en-US"/>
        </a:p>
      </dgm:t>
    </dgm:pt>
    <dgm:pt modelId="{AAC8AE87-D295-4968-A607-0911FAFFD47C}" type="parTrans" cxnId="{074CA0C4-C60F-4A3D-B1C1-57ED3D10B005}">
      <dgm:prSet/>
      <dgm:spPr/>
      <dgm:t>
        <a:bodyPr/>
        <a:lstStyle/>
        <a:p>
          <a:endParaRPr lang="en-US"/>
        </a:p>
      </dgm:t>
    </dgm:pt>
    <dgm:pt modelId="{F5E45E48-555C-4DFF-BB89-F16ADA31F7F4}" type="sibTrans" cxnId="{074CA0C4-C60F-4A3D-B1C1-57ED3D10B005}">
      <dgm:prSet/>
      <dgm:spPr/>
      <dgm:t>
        <a:bodyPr/>
        <a:lstStyle/>
        <a:p>
          <a:endParaRPr lang="en-US"/>
        </a:p>
      </dgm:t>
    </dgm:pt>
    <dgm:pt modelId="{6386B06B-B06A-45F7-868B-16717CF87F9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5. Źródła</a:t>
          </a:r>
          <a:endParaRPr lang="en-US"/>
        </a:p>
      </dgm:t>
    </dgm:pt>
    <dgm:pt modelId="{45E013DC-05BF-40EE-AE83-B09D7E929E1F}" type="parTrans" cxnId="{9A0844BD-A6A2-4C8C-9BFB-8F932EA5D4D4}">
      <dgm:prSet/>
      <dgm:spPr/>
      <dgm:t>
        <a:bodyPr/>
        <a:lstStyle/>
        <a:p>
          <a:endParaRPr lang="en-US"/>
        </a:p>
      </dgm:t>
    </dgm:pt>
    <dgm:pt modelId="{96F1F240-44B3-4234-A793-3BED7649EEB0}" type="sibTrans" cxnId="{9A0844BD-A6A2-4C8C-9BFB-8F932EA5D4D4}">
      <dgm:prSet/>
      <dgm:spPr/>
      <dgm:t>
        <a:bodyPr/>
        <a:lstStyle/>
        <a:p>
          <a:endParaRPr lang="en-US"/>
        </a:p>
      </dgm:t>
    </dgm:pt>
    <dgm:pt modelId="{B22E928B-ED91-4019-9166-DAC11EE5EC07}" type="pres">
      <dgm:prSet presAssocID="{323EC179-E819-4DB2-9FF3-D3C7CABB82AF}" presName="root" presStyleCnt="0">
        <dgm:presLayoutVars>
          <dgm:dir/>
          <dgm:resizeHandles val="exact"/>
        </dgm:presLayoutVars>
      </dgm:prSet>
      <dgm:spPr/>
    </dgm:pt>
    <dgm:pt modelId="{0098EADF-7AD4-489C-8BF8-E1AE93C977D0}" type="pres">
      <dgm:prSet presAssocID="{F5F6DEF4-6234-41E7-8E43-38728C8A57B4}" presName="compNode" presStyleCnt="0"/>
      <dgm:spPr/>
    </dgm:pt>
    <dgm:pt modelId="{9273225F-1342-4AF2-B81A-F4F9EC500A08}" type="pres">
      <dgm:prSet presAssocID="{F5F6DEF4-6234-41E7-8E43-38728C8A57B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zał w dziesiątkę"/>
        </a:ext>
      </dgm:extLst>
    </dgm:pt>
    <dgm:pt modelId="{BB67C5C0-C017-4489-AED5-8F4958C59C51}" type="pres">
      <dgm:prSet presAssocID="{F5F6DEF4-6234-41E7-8E43-38728C8A57B4}" presName="iconSpace" presStyleCnt="0"/>
      <dgm:spPr/>
    </dgm:pt>
    <dgm:pt modelId="{CBCC9253-93F5-4200-933C-0A69007DD47E}" type="pres">
      <dgm:prSet presAssocID="{F5F6DEF4-6234-41E7-8E43-38728C8A57B4}" presName="parTx" presStyleLbl="revTx" presStyleIdx="0" presStyleCnt="10">
        <dgm:presLayoutVars>
          <dgm:chMax val="0"/>
          <dgm:chPref val="0"/>
        </dgm:presLayoutVars>
      </dgm:prSet>
      <dgm:spPr/>
    </dgm:pt>
    <dgm:pt modelId="{7B5F2DD9-3C32-42A6-AE80-6BC54EA4F2E4}" type="pres">
      <dgm:prSet presAssocID="{F5F6DEF4-6234-41E7-8E43-38728C8A57B4}" presName="txSpace" presStyleCnt="0"/>
      <dgm:spPr/>
    </dgm:pt>
    <dgm:pt modelId="{16081595-41FF-4602-8407-477A18AD26C6}" type="pres">
      <dgm:prSet presAssocID="{F5F6DEF4-6234-41E7-8E43-38728C8A57B4}" presName="desTx" presStyleLbl="revTx" presStyleIdx="1" presStyleCnt="10">
        <dgm:presLayoutVars/>
      </dgm:prSet>
      <dgm:spPr/>
    </dgm:pt>
    <dgm:pt modelId="{8D49DFBD-8F91-48F6-95E2-87F0B91D2ECB}" type="pres">
      <dgm:prSet presAssocID="{1C0F6E27-D900-4F6D-A64E-740803F06D28}" presName="sibTrans" presStyleCnt="0"/>
      <dgm:spPr/>
    </dgm:pt>
    <dgm:pt modelId="{D4233863-A40C-42F6-8DD0-2341E40BF54A}" type="pres">
      <dgm:prSet presAssocID="{E17EB437-8D43-40B6-A4AA-64B05DF6EA73}" presName="compNode" presStyleCnt="0"/>
      <dgm:spPr/>
    </dgm:pt>
    <dgm:pt modelId="{8DF33689-4EA6-4A4F-AA53-9681193DED27}" type="pres">
      <dgm:prSet presAssocID="{E17EB437-8D43-40B6-A4AA-64B05DF6EA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pisy"/>
        </a:ext>
      </dgm:extLst>
    </dgm:pt>
    <dgm:pt modelId="{B14D2F5A-71ED-43FB-BC3B-ED33C0F50773}" type="pres">
      <dgm:prSet presAssocID="{E17EB437-8D43-40B6-A4AA-64B05DF6EA73}" presName="iconSpace" presStyleCnt="0"/>
      <dgm:spPr/>
    </dgm:pt>
    <dgm:pt modelId="{2232F592-EC44-478B-8A61-9F5D6D07AA5B}" type="pres">
      <dgm:prSet presAssocID="{E17EB437-8D43-40B6-A4AA-64B05DF6EA73}" presName="parTx" presStyleLbl="revTx" presStyleIdx="2" presStyleCnt="10">
        <dgm:presLayoutVars>
          <dgm:chMax val="0"/>
          <dgm:chPref val="0"/>
        </dgm:presLayoutVars>
      </dgm:prSet>
      <dgm:spPr/>
    </dgm:pt>
    <dgm:pt modelId="{A3944FB4-1031-4CF3-B901-FB1A74DC0010}" type="pres">
      <dgm:prSet presAssocID="{E17EB437-8D43-40B6-A4AA-64B05DF6EA73}" presName="txSpace" presStyleCnt="0"/>
      <dgm:spPr/>
    </dgm:pt>
    <dgm:pt modelId="{4E9A92F9-3D27-44DD-A127-CF42758D5699}" type="pres">
      <dgm:prSet presAssocID="{E17EB437-8D43-40B6-A4AA-64B05DF6EA73}" presName="desTx" presStyleLbl="revTx" presStyleIdx="3" presStyleCnt="10">
        <dgm:presLayoutVars/>
      </dgm:prSet>
      <dgm:spPr/>
    </dgm:pt>
    <dgm:pt modelId="{8123187D-A118-4EBD-B51A-EF19A2EDD086}" type="pres">
      <dgm:prSet presAssocID="{DAB333E3-9D02-4C1B-AD99-900091A5985D}" presName="sibTrans" presStyleCnt="0"/>
      <dgm:spPr/>
    </dgm:pt>
    <dgm:pt modelId="{386DDAA8-3B32-419E-B592-DAF4C88A37F8}" type="pres">
      <dgm:prSet presAssocID="{588837EC-3489-4732-9284-610BED50F236}" presName="compNode" presStyleCnt="0"/>
      <dgm:spPr/>
    </dgm:pt>
    <dgm:pt modelId="{CCB213A1-1D09-4D6C-9418-7E9B0086DD9E}" type="pres">
      <dgm:prSet presAssocID="{588837EC-3489-4732-9284-610BED50F23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FB59A69B-31B5-4F40-AB83-B839B5D2E838}" type="pres">
      <dgm:prSet presAssocID="{588837EC-3489-4732-9284-610BED50F236}" presName="iconSpace" presStyleCnt="0"/>
      <dgm:spPr/>
    </dgm:pt>
    <dgm:pt modelId="{3B7359B3-2E36-41C3-B1AA-3C472F293831}" type="pres">
      <dgm:prSet presAssocID="{588837EC-3489-4732-9284-610BED50F236}" presName="parTx" presStyleLbl="revTx" presStyleIdx="4" presStyleCnt="10">
        <dgm:presLayoutVars>
          <dgm:chMax val="0"/>
          <dgm:chPref val="0"/>
        </dgm:presLayoutVars>
      </dgm:prSet>
      <dgm:spPr/>
    </dgm:pt>
    <dgm:pt modelId="{2B9E253B-312A-4EEB-A948-12A4ED59FB67}" type="pres">
      <dgm:prSet presAssocID="{588837EC-3489-4732-9284-610BED50F236}" presName="txSpace" presStyleCnt="0"/>
      <dgm:spPr/>
    </dgm:pt>
    <dgm:pt modelId="{6396AF8E-2615-49C7-B2D8-8A9A98CAB68C}" type="pres">
      <dgm:prSet presAssocID="{588837EC-3489-4732-9284-610BED50F236}" presName="desTx" presStyleLbl="revTx" presStyleIdx="5" presStyleCnt="10">
        <dgm:presLayoutVars/>
      </dgm:prSet>
      <dgm:spPr/>
    </dgm:pt>
    <dgm:pt modelId="{CB392BB8-925A-4F51-A976-21D390E37A83}" type="pres">
      <dgm:prSet presAssocID="{53AD4C77-15CA-435B-936B-29A6842B3647}" presName="sibTrans" presStyleCnt="0"/>
      <dgm:spPr/>
    </dgm:pt>
    <dgm:pt modelId="{9826CFC7-3276-40A5-8A75-BDDE516C2F8F}" type="pres">
      <dgm:prSet presAssocID="{BCE2AC8A-F58A-47DA-8A2B-372954B90C31}" presName="compNode" presStyleCnt="0"/>
      <dgm:spPr/>
    </dgm:pt>
    <dgm:pt modelId="{AEC756A5-ED83-4455-8955-B9B00A91E1E5}" type="pres">
      <dgm:prSet presAssocID="{BCE2AC8A-F58A-47DA-8A2B-372954B90C3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95CB9172-D784-45A7-A827-ADD1138478E8}" type="pres">
      <dgm:prSet presAssocID="{BCE2AC8A-F58A-47DA-8A2B-372954B90C31}" presName="iconSpace" presStyleCnt="0"/>
      <dgm:spPr/>
    </dgm:pt>
    <dgm:pt modelId="{101167B8-2AF6-4ECB-B262-8C7307C4AECC}" type="pres">
      <dgm:prSet presAssocID="{BCE2AC8A-F58A-47DA-8A2B-372954B90C31}" presName="parTx" presStyleLbl="revTx" presStyleIdx="6" presStyleCnt="10">
        <dgm:presLayoutVars>
          <dgm:chMax val="0"/>
          <dgm:chPref val="0"/>
        </dgm:presLayoutVars>
      </dgm:prSet>
      <dgm:spPr/>
    </dgm:pt>
    <dgm:pt modelId="{6D3AC9DA-02FE-4FAA-9585-020037A94A3C}" type="pres">
      <dgm:prSet presAssocID="{BCE2AC8A-F58A-47DA-8A2B-372954B90C31}" presName="txSpace" presStyleCnt="0"/>
      <dgm:spPr/>
    </dgm:pt>
    <dgm:pt modelId="{E7F20899-4FD4-43E3-9AFB-568BA370BC90}" type="pres">
      <dgm:prSet presAssocID="{BCE2AC8A-F58A-47DA-8A2B-372954B90C31}" presName="desTx" presStyleLbl="revTx" presStyleIdx="7" presStyleCnt="10">
        <dgm:presLayoutVars/>
      </dgm:prSet>
      <dgm:spPr/>
    </dgm:pt>
    <dgm:pt modelId="{D9AD76C1-EF4F-4F3D-90EE-B7970B19C5DF}" type="pres">
      <dgm:prSet presAssocID="{F5E45E48-555C-4DFF-BB89-F16ADA31F7F4}" presName="sibTrans" presStyleCnt="0"/>
      <dgm:spPr/>
    </dgm:pt>
    <dgm:pt modelId="{AE956C31-D4E5-4FA4-BDA3-10199580F73B}" type="pres">
      <dgm:prSet presAssocID="{6386B06B-B06A-45F7-868B-16717CF87F94}" presName="compNode" presStyleCnt="0"/>
      <dgm:spPr/>
    </dgm:pt>
    <dgm:pt modelId="{B06F8F77-5AC9-4509-A2C2-72552BF1FDC4}" type="pres">
      <dgm:prSet presAssocID="{6386B06B-B06A-45F7-868B-16717CF87F9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zeta"/>
        </a:ext>
      </dgm:extLst>
    </dgm:pt>
    <dgm:pt modelId="{CE9FCD53-12B7-4AEA-907F-197141ADD9A5}" type="pres">
      <dgm:prSet presAssocID="{6386B06B-B06A-45F7-868B-16717CF87F94}" presName="iconSpace" presStyleCnt="0"/>
      <dgm:spPr/>
    </dgm:pt>
    <dgm:pt modelId="{AF56C6F0-7F9D-48A9-BA05-EB52319A166C}" type="pres">
      <dgm:prSet presAssocID="{6386B06B-B06A-45F7-868B-16717CF87F94}" presName="parTx" presStyleLbl="revTx" presStyleIdx="8" presStyleCnt="10">
        <dgm:presLayoutVars>
          <dgm:chMax val="0"/>
          <dgm:chPref val="0"/>
        </dgm:presLayoutVars>
      </dgm:prSet>
      <dgm:spPr/>
    </dgm:pt>
    <dgm:pt modelId="{D3F96A59-7A05-48D3-BE35-74301F2554F1}" type="pres">
      <dgm:prSet presAssocID="{6386B06B-B06A-45F7-868B-16717CF87F94}" presName="txSpace" presStyleCnt="0"/>
      <dgm:spPr/>
    </dgm:pt>
    <dgm:pt modelId="{E0F0A06B-3E9F-43AC-AFBF-3FE131E51F6B}" type="pres">
      <dgm:prSet presAssocID="{6386B06B-B06A-45F7-868B-16717CF87F94}" presName="desTx" presStyleLbl="revTx" presStyleIdx="9" presStyleCnt="10">
        <dgm:presLayoutVars/>
      </dgm:prSet>
      <dgm:spPr/>
    </dgm:pt>
  </dgm:ptLst>
  <dgm:cxnLst>
    <dgm:cxn modelId="{7FFF3100-0943-4447-B48D-93AD2B809ED5}" type="presOf" srcId="{6386B06B-B06A-45F7-868B-16717CF87F94}" destId="{AF56C6F0-7F9D-48A9-BA05-EB52319A166C}" srcOrd="0" destOrd="0" presId="urn:microsoft.com/office/officeart/2018/5/layout/CenteredIconLabelDescriptionList"/>
    <dgm:cxn modelId="{4964BB18-4F9E-4261-9227-1609115EF167}" type="presOf" srcId="{E17EB437-8D43-40B6-A4AA-64B05DF6EA73}" destId="{2232F592-EC44-478B-8A61-9F5D6D07AA5B}" srcOrd="0" destOrd="0" presId="urn:microsoft.com/office/officeart/2018/5/layout/CenteredIconLabelDescriptionList"/>
    <dgm:cxn modelId="{52A0821F-4E9B-4C9C-A1C8-F509A2FE1D89}" srcId="{E17EB437-8D43-40B6-A4AA-64B05DF6EA73}" destId="{75A52E7E-4B7C-463A-800D-6E5408CE3B7D}" srcOrd="1" destOrd="0" parTransId="{AB0BCFCF-01DE-4518-8400-031182A90E67}" sibTransId="{46F3D4DE-D117-4CF5-B40C-82BA6181151B}"/>
    <dgm:cxn modelId="{45387E32-CBFF-4778-8288-927A386EE69A}" type="presOf" srcId="{75A52E7E-4B7C-463A-800D-6E5408CE3B7D}" destId="{4E9A92F9-3D27-44DD-A127-CF42758D5699}" srcOrd="0" destOrd="1" presId="urn:microsoft.com/office/officeart/2018/5/layout/CenteredIconLabelDescriptionList"/>
    <dgm:cxn modelId="{7F8FFA5E-EE1A-4D39-B0E1-AE1C8D297AA5}" type="presOf" srcId="{39129F8F-FA2A-41B4-B8E3-30766270BD87}" destId="{6396AF8E-2615-49C7-B2D8-8A9A98CAB68C}" srcOrd="0" destOrd="0" presId="urn:microsoft.com/office/officeart/2018/5/layout/CenteredIconLabelDescriptionList"/>
    <dgm:cxn modelId="{9E7A8942-60C0-4F4D-8D9B-F9BD8D7287D4}" type="presOf" srcId="{588837EC-3489-4732-9284-610BED50F236}" destId="{3B7359B3-2E36-41C3-B1AA-3C472F293831}" srcOrd="0" destOrd="0" presId="urn:microsoft.com/office/officeart/2018/5/layout/CenteredIconLabelDescriptionList"/>
    <dgm:cxn modelId="{5557FD50-C041-436C-AD84-7A6D92AFF05A}" srcId="{323EC179-E819-4DB2-9FF3-D3C7CABB82AF}" destId="{F5F6DEF4-6234-41E7-8E43-38728C8A57B4}" srcOrd="0" destOrd="0" parTransId="{D3DEE329-1123-48BE-A915-B7FBFE2BCEFD}" sibTransId="{1C0F6E27-D900-4F6D-A64E-740803F06D28}"/>
    <dgm:cxn modelId="{0288A456-2D7E-4D00-B3A9-AE54DA90D049}" type="presOf" srcId="{323EC179-E819-4DB2-9FF3-D3C7CABB82AF}" destId="{B22E928B-ED91-4019-9166-DAC11EE5EC07}" srcOrd="0" destOrd="0" presId="urn:microsoft.com/office/officeart/2018/5/layout/CenteredIconLabelDescriptionList"/>
    <dgm:cxn modelId="{4EDC4391-2372-4440-91CD-ADE507F72686}" srcId="{323EC179-E819-4DB2-9FF3-D3C7CABB82AF}" destId="{588837EC-3489-4732-9284-610BED50F236}" srcOrd="2" destOrd="0" parTransId="{B397FBCA-C3AC-4D80-B4A1-543DBBF5569C}" sibTransId="{53AD4C77-15CA-435B-936B-29A6842B3647}"/>
    <dgm:cxn modelId="{E33F7FB7-0D22-489F-83AE-7D5A3FFDD310}" type="presOf" srcId="{BCE2AC8A-F58A-47DA-8A2B-372954B90C31}" destId="{101167B8-2AF6-4ECB-B262-8C7307C4AECC}" srcOrd="0" destOrd="0" presId="urn:microsoft.com/office/officeart/2018/5/layout/CenteredIconLabelDescriptionList"/>
    <dgm:cxn modelId="{9A0844BD-A6A2-4C8C-9BFB-8F932EA5D4D4}" srcId="{323EC179-E819-4DB2-9FF3-D3C7CABB82AF}" destId="{6386B06B-B06A-45F7-868B-16717CF87F94}" srcOrd="4" destOrd="0" parTransId="{45E013DC-05BF-40EE-AE83-B09D7E929E1F}" sibTransId="{96F1F240-44B3-4234-A793-3BED7649EEB0}"/>
    <dgm:cxn modelId="{074CA0C4-C60F-4A3D-B1C1-57ED3D10B005}" srcId="{323EC179-E819-4DB2-9FF3-D3C7CABB82AF}" destId="{BCE2AC8A-F58A-47DA-8A2B-372954B90C31}" srcOrd="3" destOrd="0" parTransId="{AAC8AE87-D295-4968-A607-0911FAFFD47C}" sibTransId="{F5E45E48-555C-4DFF-BB89-F16ADA31F7F4}"/>
    <dgm:cxn modelId="{9BC834D6-A3FD-436A-9C2F-EEF6DD0DA8C8}" type="presOf" srcId="{F5F6DEF4-6234-41E7-8E43-38728C8A57B4}" destId="{CBCC9253-93F5-4200-933C-0A69007DD47E}" srcOrd="0" destOrd="0" presId="urn:microsoft.com/office/officeart/2018/5/layout/CenteredIconLabelDescriptionList"/>
    <dgm:cxn modelId="{E083E3E1-C274-4702-A97D-F456425FF72B}" srcId="{323EC179-E819-4DB2-9FF3-D3C7CABB82AF}" destId="{E17EB437-8D43-40B6-A4AA-64B05DF6EA73}" srcOrd="1" destOrd="0" parTransId="{C21FC980-A430-4672-B7A4-6110E4D56AB4}" sibTransId="{DAB333E3-9D02-4C1B-AD99-900091A5985D}"/>
    <dgm:cxn modelId="{D9F516F4-7125-4837-886C-4DC579A28C37}" type="presOf" srcId="{B46D44EF-0C26-490D-BF35-695B018A48E5}" destId="{4E9A92F9-3D27-44DD-A127-CF42758D5699}" srcOrd="0" destOrd="0" presId="urn:microsoft.com/office/officeart/2018/5/layout/CenteredIconLabelDescriptionList"/>
    <dgm:cxn modelId="{BDE659F7-F4B2-4294-98A0-487B8697C5CF}" srcId="{588837EC-3489-4732-9284-610BED50F236}" destId="{39129F8F-FA2A-41B4-B8E3-30766270BD87}" srcOrd="0" destOrd="0" parTransId="{4D559A9A-6318-432C-AC15-38C16C9DFCE1}" sibTransId="{09F09597-29D6-46FA-BB1E-6DE3F949984E}"/>
    <dgm:cxn modelId="{2AABCEFC-E3C4-4D75-A8F1-5CCF7010306D}" srcId="{E17EB437-8D43-40B6-A4AA-64B05DF6EA73}" destId="{B46D44EF-0C26-490D-BF35-695B018A48E5}" srcOrd="0" destOrd="0" parTransId="{CCDA8CBF-1CA6-4166-9C17-9A55FA99EE78}" sibTransId="{E44D4DCD-CDF7-4504-9256-D6E280BAAA9B}"/>
    <dgm:cxn modelId="{3017AB39-2ECB-4DB4-B482-F9DED6072D46}" type="presParOf" srcId="{B22E928B-ED91-4019-9166-DAC11EE5EC07}" destId="{0098EADF-7AD4-489C-8BF8-E1AE93C977D0}" srcOrd="0" destOrd="0" presId="urn:microsoft.com/office/officeart/2018/5/layout/CenteredIconLabelDescriptionList"/>
    <dgm:cxn modelId="{503A8D19-2075-4F09-89FB-D9D2BF7149CF}" type="presParOf" srcId="{0098EADF-7AD4-489C-8BF8-E1AE93C977D0}" destId="{9273225F-1342-4AF2-B81A-F4F9EC500A08}" srcOrd="0" destOrd="0" presId="urn:microsoft.com/office/officeart/2018/5/layout/CenteredIconLabelDescriptionList"/>
    <dgm:cxn modelId="{90E6C003-0EAC-4BC4-B468-89604D774E74}" type="presParOf" srcId="{0098EADF-7AD4-489C-8BF8-E1AE93C977D0}" destId="{BB67C5C0-C017-4489-AED5-8F4958C59C51}" srcOrd="1" destOrd="0" presId="urn:microsoft.com/office/officeart/2018/5/layout/CenteredIconLabelDescriptionList"/>
    <dgm:cxn modelId="{7A81DEA1-7505-4455-89E1-8F3B4C7A30ED}" type="presParOf" srcId="{0098EADF-7AD4-489C-8BF8-E1AE93C977D0}" destId="{CBCC9253-93F5-4200-933C-0A69007DD47E}" srcOrd="2" destOrd="0" presId="urn:microsoft.com/office/officeart/2018/5/layout/CenteredIconLabelDescriptionList"/>
    <dgm:cxn modelId="{6182E915-2E6F-4128-BC6F-0FB9A549EE91}" type="presParOf" srcId="{0098EADF-7AD4-489C-8BF8-E1AE93C977D0}" destId="{7B5F2DD9-3C32-42A6-AE80-6BC54EA4F2E4}" srcOrd="3" destOrd="0" presId="urn:microsoft.com/office/officeart/2018/5/layout/CenteredIconLabelDescriptionList"/>
    <dgm:cxn modelId="{FB1B3614-BDE3-4E93-85C5-89A728F5A2EA}" type="presParOf" srcId="{0098EADF-7AD4-489C-8BF8-E1AE93C977D0}" destId="{16081595-41FF-4602-8407-477A18AD26C6}" srcOrd="4" destOrd="0" presId="urn:microsoft.com/office/officeart/2018/5/layout/CenteredIconLabelDescriptionList"/>
    <dgm:cxn modelId="{3B9C4D00-B2C8-4D7B-999A-00E86B345D2D}" type="presParOf" srcId="{B22E928B-ED91-4019-9166-DAC11EE5EC07}" destId="{8D49DFBD-8F91-48F6-95E2-87F0B91D2ECB}" srcOrd="1" destOrd="0" presId="urn:microsoft.com/office/officeart/2018/5/layout/CenteredIconLabelDescriptionList"/>
    <dgm:cxn modelId="{1732ED90-385B-4DF1-91A3-3CE4B321A271}" type="presParOf" srcId="{B22E928B-ED91-4019-9166-DAC11EE5EC07}" destId="{D4233863-A40C-42F6-8DD0-2341E40BF54A}" srcOrd="2" destOrd="0" presId="urn:microsoft.com/office/officeart/2018/5/layout/CenteredIconLabelDescriptionList"/>
    <dgm:cxn modelId="{7EDDE7F6-1FBE-40E3-8442-8CE11E3DD45A}" type="presParOf" srcId="{D4233863-A40C-42F6-8DD0-2341E40BF54A}" destId="{8DF33689-4EA6-4A4F-AA53-9681193DED27}" srcOrd="0" destOrd="0" presId="urn:microsoft.com/office/officeart/2018/5/layout/CenteredIconLabelDescriptionList"/>
    <dgm:cxn modelId="{2BFD13D6-364E-40F5-AA88-91265CE6530E}" type="presParOf" srcId="{D4233863-A40C-42F6-8DD0-2341E40BF54A}" destId="{B14D2F5A-71ED-43FB-BC3B-ED33C0F50773}" srcOrd="1" destOrd="0" presId="urn:microsoft.com/office/officeart/2018/5/layout/CenteredIconLabelDescriptionList"/>
    <dgm:cxn modelId="{F5425F44-0B89-45A2-99B9-35B52B38015B}" type="presParOf" srcId="{D4233863-A40C-42F6-8DD0-2341E40BF54A}" destId="{2232F592-EC44-478B-8A61-9F5D6D07AA5B}" srcOrd="2" destOrd="0" presId="urn:microsoft.com/office/officeart/2018/5/layout/CenteredIconLabelDescriptionList"/>
    <dgm:cxn modelId="{BF19B56F-86E3-49A8-A71D-740BB608B19A}" type="presParOf" srcId="{D4233863-A40C-42F6-8DD0-2341E40BF54A}" destId="{A3944FB4-1031-4CF3-B901-FB1A74DC0010}" srcOrd="3" destOrd="0" presId="urn:microsoft.com/office/officeart/2018/5/layout/CenteredIconLabelDescriptionList"/>
    <dgm:cxn modelId="{545E895C-9122-4A67-A375-D925925A1A03}" type="presParOf" srcId="{D4233863-A40C-42F6-8DD0-2341E40BF54A}" destId="{4E9A92F9-3D27-44DD-A127-CF42758D5699}" srcOrd="4" destOrd="0" presId="urn:microsoft.com/office/officeart/2018/5/layout/CenteredIconLabelDescriptionList"/>
    <dgm:cxn modelId="{E2E2E470-38D1-4506-BA95-FACF97E1F3B2}" type="presParOf" srcId="{B22E928B-ED91-4019-9166-DAC11EE5EC07}" destId="{8123187D-A118-4EBD-B51A-EF19A2EDD086}" srcOrd="3" destOrd="0" presId="urn:microsoft.com/office/officeart/2018/5/layout/CenteredIconLabelDescriptionList"/>
    <dgm:cxn modelId="{82C1FDF6-25CC-4CB2-A6D7-1503C3E5C203}" type="presParOf" srcId="{B22E928B-ED91-4019-9166-DAC11EE5EC07}" destId="{386DDAA8-3B32-419E-B592-DAF4C88A37F8}" srcOrd="4" destOrd="0" presId="urn:microsoft.com/office/officeart/2018/5/layout/CenteredIconLabelDescriptionList"/>
    <dgm:cxn modelId="{70666027-7E5E-4C63-A360-ABFE9F54A318}" type="presParOf" srcId="{386DDAA8-3B32-419E-B592-DAF4C88A37F8}" destId="{CCB213A1-1D09-4D6C-9418-7E9B0086DD9E}" srcOrd="0" destOrd="0" presId="urn:microsoft.com/office/officeart/2018/5/layout/CenteredIconLabelDescriptionList"/>
    <dgm:cxn modelId="{325BA712-E5F3-418E-A3A0-8641E0F1051D}" type="presParOf" srcId="{386DDAA8-3B32-419E-B592-DAF4C88A37F8}" destId="{FB59A69B-31B5-4F40-AB83-B839B5D2E838}" srcOrd="1" destOrd="0" presId="urn:microsoft.com/office/officeart/2018/5/layout/CenteredIconLabelDescriptionList"/>
    <dgm:cxn modelId="{FBBF3040-7C0C-4D57-B5A5-54C28AD81D9F}" type="presParOf" srcId="{386DDAA8-3B32-419E-B592-DAF4C88A37F8}" destId="{3B7359B3-2E36-41C3-B1AA-3C472F293831}" srcOrd="2" destOrd="0" presId="urn:microsoft.com/office/officeart/2018/5/layout/CenteredIconLabelDescriptionList"/>
    <dgm:cxn modelId="{EA59031F-B355-4A85-A4ED-8E845ADEE7B3}" type="presParOf" srcId="{386DDAA8-3B32-419E-B592-DAF4C88A37F8}" destId="{2B9E253B-312A-4EEB-A948-12A4ED59FB67}" srcOrd="3" destOrd="0" presId="urn:microsoft.com/office/officeart/2018/5/layout/CenteredIconLabelDescriptionList"/>
    <dgm:cxn modelId="{D897D776-DB8C-4C32-B2B5-E710B6B7B00B}" type="presParOf" srcId="{386DDAA8-3B32-419E-B592-DAF4C88A37F8}" destId="{6396AF8E-2615-49C7-B2D8-8A9A98CAB68C}" srcOrd="4" destOrd="0" presId="urn:microsoft.com/office/officeart/2018/5/layout/CenteredIconLabelDescriptionList"/>
    <dgm:cxn modelId="{0A5D658A-4346-4EDB-AB8A-3DC41D763507}" type="presParOf" srcId="{B22E928B-ED91-4019-9166-DAC11EE5EC07}" destId="{CB392BB8-925A-4F51-A976-21D390E37A83}" srcOrd="5" destOrd="0" presId="urn:microsoft.com/office/officeart/2018/5/layout/CenteredIconLabelDescriptionList"/>
    <dgm:cxn modelId="{14FB5C61-4720-4103-A0C3-1C2514D7A582}" type="presParOf" srcId="{B22E928B-ED91-4019-9166-DAC11EE5EC07}" destId="{9826CFC7-3276-40A5-8A75-BDDE516C2F8F}" srcOrd="6" destOrd="0" presId="urn:microsoft.com/office/officeart/2018/5/layout/CenteredIconLabelDescriptionList"/>
    <dgm:cxn modelId="{1DB6E511-7A22-499A-AE71-907FF0344A9D}" type="presParOf" srcId="{9826CFC7-3276-40A5-8A75-BDDE516C2F8F}" destId="{AEC756A5-ED83-4455-8955-B9B00A91E1E5}" srcOrd="0" destOrd="0" presId="urn:microsoft.com/office/officeart/2018/5/layout/CenteredIconLabelDescriptionList"/>
    <dgm:cxn modelId="{15BFFF30-9CBD-4CD0-A12B-263D5D8F3A3C}" type="presParOf" srcId="{9826CFC7-3276-40A5-8A75-BDDE516C2F8F}" destId="{95CB9172-D784-45A7-A827-ADD1138478E8}" srcOrd="1" destOrd="0" presId="urn:microsoft.com/office/officeart/2018/5/layout/CenteredIconLabelDescriptionList"/>
    <dgm:cxn modelId="{73C66E12-74B1-49C6-9594-AA75C3218DC8}" type="presParOf" srcId="{9826CFC7-3276-40A5-8A75-BDDE516C2F8F}" destId="{101167B8-2AF6-4ECB-B262-8C7307C4AECC}" srcOrd="2" destOrd="0" presId="urn:microsoft.com/office/officeart/2018/5/layout/CenteredIconLabelDescriptionList"/>
    <dgm:cxn modelId="{F480C4C6-C5D9-4F1B-8BE2-F107C41F4E43}" type="presParOf" srcId="{9826CFC7-3276-40A5-8A75-BDDE516C2F8F}" destId="{6D3AC9DA-02FE-4FAA-9585-020037A94A3C}" srcOrd="3" destOrd="0" presId="urn:microsoft.com/office/officeart/2018/5/layout/CenteredIconLabelDescriptionList"/>
    <dgm:cxn modelId="{CC5FB49B-285A-43A7-A77F-00D370B4A4D4}" type="presParOf" srcId="{9826CFC7-3276-40A5-8A75-BDDE516C2F8F}" destId="{E7F20899-4FD4-43E3-9AFB-568BA370BC90}" srcOrd="4" destOrd="0" presId="urn:microsoft.com/office/officeart/2018/5/layout/CenteredIconLabelDescriptionList"/>
    <dgm:cxn modelId="{BEC69145-110F-4C4C-B641-F8BC3B15DCC8}" type="presParOf" srcId="{B22E928B-ED91-4019-9166-DAC11EE5EC07}" destId="{D9AD76C1-EF4F-4F3D-90EE-B7970B19C5DF}" srcOrd="7" destOrd="0" presId="urn:microsoft.com/office/officeart/2018/5/layout/CenteredIconLabelDescriptionList"/>
    <dgm:cxn modelId="{852405BE-CC37-4190-8D5A-A6C651E5BAD4}" type="presParOf" srcId="{B22E928B-ED91-4019-9166-DAC11EE5EC07}" destId="{AE956C31-D4E5-4FA4-BDA3-10199580F73B}" srcOrd="8" destOrd="0" presId="urn:microsoft.com/office/officeart/2018/5/layout/CenteredIconLabelDescriptionList"/>
    <dgm:cxn modelId="{8751A082-1712-478D-BCF2-D5770E1E4B04}" type="presParOf" srcId="{AE956C31-D4E5-4FA4-BDA3-10199580F73B}" destId="{B06F8F77-5AC9-4509-A2C2-72552BF1FDC4}" srcOrd="0" destOrd="0" presId="urn:microsoft.com/office/officeart/2018/5/layout/CenteredIconLabelDescriptionList"/>
    <dgm:cxn modelId="{06D68B17-7865-4F67-8BCA-36B7D556434E}" type="presParOf" srcId="{AE956C31-D4E5-4FA4-BDA3-10199580F73B}" destId="{CE9FCD53-12B7-4AEA-907F-197141ADD9A5}" srcOrd="1" destOrd="0" presId="urn:microsoft.com/office/officeart/2018/5/layout/CenteredIconLabelDescriptionList"/>
    <dgm:cxn modelId="{DC34B3B9-0548-4582-90B7-153EBEEF6651}" type="presParOf" srcId="{AE956C31-D4E5-4FA4-BDA3-10199580F73B}" destId="{AF56C6F0-7F9D-48A9-BA05-EB52319A166C}" srcOrd="2" destOrd="0" presId="urn:microsoft.com/office/officeart/2018/5/layout/CenteredIconLabelDescriptionList"/>
    <dgm:cxn modelId="{883A38E1-9E58-4106-AEC8-71F00E579A53}" type="presParOf" srcId="{AE956C31-D4E5-4FA4-BDA3-10199580F73B}" destId="{D3F96A59-7A05-48D3-BE35-74301F2554F1}" srcOrd="3" destOrd="0" presId="urn:microsoft.com/office/officeart/2018/5/layout/CenteredIconLabelDescriptionList"/>
    <dgm:cxn modelId="{7B2680D1-B901-471D-895E-2416530DEAF7}" type="presParOf" srcId="{AE956C31-D4E5-4FA4-BDA3-10199580F73B}" destId="{E0F0A06B-3E9F-43AC-AFBF-3FE131E51F6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3225F-1342-4AF2-B81A-F4F9EC500A08}">
      <dsp:nvSpPr>
        <dsp:cNvPr id="0" name=""/>
        <dsp:cNvSpPr/>
      </dsp:nvSpPr>
      <dsp:spPr>
        <a:xfrm>
          <a:off x="602725" y="1198319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C9253-93F5-4200-933C-0A69007DD47E}">
      <dsp:nvSpPr>
        <dsp:cNvPr id="0" name=""/>
        <dsp:cNvSpPr/>
      </dsp:nvSpPr>
      <dsp:spPr>
        <a:xfrm>
          <a:off x="3557" y="1927895"/>
          <a:ext cx="1843593" cy="44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400" kern="1200"/>
            <a:t>1. Cel prezentacji</a:t>
          </a:r>
          <a:endParaRPr lang="en-US" sz="1400" kern="1200"/>
        </a:p>
      </dsp:txBody>
      <dsp:txXfrm>
        <a:off x="3557" y="1927895"/>
        <a:ext cx="1843593" cy="440734"/>
      </dsp:txXfrm>
    </dsp:sp>
    <dsp:sp modelId="{16081595-41FF-4602-8407-477A18AD26C6}">
      <dsp:nvSpPr>
        <dsp:cNvPr id="0" name=""/>
        <dsp:cNvSpPr/>
      </dsp:nvSpPr>
      <dsp:spPr>
        <a:xfrm>
          <a:off x="3557" y="2407846"/>
          <a:ext cx="1843593" cy="751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F33689-4EA6-4A4F-AA53-9681193DED27}">
      <dsp:nvSpPr>
        <dsp:cNvPr id="0" name=""/>
        <dsp:cNvSpPr/>
      </dsp:nvSpPr>
      <dsp:spPr>
        <a:xfrm>
          <a:off x="2768948" y="1198319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2F592-EC44-478B-8A61-9F5D6D07AA5B}">
      <dsp:nvSpPr>
        <dsp:cNvPr id="0" name=""/>
        <dsp:cNvSpPr/>
      </dsp:nvSpPr>
      <dsp:spPr>
        <a:xfrm>
          <a:off x="2169780" y="1927895"/>
          <a:ext cx="1843593" cy="44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400" kern="1200"/>
            <a:t>2. Podpis elektronizcny (definicja, podział)</a:t>
          </a:r>
          <a:endParaRPr lang="en-US" sz="1400" kern="1200"/>
        </a:p>
      </dsp:txBody>
      <dsp:txXfrm>
        <a:off x="2169780" y="1927895"/>
        <a:ext cx="1843593" cy="440734"/>
      </dsp:txXfrm>
    </dsp:sp>
    <dsp:sp modelId="{4E9A92F9-3D27-44DD-A127-CF42758D5699}">
      <dsp:nvSpPr>
        <dsp:cNvPr id="0" name=""/>
        <dsp:cNvSpPr/>
      </dsp:nvSpPr>
      <dsp:spPr>
        <a:xfrm>
          <a:off x="2169780" y="2407846"/>
          <a:ext cx="1843593" cy="751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Podpis elektroniczny technologie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Podpis elektroniczny wykorzystanie w PL,  na świecie</a:t>
          </a:r>
          <a:endParaRPr lang="en-US" sz="1100" kern="1200"/>
        </a:p>
      </dsp:txBody>
      <dsp:txXfrm>
        <a:off x="2169780" y="2407846"/>
        <a:ext cx="1843593" cy="751358"/>
      </dsp:txXfrm>
    </dsp:sp>
    <dsp:sp modelId="{CCB213A1-1D09-4D6C-9418-7E9B0086DD9E}">
      <dsp:nvSpPr>
        <dsp:cNvPr id="0" name=""/>
        <dsp:cNvSpPr/>
      </dsp:nvSpPr>
      <dsp:spPr>
        <a:xfrm>
          <a:off x="4935171" y="1198319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359B3-2E36-41C3-B1AA-3C472F293831}">
      <dsp:nvSpPr>
        <dsp:cNvPr id="0" name=""/>
        <dsp:cNvSpPr/>
      </dsp:nvSpPr>
      <dsp:spPr>
        <a:xfrm>
          <a:off x="4336003" y="1927895"/>
          <a:ext cx="1843593" cy="44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400" kern="1200"/>
            <a:t>3. Dokumenty elektroniczne, e-faktura</a:t>
          </a:r>
          <a:endParaRPr lang="en-US" sz="1400" kern="1200"/>
        </a:p>
      </dsp:txBody>
      <dsp:txXfrm>
        <a:off x="4336003" y="1927895"/>
        <a:ext cx="1843593" cy="440734"/>
      </dsp:txXfrm>
    </dsp:sp>
    <dsp:sp modelId="{6396AF8E-2615-49C7-B2D8-8A9A98CAB68C}">
      <dsp:nvSpPr>
        <dsp:cNvPr id="0" name=""/>
        <dsp:cNvSpPr/>
      </dsp:nvSpPr>
      <dsp:spPr>
        <a:xfrm>
          <a:off x="4336003" y="2407846"/>
          <a:ext cx="1843593" cy="751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Dokumenty elektrooniczne technologie oraz e-faktury</a:t>
          </a:r>
          <a:endParaRPr lang="en-US" sz="1100" kern="1200"/>
        </a:p>
      </dsp:txBody>
      <dsp:txXfrm>
        <a:off x="4336003" y="2407846"/>
        <a:ext cx="1843593" cy="751358"/>
      </dsp:txXfrm>
    </dsp:sp>
    <dsp:sp modelId="{AEC756A5-ED83-4455-8955-B9B00A91E1E5}">
      <dsp:nvSpPr>
        <dsp:cNvPr id="0" name=""/>
        <dsp:cNvSpPr/>
      </dsp:nvSpPr>
      <dsp:spPr>
        <a:xfrm>
          <a:off x="7101393" y="1198319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167B8-2AF6-4ECB-B262-8C7307C4AECC}">
      <dsp:nvSpPr>
        <dsp:cNvPr id="0" name=""/>
        <dsp:cNvSpPr/>
      </dsp:nvSpPr>
      <dsp:spPr>
        <a:xfrm>
          <a:off x="6502225" y="1927895"/>
          <a:ext cx="1843593" cy="44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400" kern="1200"/>
            <a:t>4. Podsumowanie</a:t>
          </a:r>
          <a:endParaRPr lang="en-US" sz="1400" kern="1200"/>
        </a:p>
      </dsp:txBody>
      <dsp:txXfrm>
        <a:off x="6502225" y="1927895"/>
        <a:ext cx="1843593" cy="440734"/>
      </dsp:txXfrm>
    </dsp:sp>
    <dsp:sp modelId="{E7F20899-4FD4-43E3-9AFB-568BA370BC90}">
      <dsp:nvSpPr>
        <dsp:cNvPr id="0" name=""/>
        <dsp:cNvSpPr/>
      </dsp:nvSpPr>
      <dsp:spPr>
        <a:xfrm>
          <a:off x="6502225" y="2407846"/>
          <a:ext cx="1843593" cy="751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F8F77-5AC9-4509-A2C2-72552BF1FDC4}">
      <dsp:nvSpPr>
        <dsp:cNvPr id="0" name=""/>
        <dsp:cNvSpPr/>
      </dsp:nvSpPr>
      <dsp:spPr>
        <a:xfrm>
          <a:off x="9267616" y="1198319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6C6F0-7F9D-48A9-BA05-EB52319A166C}">
      <dsp:nvSpPr>
        <dsp:cNvPr id="0" name=""/>
        <dsp:cNvSpPr/>
      </dsp:nvSpPr>
      <dsp:spPr>
        <a:xfrm>
          <a:off x="8668448" y="1927895"/>
          <a:ext cx="1843593" cy="44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400" kern="1200"/>
            <a:t>5. Źródła</a:t>
          </a:r>
          <a:endParaRPr lang="en-US" sz="1400" kern="1200"/>
        </a:p>
      </dsp:txBody>
      <dsp:txXfrm>
        <a:off x="8668448" y="1927895"/>
        <a:ext cx="1843593" cy="440734"/>
      </dsp:txXfrm>
    </dsp:sp>
    <dsp:sp modelId="{E0F0A06B-3E9F-43AC-AFBF-3FE131E51F6B}">
      <dsp:nvSpPr>
        <dsp:cNvPr id="0" name=""/>
        <dsp:cNvSpPr/>
      </dsp:nvSpPr>
      <dsp:spPr>
        <a:xfrm>
          <a:off x="8668448" y="2407846"/>
          <a:ext cx="1843593" cy="751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28074-C0ED-4E51-8391-DE2104C5D80B}" type="datetimeFigureOut">
              <a:rPr lang="pl-PL" smtClean="0"/>
              <a:t>27.11.2020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9A7ED-E29C-4CDF-A682-525F7B314D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467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C48DF5-959A-4EC5-A9DD-990009C71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B98127B-CDCB-4C3D-AA9B-CC9FDC911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A95F48-537E-4008-944E-0C81BC97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008-880F-4CF0-9C83-7640E1FAF218}" type="datetime1">
              <a:rPr lang="pl-PL" smtClean="0"/>
              <a:t>27.11.2020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C64F8F-53E4-489D-8EE0-B11BCA53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869CA8-309B-429B-9AE4-E05EF8B7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338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EC5E55-6BA9-4453-B154-A467E2F2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B4D6C7F-D022-4B6F-A2AD-1E1DBF38F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303751-5759-42E2-AD60-CC899A07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0BA7-CEE1-4B81-85D1-C7A3742DA4F3}" type="datetime1">
              <a:rPr lang="pl-PL" smtClean="0"/>
              <a:t>27.11.2020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6FBE9C-9B48-4387-9BFA-79A8D786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BD4BCF-4C8E-4401-A0D6-CB3EDCFA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422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0B2B17-4619-4944-8BDD-BA6B087B3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B4CBEFF-1810-45BE-AE00-1D9A35675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32373B-1470-48DD-83B2-A3E0EC6E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B56-542C-478D-A6D8-5A3B2CDB3A5B}" type="datetime1">
              <a:rPr lang="pl-PL" smtClean="0"/>
              <a:t>27.11.2020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500CE1-4E21-433F-9F9E-85609553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68F3D5-3E0F-46F4-8051-D8B371BC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987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09FF5B-B362-448A-9387-B1ECE267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8A4D3E-C10B-45FE-9836-66059928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7FF964-3D7C-4F78-A98B-679213F9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A12A-0A57-4721-A10F-7E8D8D647680}" type="datetime1">
              <a:rPr lang="pl-PL" smtClean="0"/>
              <a:t>27.11.2020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063797-87CA-4303-AD31-135905DD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3838C0-D2C4-40C9-B39D-F8638A6B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386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65CA08-D627-4B72-B513-11F400D1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769B1B1-C8F7-4B5E-B611-47AC2457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59F9FD-CBD1-49B2-BB5C-04A495BA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01D4-979E-4DA0-9A73-4969B2690ECC}" type="datetime1">
              <a:rPr lang="pl-PL" smtClean="0"/>
              <a:t>27.11.2020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6857FA-7DB5-4CE4-BF04-7FEF44CF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B8D4D3-484A-4C14-8C61-151E64C0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901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199BCB-D5B7-46A3-A8FD-1F23A73C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CCA49E-252D-4AE4-A085-3530C43C7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CB8E45A-9715-428C-810B-18FB4269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F558A64-68A9-4C88-A3F9-74F57EB6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DF0A-906A-4578-AA1E-4F74026CFCD9}" type="datetime1">
              <a:rPr lang="pl-PL" smtClean="0"/>
              <a:t>27.11.2020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30609D5-6B62-41BC-AFD0-8F06AEA6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41FB02-D04D-41FE-8C3A-A9B33805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040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5BEC45-AFE1-4C15-9DBC-2B92B3EB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023F216-4AE1-4305-B710-04C4670D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3BD47D0-B643-4BD1-B089-DC0FBB3FC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89F0A93-0354-43DF-8CDA-C274AF0D8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C251E1A-40E1-46FE-88E0-AC8F70210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B3C4D51-7BA0-43AB-A11D-E240BC35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DE73-E7B5-4460-A5A3-589F2FAEF32A}" type="datetime1">
              <a:rPr lang="pl-PL" smtClean="0"/>
              <a:t>27.11.2020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68D5B1F-83E0-45A0-A7C1-3DEDA347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D92AA05-61B6-4173-8CAC-DCBD249A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675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ED7837-7BAA-47BA-9396-638C3748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F1FB798-0F50-410F-A941-B90D9436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88C7-776A-451B-9CA2-07F6F528D88A}" type="datetime1">
              <a:rPr lang="pl-PL" smtClean="0"/>
              <a:t>27.11.2020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82B6B88-DEBE-466C-9B49-0F62903B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629EBAE-768F-4132-B463-0337161C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60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E30FB5D-C86A-474A-8683-7B856AB1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D557-2235-4C0E-8B2E-6D3B056F2DF1}" type="datetime1">
              <a:rPr lang="pl-PL" smtClean="0"/>
              <a:t>27.11.2020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C509B2B-BA0C-477C-9BA1-7C1D46A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A76EDF0-A9CF-4A79-ABF7-DDC4BA3D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447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9B0331-4F34-47B0-AD60-075AB02D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A4030E-433D-44EA-81B9-B814DD67C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4DC2D14-7307-45E3-B45A-CCFC057CF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C6E47C8-BF4D-4713-891D-27E31573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A1E1-0FF7-4540-BBD4-087528BF9C54}" type="datetime1">
              <a:rPr lang="pl-PL" smtClean="0"/>
              <a:t>27.11.2020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C4B84AB-3853-475C-8256-7262F650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92A7A4E-9332-4784-A1B6-26885D82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828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0414D9-8957-4E0A-AE60-884A8255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BE69A3-8112-4DB3-9D2A-29DEA47BB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DBC3DE6-EE4D-47D2-80D7-A8343D587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E1E6882-3AAD-457D-A679-8AE0CBC8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341-14FB-418E-ADE6-D39899D4EBE6}" type="datetime1">
              <a:rPr lang="pl-PL" smtClean="0"/>
              <a:t>27.11.2020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21BA62D-BBCC-472A-B3FD-6258B534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F71F9C6-72B8-48A4-A7F7-23F40FBF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083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CA963DD-BD7E-48B4-ADD6-37E81E12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4082B7E-C5A2-419C-B827-0FA603872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60B5F0-ABC5-4D11-8F78-A0C2FBE0A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2ED47-EB42-405B-B09F-FAF1B363ECA3}" type="datetime1">
              <a:rPr lang="pl-PL" smtClean="0"/>
              <a:t>27.11.2020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69D69E-7FE0-46D9-8DC4-84F0E063D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70E19B-3AB2-4273-845A-8473A22B9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9F092-0FE3-4C77-B178-E4E3D1E1C2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97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rtum.pl/pl/cert_oferta_epodpis_zastosowania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ktronicznypodpis.pl/aktualnosci/podpis-elektroniczny-coraz-bardziej-popularny-nie-tylko-w-sektorze-bankowym,8.html" TargetMode="Externa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ketsandmarkets.com/Market-Reports/digital-signature-market-177504698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p.pl/Opinie/306309942-E-invoicing-kazda-faktura-autoryzowana-przez-Ministerstwo-Finansow-juz-w-2022-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ertum.pl/pl/cert_oferta_epodpis_zastosowania/" TargetMode="External"/><Relationship Id="rId13" Type="http://schemas.openxmlformats.org/officeDocument/2006/relationships/hyperlink" Target="https://pl.wikipedia.org/wiki/Dokument_elektroniczny" TargetMode="External"/><Relationship Id="rId18" Type="http://schemas.openxmlformats.org/officeDocument/2006/relationships/hyperlink" Target="https://www.benchmark.pl/aktualnosci/e-faktury-to-nadal-margines-dlaczego-warto-na-nie-przejsc.html" TargetMode="External"/><Relationship Id="rId3" Type="http://schemas.openxmlformats.org/officeDocument/2006/relationships/hyperlink" Target="https://sjp.pl/" TargetMode="External"/><Relationship Id="rId7" Type="http://schemas.openxmlformats.org/officeDocument/2006/relationships/hyperlink" Target="http://gozdziaszek.pl/wiedza/podpis-elektroniczny/" TargetMode="External"/><Relationship Id="rId12" Type="http://schemas.openxmlformats.org/officeDocument/2006/relationships/hyperlink" Target="https://epodrecznik.mc.gov.pl/mediawiki/index.php?title=Dokument_elektroniczny" TargetMode="External"/><Relationship Id="rId17" Type="http://schemas.openxmlformats.org/officeDocument/2006/relationships/hyperlink" Target="https://www.money.pl/gielda/iron-mountain-polska-rosnie-popularnosc-digitalizacji-danych-w-polskich-firmach-6485285209220737a.html" TargetMode="External"/><Relationship Id="rId2" Type="http://schemas.openxmlformats.org/officeDocument/2006/relationships/hyperlink" Target="https://epodrecznik.mc.gov.pl/mediawiki/index.php?title=Podpis_elektroniczny" TargetMode="External"/><Relationship Id="rId16" Type="http://schemas.openxmlformats.org/officeDocument/2006/relationships/hyperlink" Target="https://poradnikprzedsiebiorcy.pl/-zasady-wystawiania-faktur-elektronicznych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cert.pl/" TargetMode="External"/><Relationship Id="rId11" Type="http://schemas.openxmlformats.org/officeDocument/2006/relationships/hyperlink" Target="https://www.marketsandmarkets.com/Market-Reports/digital-signature-market-177504698.html" TargetMode="External"/><Relationship Id="rId5" Type="http://schemas.openxmlformats.org/officeDocument/2006/relationships/hyperlink" Target="https://autenti.com/podpis-kwalifikowany-a-niekwalifikowany-poznaj-najwazniejsze-roznice/" TargetMode="External"/><Relationship Id="rId15" Type="http://schemas.openxmlformats.org/officeDocument/2006/relationships/hyperlink" Target="https://ksiegowosc.infor.pl/warto-wiedziec/51236,Efaktura-jak-to-dziala.html" TargetMode="External"/><Relationship Id="rId10" Type="http://schemas.openxmlformats.org/officeDocument/2006/relationships/hyperlink" Target="https://fintek.pl/juz-co-trzeci-uzytkownik-bankowosci-internetowej-chce-korzystac-z-e-podpisu/" TargetMode="External"/><Relationship Id="rId4" Type="http://schemas.openxmlformats.org/officeDocument/2006/relationships/hyperlink" Target="https://pomoc.home.pl/baza-wiedzy/czym-rozni-sie-podpis-kwalifikowany-od-niekwalifikowanego" TargetMode="External"/><Relationship Id="rId9" Type="http://schemas.openxmlformats.org/officeDocument/2006/relationships/hyperlink" Target="https://www.elektronicznypodpis.pl/aktualnosci/podpis-elektroniczny-coraz-bardziej-popularny-nie-tylko-w-sektorze-bankowym,8.html" TargetMode="External"/><Relationship Id="rId14" Type="http://schemas.openxmlformats.org/officeDocument/2006/relationships/hyperlink" Target="https://pl.wikipedia.org/wiki/E-faktur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podrecznik.mc.gov.pl/mediawiki/index.php?title=Podpis_elektroniczny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cert.p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936FC1-C584-42B2-B7EE-C797B969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pl-PL" sz="5600"/>
              <a:t>PODPIS ELEKTRONICZNY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0D5FA10-2D0A-4F78-81BA-572C394FC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pl-PL" sz="2800"/>
              <a:t>Mateusz Guściora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D9F0582-8F87-45A3-AA7D-815B57BC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495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5A7441C-803F-4A0F-9ADD-B012D5FB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85" y="94594"/>
            <a:ext cx="10838755" cy="475809"/>
          </a:xfrm>
        </p:spPr>
        <p:txBody>
          <a:bodyPr anchor="b">
            <a:normAutofit fontScale="90000"/>
          </a:bodyPr>
          <a:lstStyle/>
          <a:p>
            <a:r>
              <a:rPr lang="pl-PL" sz="2900"/>
              <a:t>PODPIS ELEKTRONICZNY- WYKORZYSTANIE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47646845-5F50-446D-9874-A459540CA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1743" r="165" b="2"/>
          <a:stretch/>
        </p:blipFill>
        <p:spPr>
          <a:xfrm>
            <a:off x="589424" y="819842"/>
            <a:ext cx="5973936" cy="4789170"/>
          </a:xfrm>
          <a:prstGeom prst="rect">
            <a:avLst/>
          </a:prstGeom>
        </p:spPr>
      </p:pic>
      <p:sp>
        <p:nvSpPr>
          <p:cNvPr id="32" name="Symbol zastępczy zawartości 2">
            <a:extLst>
              <a:ext uri="{FF2B5EF4-FFF2-40B4-BE49-F238E27FC236}">
                <a16:creationId xmlns:a16="http://schemas.microsoft.com/office/drawing/2014/main" id="{76E3892F-F625-40D2-8C7C-C84F87B6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956" y="819842"/>
            <a:ext cx="6278471" cy="521767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l-PL" sz="2000"/>
              <a:t>Praktyczne zastosowanie:</a:t>
            </a:r>
          </a:p>
          <a:p>
            <a:pPr lvl="0">
              <a:buFont typeface="Calibri" panose="020F0502020204030204" pitchFamily="34" charset="0"/>
              <a:buChar char="~"/>
            </a:pPr>
            <a:r>
              <a:rPr lang="pl-PL" sz="2000"/>
              <a:t>Postępowanie administracyjne,</a:t>
            </a:r>
          </a:p>
          <a:p>
            <a:pPr lvl="0">
              <a:buFont typeface="Calibri" panose="020F0502020204030204" pitchFamily="34" charset="0"/>
              <a:buChar char="~"/>
            </a:pPr>
            <a:r>
              <a:rPr lang="pl-PL" sz="2000"/>
              <a:t>Faktury elektroniczne,</a:t>
            </a:r>
          </a:p>
          <a:p>
            <a:pPr lvl="0">
              <a:buFont typeface="Calibri" panose="020F0502020204030204" pitchFamily="34" charset="0"/>
              <a:buChar char="~"/>
            </a:pPr>
            <a:r>
              <a:rPr lang="pl-PL" sz="2000"/>
              <a:t>Aukcje elektroniczne,</a:t>
            </a:r>
          </a:p>
          <a:p>
            <a:pPr lvl="0">
              <a:buFont typeface="Calibri" panose="020F0502020204030204" pitchFamily="34" charset="0"/>
              <a:buChar char="~"/>
            </a:pPr>
            <a:r>
              <a:rPr lang="pl-PL" sz="2000"/>
              <a:t>Informacja finansowa,</a:t>
            </a:r>
          </a:p>
          <a:p>
            <a:pPr lvl="0">
              <a:buFont typeface="Calibri" panose="020F0502020204030204" pitchFamily="34" charset="0"/>
              <a:buChar char="~"/>
            </a:pPr>
            <a:r>
              <a:rPr lang="pl-PL" sz="2000"/>
              <a:t>Elektroniczne podatki,</a:t>
            </a:r>
          </a:p>
          <a:p>
            <a:pPr lvl="0">
              <a:buFont typeface="Calibri" panose="020F0502020204030204" pitchFamily="34" charset="0"/>
              <a:buChar char="~"/>
            </a:pPr>
            <a:r>
              <a:rPr lang="pl-PL" sz="2000"/>
              <a:t>Ubezpieczenia społeczne.</a:t>
            </a:r>
          </a:p>
          <a:p>
            <a:pPr marL="0" indent="0">
              <a:buNone/>
            </a:pPr>
            <a:endParaRPr lang="pl-PL" sz="2000"/>
          </a:p>
          <a:p>
            <a:pPr marL="0" indent="0">
              <a:buNone/>
            </a:pPr>
            <a:r>
              <a:rPr lang="pl-PL" sz="2000"/>
              <a:t>Obszary potencjalnego wykorzystania </a:t>
            </a:r>
          </a:p>
          <a:p>
            <a:pPr marL="0" indent="0">
              <a:buNone/>
            </a:pPr>
            <a:r>
              <a:rPr lang="pl-PL" sz="2000"/>
              <a:t>kwalifikowanego e-podpisu:</a:t>
            </a:r>
          </a:p>
          <a:p>
            <a:pPr lvl="0">
              <a:buFont typeface="Calibri" panose="020F0502020204030204" pitchFamily="34" charset="0"/>
              <a:buChar char="~"/>
            </a:pPr>
            <a:r>
              <a:rPr lang="pl-PL" sz="2000"/>
              <a:t>księgi notarialne i księgi wieczyste,</a:t>
            </a:r>
          </a:p>
          <a:p>
            <a:pPr lvl="0">
              <a:buFont typeface="Calibri" panose="020F0502020204030204" pitchFamily="34" charset="0"/>
              <a:buChar char="~"/>
            </a:pPr>
            <a:r>
              <a:rPr lang="pl-PL" sz="2000"/>
              <a:t>sądownictwo,</a:t>
            </a:r>
          </a:p>
          <a:p>
            <a:pPr lvl="0">
              <a:buFont typeface="Calibri" panose="020F0502020204030204" pitchFamily="34" charset="0"/>
              <a:buChar char="~"/>
            </a:pPr>
            <a:r>
              <a:rPr lang="pl-PL" sz="2000"/>
              <a:t>rejestry znaków towarowych oraz patentów,</a:t>
            </a:r>
          </a:p>
          <a:p>
            <a:pPr lvl="0">
              <a:buFont typeface="Calibri" panose="020F0502020204030204" pitchFamily="34" charset="0"/>
              <a:buChar char="~"/>
            </a:pPr>
            <a:r>
              <a:rPr lang="pl-PL" sz="2000"/>
              <a:t>usługi pocztowe,</a:t>
            </a:r>
          </a:p>
          <a:p>
            <a:pPr lvl="0">
              <a:buFont typeface="Calibri" panose="020F0502020204030204" pitchFamily="34" charset="0"/>
              <a:buChar char="~"/>
            </a:pPr>
            <a:r>
              <a:rPr lang="pl-PL" sz="2000"/>
              <a:t>opieka zdrowotna.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2CC96D8-6F02-4324-8F60-AEA44D49E410}"/>
              </a:ext>
            </a:extLst>
          </p:cNvPr>
          <p:cNvSpPr txBox="1"/>
          <p:nvPr/>
        </p:nvSpPr>
        <p:spPr>
          <a:xfrm>
            <a:off x="801570" y="5504155"/>
            <a:ext cx="5661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>
                <a:hlinkClick r:id="rId3"/>
              </a:rPr>
              <a:t>https://www.certum.pl/pl/cert_oferta_epodpis_zastosowania/</a:t>
            </a:r>
            <a:endParaRPr lang="pl-PL"/>
          </a:p>
          <a:p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AAE0870-56D2-45DA-B987-BC542DEF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849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2856F12-4B65-4EA2-A536-269564A7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99" y="349843"/>
            <a:ext cx="10066122" cy="10258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PODPIS ELEKTRONICZNY</a:t>
            </a:r>
            <a:r>
              <a:rPr lang="pl-PL"/>
              <a:t> </a:t>
            </a:r>
            <a:r>
              <a:rPr lang="en-US"/>
              <a:t>- POPULARNOŚĆ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6">
            <a:extLst>
              <a:ext uri="{FF2B5EF4-FFF2-40B4-BE49-F238E27FC236}">
                <a16:creationId xmlns:a16="http://schemas.microsoft.com/office/drawing/2014/main" id="{AD82AD41-D2C9-4C6A-BBEB-BF654F8C676D}"/>
              </a:ext>
            </a:extLst>
          </p:cNvPr>
          <p:cNvSpPr txBox="1"/>
          <p:nvPr/>
        </p:nvSpPr>
        <p:spPr>
          <a:xfrm>
            <a:off x="808639" y="2636667"/>
            <a:ext cx="3576930" cy="227268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pl-PL" sz="2000"/>
              <a:t>Badanie Kantar TNS dla Związku Banków Polskich i KIR 2018r.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pl-PL" sz="2000">
              <a:effectLst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>
                <a:effectLst/>
              </a:rPr>
              <a:t>* Badanie z marca 2018 r. na ogólnopolskiej, reprezentatywnej próbie klientów banków w wieku 15 lat i więcej. Liczebność próby: N=1007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260AF6B4-E4C4-4B0F-869E-DA2A328486B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883"/>
          <a:stretch/>
        </p:blipFill>
        <p:spPr>
          <a:xfrm>
            <a:off x="4536489" y="2187943"/>
            <a:ext cx="6918105" cy="3760096"/>
          </a:xfrm>
          <a:prstGeom prst="rect">
            <a:avLst/>
          </a:prstGeom>
        </p:spPr>
      </p:pic>
      <p:sp>
        <p:nvSpPr>
          <p:cNvPr id="35" name="Rectangle 2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1077DF8-CD7B-495C-BE48-18137F661542}"/>
              </a:ext>
            </a:extLst>
          </p:cNvPr>
          <p:cNvSpPr txBox="1"/>
          <p:nvPr/>
        </p:nvSpPr>
        <p:spPr>
          <a:xfrm>
            <a:off x="2396971" y="5825815"/>
            <a:ext cx="9390709" cy="95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>
                <a:hlinkClick r:id="rId3"/>
              </a:rPr>
              <a:t>https://www.elektronicznypodpis.pl/aktualnosci/podpis-elektroniczny-coraz-bardziej-popularny-nie-tylko-w-sektorze-bankowym,8.html</a:t>
            </a:r>
            <a:endParaRPr lang="pl-PL"/>
          </a:p>
          <a:p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4380AFE-9154-401B-9339-31F084F5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251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A8CF1A-4AE9-40D8-A71E-60576C26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845" y="4259250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RYNEK PODPISÓW CYFROWYCH - PROGNOZA 2026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9195C50F-DB1B-4919-B918-74B363366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4" y="671201"/>
            <a:ext cx="5010736" cy="309413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303EB15-A9B3-4759-8BC2-4D9690EE5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282" y="671200"/>
            <a:ext cx="4797099" cy="3094129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4BD81FB-950F-4292-B427-A56E33504674}"/>
              </a:ext>
            </a:extLst>
          </p:cNvPr>
          <p:cNvSpPr txBox="1"/>
          <p:nvPr/>
        </p:nvSpPr>
        <p:spPr>
          <a:xfrm>
            <a:off x="1251750" y="3765329"/>
            <a:ext cx="9729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>
                <a:hlinkClick r:id="rId4"/>
              </a:rPr>
              <a:t>https://www.marketsandmarkets.com/Market-Reports/digital-signature-market-177504698.html</a:t>
            </a:r>
            <a:endParaRPr lang="pl-PL"/>
          </a:p>
          <a:p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C76BCAF-00C2-4777-9887-7BC9C9A6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12</a:t>
            </a:fld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8C3252F-A732-4427-B891-D51CCD5C44C1}"/>
              </a:ext>
            </a:extLst>
          </p:cNvPr>
          <p:cNvSpPr txBox="1"/>
          <p:nvPr/>
        </p:nvSpPr>
        <p:spPr>
          <a:xfrm>
            <a:off x="1105619" y="3395997"/>
            <a:ext cx="12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2018r.</a:t>
            </a:r>
          </a:p>
        </p:txBody>
      </p:sp>
    </p:spTree>
    <p:extLst>
      <p:ext uri="{BB962C8B-B14F-4D97-AF65-F5344CB8AC3E}">
        <p14:creationId xmlns:p14="http://schemas.microsoft.com/office/powerpoint/2010/main" val="315117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933C87-19F8-44DE-8225-85C9B6D1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204" y="270270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pl-PL" sz="3600">
                <a:solidFill>
                  <a:schemeClr val="tx2"/>
                </a:solidFill>
              </a:rPr>
              <a:t>DWA SŁOWA O DOKUMENCIE ELEKTRONICZNYM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6DFD31-8E3B-474D-9C77-89C35F6D5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492" y="1767840"/>
            <a:ext cx="9798777" cy="466847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l-PL" sz="2200">
                <a:solidFill>
                  <a:schemeClr val="tx2"/>
                </a:solidFill>
              </a:rPr>
              <a:t>1) Dokument elektroniczny - każda treść przechowywana w postaci elektronicznej, w szczególności tekst lub nagranie dźwiękowe, wizualne lub audiowizualne; (Dz.U.UE.910/2014).</a:t>
            </a:r>
          </a:p>
          <a:p>
            <a:pPr marL="0" indent="0">
              <a:buNone/>
            </a:pPr>
            <a:r>
              <a:rPr lang="pl-PL" sz="2200">
                <a:solidFill>
                  <a:schemeClr val="tx2"/>
                </a:solidFill>
              </a:rPr>
              <a:t>2) Dokument będący od początku swojego istnienia zbiorem zapisanym w postaci elektronicznej, możliwym do odczytania wyłącznie za pośrednictwem odpowiednich urządzeń elektronicznych, nieposiadający pierwowzoru w postaci nieelektronicznej (Rozporządzenie Prezesa Rady Ministrów z dnia 18 stycznia 2011 r).</a:t>
            </a:r>
          </a:p>
          <a:p>
            <a:pPr marL="0" lvl="0" indent="0">
              <a:buNone/>
            </a:pPr>
            <a:r>
              <a:rPr lang="pl-PL" sz="2200">
                <a:solidFill>
                  <a:schemeClr val="tx2"/>
                </a:solidFill>
              </a:rPr>
              <a:t>3) Ustawa o informatyzacji działalności podmiotów realizujących zadania publiczne definiuje dokument elektroniczny jako stanowiący odrębną całość znaczeniową zbiór danych uporządkowanych w określonej strukturze wewnętrznej i zapisany na informatycznym nośniku danych.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808859-2C71-49A5-97F7-BB86F193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80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024677B-EECB-437A-A4E6-FB379DD4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l-PL" sz="3600">
                <a:solidFill>
                  <a:schemeClr val="tx2"/>
                </a:solidFill>
              </a:rPr>
              <a:t>DOKUMENT ELEKTRONICZNY - E-FAKTURA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366988-1535-40CD-B9BD-0D916B4BE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680" y="508838"/>
            <a:ext cx="6248400" cy="5820842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~"/>
            </a:pPr>
            <a:r>
              <a:rPr lang="pl-PL" sz="2400">
                <a:solidFill>
                  <a:schemeClr val="tx2"/>
                </a:solidFill>
              </a:rPr>
              <a:t>E-faktura (faktura elektroniczna) – dokument elektroniczny mający cechy faktury.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pl-PL" sz="2400">
                <a:solidFill>
                  <a:schemeClr val="tx2"/>
                </a:solidFill>
              </a:rPr>
              <a:t>Warunkami koniecznymi do stosowania faktur elektronicznych jest system zapewniający</a:t>
            </a:r>
            <a:r>
              <a:rPr lang="pl-PL" sz="2400" b="1">
                <a:solidFill>
                  <a:schemeClr val="tx2"/>
                </a:solidFill>
              </a:rPr>
              <a:t> autentyczność </a:t>
            </a:r>
            <a:r>
              <a:rPr lang="pl-PL" sz="2400">
                <a:solidFill>
                  <a:schemeClr val="tx2"/>
                </a:solidFill>
              </a:rPr>
              <a:t>pochodzenia, </a:t>
            </a:r>
            <a:r>
              <a:rPr lang="pl-PL" sz="2400" b="1">
                <a:solidFill>
                  <a:schemeClr val="tx2"/>
                </a:solidFill>
              </a:rPr>
              <a:t>integralność </a:t>
            </a:r>
            <a:r>
              <a:rPr lang="pl-PL" sz="2400">
                <a:solidFill>
                  <a:schemeClr val="tx2"/>
                </a:solidFill>
              </a:rPr>
              <a:t>treści oraz </a:t>
            </a:r>
            <a:r>
              <a:rPr lang="pl-PL" sz="2400" b="1">
                <a:solidFill>
                  <a:schemeClr val="tx2"/>
                </a:solidFill>
              </a:rPr>
              <a:t>czytelność</a:t>
            </a:r>
            <a:r>
              <a:rPr lang="pl-PL" sz="2400">
                <a:solidFill>
                  <a:schemeClr val="tx2"/>
                </a:solidFill>
              </a:rPr>
              <a:t> faktury. (Określone to zostało w art. 106m ustawy o VAT.)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pl-PL" sz="2400">
                <a:solidFill>
                  <a:schemeClr val="tx2"/>
                </a:solidFill>
              </a:rPr>
              <a:t>Dodatkowo w ww. przepisie ustawodawca dla przykładu wymienia też możliwość wykorzystania:</a:t>
            </a:r>
          </a:p>
          <a:p>
            <a:pPr lvl="1"/>
            <a:r>
              <a:rPr lang="pl-PL" sz="2000">
                <a:solidFill>
                  <a:schemeClr val="tx2"/>
                </a:solidFill>
              </a:rPr>
              <a:t>Kwalifikowanego podpisu elektronicznego</a:t>
            </a:r>
          </a:p>
          <a:p>
            <a:pPr lvl="1"/>
            <a:r>
              <a:rPr lang="pl-PL" sz="2000">
                <a:solidFill>
                  <a:schemeClr val="tx2"/>
                </a:solidFill>
              </a:rPr>
              <a:t>EDI</a:t>
            </a: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544E19F2-EAB4-42A0-8CB1-D2C6302AE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48" y="4444039"/>
            <a:ext cx="1052521" cy="1052521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86987AD-7067-4BCD-AAA6-8C7B297E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2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994784E-430B-4D62-988D-9E8EECB8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pl-PL" sz="3600">
                <a:solidFill>
                  <a:schemeClr val="tx2"/>
                </a:solidFill>
              </a:rPr>
              <a:t>E-FAKTURA - ZALETY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624ED-A43F-4DBE-87B2-6F08CF5C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1629090"/>
            <a:ext cx="7760209" cy="4431882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Oszczędność,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Bezpieczeństwo,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Łatwość obsługi i wygodę,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Ekologia,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Możliwość masowego wystawiania faktur w krótkim czasie,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Korzystne liczenie terminu płatności.</a:t>
            </a: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Obraz 4">
            <a:extLst>
              <a:ext uri="{FF2B5EF4-FFF2-40B4-BE49-F238E27FC236}">
                <a16:creationId xmlns:a16="http://schemas.microsoft.com/office/drawing/2014/main" id="{23FC76DB-D402-4DC4-8C8B-24BA0DD08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2198679"/>
            <a:ext cx="2095500" cy="2095500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C42E0E9-6F67-4BC6-8DEE-96AD63A9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028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3C5535-DD38-447B-88A3-040BC461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787173"/>
            <a:ext cx="9833548" cy="1066802"/>
          </a:xfrm>
        </p:spPr>
        <p:txBody>
          <a:bodyPr anchor="b">
            <a:normAutofit/>
          </a:bodyPr>
          <a:lstStyle/>
          <a:p>
            <a:r>
              <a:rPr lang="pl-PL" sz="3600">
                <a:solidFill>
                  <a:schemeClr val="tx2"/>
                </a:solidFill>
              </a:rPr>
              <a:t>POPULARNOŚĆ ELEKTRONICZNYCH DOKUMENTÓW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76BFF9-BF5D-4569-BCC4-C762D56D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2153920"/>
            <a:ext cx="11282532" cy="35988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l-PL" sz="2200">
                <a:solidFill>
                  <a:schemeClr val="tx2"/>
                </a:solidFill>
              </a:rPr>
              <a:t>„ Stosunek wartości rynku archiwizacji danych do digitalizacji wynosi 4:1, co oznacza, że w biznesie nadal góruje papier mimo postępującej digitalizacji i coraz większej świadomości przedsiębiorców.”</a:t>
            </a:r>
          </a:p>
          <a:p>
            <a:pPr marL="0" indent="0">
              <a:buNone/>
            </a:pPr>
            <a:endParaRPr lang="pl-PL" sz="2200">
              <a:solidFill>
                <a:schemeClr val="tx2"/>
              </a:solidFill>
            </a:endParaRPr>
          </a:p>
          <a:p>
            <a:pPr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W 2019 do archiwum IRON MOUNTAIN trafiło 800tyś pudeł  co równało się ok. 2mld dokumentów.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W 2015 w Polsce 8-11 % to E-FAKTURY.</a:t>
            </a:r>
          </a:p>
          <a:p>
            <a:pPr>
              <a:buFont typeface="Calibri" panose="020F0502020204030204" pitchFamily="34" charset="0"/>
              <a:buChar char="~"/>
            </a:pPr>
            <a:endParaRPr lang="pl-PL" sz="22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000">
                <a:solidFill>
                  <a:schemeClr val="tx2"/>
                </a:solidFill>
                <a:hlinkClick r:id="rId2"/>
              </a:rPr>
              <a:t>https://www.rp.pl/Opinie/306309942-E-invoicing-kazda-faktura-autoryzowana-przez-Ministerstwo-Finansow-juz-w-2022-r.html</a:t>
            </a:r>
            <a:endParaRPr lang="pl-PL" sz="1000">
              <a:solidFill>
                <a:schemeClr val="tx2"/>
              </a:solidFill>
            </a:endParaRPr>
          </a:p>
          <a:p>
            <a:pPr>
              <a:buFont typeface="Calibri" panose="020F0502020204030204" pitchFamily="34" charset="0"/>
              <a:buChar char="~"/>
            </a:pPr>
            <a:endParaRPr lang="pl-PL" sz="2200">
              <a:solidFill>
                <a:schemeClr val="tx2"/>
              </a:solidFill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54E08AF-3550-4D10-A8F4-850EB6FC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800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594AB77F-D49D-49F2-A8EC-09276B9B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540" y="538900"/>
            <a:ext cx="5828980" cy="1485606"/>
          </a:xfrm>
        </p:spPr>
        <p:txBody>
          <a:bodyPr>
            <a:normAutofit/>
          </a:bodyPr>
          <a:lstStyle/>
          <a:p>
            <a:pPr algn="ctr"/>
            <a:r>
              <a:rPr lang="pl-PL" sz="4000">
                <a:solidFill>
                  <a:schemeClr val="tx2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A44918-6FD2-40BE-981A-EF2BAE57D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040" y="2108268"/>
            <a:ext cx="7731760" cy="3634764"/>
          </a:xfrm>
        </p:spPr>
        <p:txBody>
          <a:bodyPr anchor="t">
            <a:noAutofit/>
          </a:bodyPr>
          <a:lstStyle/>
          <a:p>
            <a:pPr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Podpis kwalifikowany i niekwalifikowany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Szyfrowanie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Wykorzystanie stale rośnie</a:t>
            </a:r>
          </a:p>
          <a:p>
            <a:pPr>
              <a:buFont typeface="Calibri" panose="020F0502020204030204" pitchFamily="34" charset="0"/>
              <a:buChar char="~"/>
            </a:pPr>
            <a:endParaRPr lang="pl-PL" sz="2200">
              <a:solidFill>
                <a:schemeClr val="tx2"/>
              </a:solidFill>
            </a:endParaRPr>
          </a:p>
          <a:p>
            <a:pPr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E-dokument i E-faktura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E-faktura ma wiele zalet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Wciąż następuje digitalizacja  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Stosunek archiwizacji do digitalizacji 4:1</a:t>
            </a:r>
          </a:p>
          <a:p>
            <a:endParaRPr lang="pl-PL" sz="2200">
              <a:solidFill>
                <a:schemeClr val="tx2"/>
              </a:solidFill>
            </a:endParaRPr>
          </a:p>
          <a:p>
            <a:endParaRPr lang="pl-PL" sz="2200">
              <a:solidFill>
                <a:schemeClr val="tx2"/>
              </a:solidFill>
            </a:endParaRPr>
          </a:p>
          <a:p>
            <a:endParaRPr lang="pl-PL" sz="22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26BCE35-F6E4-4E9E-85C1-D5C684D3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879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4E37A72-4088-4607-9AF3-DA6FAD62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223" y="121920"/>
            <a:ext cx="5754696" cy="644210"/>
          </a:xfrm>
        </p:spPr>
        <p:txBody>
          <a:bodyPr anchor="b">
            <a:noAutofit/>
          </a:bodyPr>
          <a:lstStyle/>
          <a:p>
            <a:pPr algn="ctr"/>
            <a:r>
              <a:rPr lang="pl-PL" sz="4000">
                <a:solidFill>
                  <a:schemeClr val="tx2"/>
                </a:solidFill>
              </a:rPr>
              <a:t>ŹRÓDŁA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C4E5B6-C4B5-441F-912F-6E994894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8" y="766130"/>
            <a:ext cx="12112602" cy="6087884"/>
          </a:xfrm>
        </p:spPr>
        <p:txBody>
          <a:bodyPr anchor="t">
            <a:noAutofit/>
          </a:bodyPr>
          <a:lstStyle/>
          <a:p>
            <a:r>
              <a:rPr lang="pl-PL" sz="1200" u="sng">
                <a:solidFill>
                  <a:schemeClr val="tx2"/>
                </a:solidFill>
                <a:hlinkClick r:id="rId2"/>
              </a:rPr>
              <a:t>https://epodrecznik.mc.gov.pl/mediawiki/index.php?title=Podpis_elektroniczny</a:t>
            </a:r>
            <a:endParaRPr lang="pl-PL" sz="1200">
              <a:solidFill>
                <a:schemeClr val="tx2"/>
              </a:solidFill>
            </a:endParaRPr>
          </a:p>
          <a:p>
            <a:r>
              <a:rPr lang="pl-PL" sz="1200">
                <a:solidFill>
                  <a:schemeClr val="tx2"/>
                </a:solidFill>
                <a:hlinkClick r:id="rId3"/>
              </a:rPr>
              <a:t>https://sjp.pl/</a:t>
            </a:r>
            <a:endParaRPr lang="pl-PL" sz="1200">
              <a:solidFill>
                <a:schemeClr val="tx2"/>
              </a:solidFill>
            </a:endParaRPr>
          </a:p>
          <a:p>
            <a:r>
              <a:rPr lang="pl-PL" sz="1200" u="sng">
                <a:solidFill>
                  <a:schemeClr val="tx2"/>
                </a:solidFill>
                <a:hlinkClick r:id="rId4"/>
              </a:rPr>
              <a:t>https://pomoc.home.pl/baza-wiedzy/czym-rozni-sie-podpis-kwalifikowany-od-niekwalifikowanego</a:t>
            </a:r>
            <a:endParaRPr lang="pl-PL" sz="1200">
              <a:solidFill>
                <a:schemeClr val="tx2"/>
              </a:solidFill>
            </a:endParaRPr>
          </a:p>
          <a:p>
            <a:r>
              <a:rPr lang="pl-PL" sz="1200" u="sng">
                <a:solidFill>
                  <a:schemeClr val="tx2"/>
                </a:solidFill>
                <a:hlinkClick r:id="rId5"/>
              </a:rPr>
              <a:t>https://autenti.com/podpis-kwalifikowany-a-niekwalifikowany-poznaj-najwazniejsze-roznice/</a:t>
            </a:r>
            <a:endParaRPr lang="pl-PL" sz="1200" u="sng">
              <a:solidFill>
                <a:schemeClr val="tx2"/>
              </a:solidFill>
            </a:endParaRPr>
          </a:p>
          <a:p>
            <a:r>
              <a:rPr lang="pl-PL" sz="1200" i="1" u="sng">
                <a:solidFill>
                  <a:schemeClr val="tx2"/>
                </a:solidFill>
                <a:hlinkClick r:id="rId6"/>
              </a:rPr>
              <a:t>https://www.nccert.pl/</a:t>
            </a:r>
            <a:endParaRPr lang="pl-PL" sz="1200" i="1" u="sng">
              <a:solidFill>
                <a:schemeClr val="tx2"/>
              </a:solidFill>
            </a:endParaRPr>
          </a:p>
          <a:p>
            <a:r>
              <a:rPr lang="pl-PL" sz="1200" u="sng">
                <a:solidFill>
                  <a:schemeClr val="tx2"/>
                </a:solidFill>
                <a:hlinkClick r:id="rId7"/>
              </a:rPr>
              <a:t>http://gozdziaszek.pl/wiedza/podpis-elektroniczny/</a:t>
            </a:r>
            <a:endParaRPr lang="pl-PL" sz="1200" u="sng">
              <a:solidFill>
                <a:schemeClr val="tx2"/>
              </a:solidFill>
            </a:endParaRPr>
          </a:p>
          <a:p>
            <a:r>
              <a:rPr lang="pl-PL" sz="1200" u="sng">
                <a:solidFill>
                  <a:schemeClr val="tx2"/>
                </a:solidFill>
              </a:rPr>
              <a:t>Podpis elektroniczny-rozwiązania techniczne i uwarunkowania prawne Grzegorz Kozieł, 2013</a:t>
            </a:r>
          </a:p>
          <a:p>
            <a:r>
              <a:rPr lang="pl-PL" sz="1200" u="sng">
                <a:solidFill>
                  <a:schemeClr val="tx2"/>
                </a:solidFill>
                <a:hlinkClick r:id="rId8"/>
              </a:rPr>
              <a:t>https://www.certum.pl/pl/cert_oferta_epodpis_zastosowania/</a:t>
            </a:r>
            <a:endParaRPr lang="pl-PL" sz="1200" u="sng">
              <a:solidFill>
                <a:schemeClr val="tx2"/>
              </a:solidFill>
            </a:endParaRPr>
          </a:p>
          <a:p>
            <a:r>
              <a:rPr lang="pl-PL" sz="1200" u="sng">
                <a:solidFill>
                  <a:schemeClr val="tx2"/>
                </a:solidFill>
                <a:hlinkClick r:id="rId9"/>
              </a:rPr>
              <a:t>https://www.elektronicznypodpis.pl/aktualnosci/podpis-elektroniczny-coraz-bardziej-popularny-nie-tylko-w-sektorze-bankowym,8.html</a:t>
            </a:r>
            <a:endParaRPr lang="pl-PL" sz="1200">
              <a:solidFill>
                <a:schemeClr val="tx2"/>
              </a:solidFill>
            </a:endParaRPr>
          </a:p>
          <a:p>
            <a:r>
              <a:rPr lang="pl-PL" sz="1200" u="sng">
                <a:solidFill>
                  <a:schemeClr val="tx2"/>
                </a:solidFill>
                <a:hlinkClick r:id="rId10"/>
              </a:rPr>
              <a:t>https://fintek.pl/juz-co-trzeci-uzytkownik-bankowosci-internetowej-chce-korzystac-z-e-podpisu/</a:t>
            </a:r>
            <a:endParaRPr lang="pl-PL" sz="1200">
              <a:solidFill>
                <a:schemeClr val="tx2"/>
              </a:solidFill>
            </a:endParaRPr>
          </a:p>
          <a:p>
            <a:r>
              <a:rPr lang="pl-PL" sz="1200" u="sng">
                <a:solidFill>
                  <a:schemeClr val="tx2"/>
                </a:solidFill>
                <a:hlinkClick r:id="rId11"/>
              </a:rPr>
              <a:t>https://www.marketsandmarkets.com/Market-Reports/digital-signature-market-177504698.html</a:t>
            </a:r>
            <a:endParaRPr lang="pl-PL" sz="1200" u="sng">
              <a:solidFill>
                <a:schemeClr val="tx2"/>
              </a:solidFill>
            </a:endParaRPr>
          </a:p>
          <a:p>
            <a:r>
              <a:rPr lang="pl-PL" sz="1200" u="sng">
                <a:solidFill>
                  <a:schemeClr val="tx2"/>
                </a:solidFill>
                <a:hlinkClick r:id="rId12"/>
              </a:rPr>
              <a:t>https://epodrecznik.mc.gov.pl/mediawiki/index.php?title=Dokument_elektroniczny</a:t>
            </a:r>
            <a:endParaRPr lang="pl-PL" sz="1200" u="sng">
              <a:solidFill>
                <a:schemeClr val="tx2"/>
              </a:solidFill>
            </a:endParaRPr>
          </a:p>
          <a:p>
            <a:r>
              <a:rPr lang="pl-PL" sz="1200" u="sng">
                <a:solidFill>
                  <a:schemeClr val="tx2"/>
                </a:solidFill>
                <a:hlinkClick r:id="rId13"/>
              </a:rPr>
              <a:t>https://pl.wikipedia.org/wiki/Dokument_elektroniczny</a:t>
            </a:r>
            <a:endParaRPr lang="pl-PL" sz="1200" u="sng">
              <a:solidFill>
                <a:schemeClr val="tx2"/>
              </a:solidFill>
            </a:endParaRPr>
          </a:p>
          <a:p>
            <a:r>
              <a:rPr lang="pl-PL" sz="1200" u="sng">
                <a:solidFill>
                  <a:schemeClr val="tx2"/>
                </a:solidFill>
                <a:hlinkClick r:id="rId14"/>
              </a:rPr>
              <a:t>https://pl.wikipedia.org/wiki/E-faktura</a:t>
            </a:r>
            <a:endParaRPr lang="pl-PL" sz="1200">
              <a:solidFill>
                <a:schemeClr val="tx2"/>
              </a:solidFill>
            </a:endParaRPr>
          </a:p>
          <a:p>
            <a:r>
              <a:rPr lang="pl-PL" sz="1200" u="sng">
                <a:solidFill>
                  <a:schemeClr val="tx2"/>
                </a:solidFill>
                <a:hlinkClick r:id="rId15"/>
              </a:rPr>
              <a:t>https://ksiegowosc.infor.pl/warto-wiedziec/51236,Efaktura-jak-to-dziala.html</a:t>
            </a:r>
            <a:endParaRPr lang="pl-PL" sz="1200">
              <a:solidFill>
                <a:schemeClr val="tx2"/>
              </a:solidFill>
            </a:endParaRPr>
          </a:p>
          <a:p>
            <a:r>
              <a:rPr lang="pl-PL" sz="1200" u="sng">
                <a:solidFill>
                  <a:schemeClr val="tx2"/>
                </a:solidFill>
                <a:hlinkClick r:id="rId16"/>
              </a:rPr>
              <a:t>https://poradnikprzedsiebiorcy.pl/-zasady-wystawiania-faktur-elektronicznych1</a:t>
            </a:r>
            <a:endParaRPr lang="pl-PL" sz="1200" u="sng">
              <a:solidFill>
                <a:schemeClr val="tx2"/>
              </a:solidFill>
            </a:endParaRPr>
          </a:p>
          <a:p>
            <a:r>
              <a:rPr lang="pl-PL" sz="1200" u="sng">
                <a:solidFill>
                  <a:schemeClr val="tx2"/>
                </a:solidFill>
                <a:hlinkClick r:id="rId17"/>
              </a:rPr>
              <a:t>https://www.money.pl/gielda/iron-mountain-polska-rosnie-popularnosc-digitalizacji-danych-w-polskich-firmach-6485285209220737a.html</a:t>
            </a:r>
            <a:endParaRPr lang="pl-PL" sz="1200" u="sng">
              <a:solidFill>
                <a:schemeClr val="tx2"/>
              </a:solidFill>
            </a:endParaRPr>
          </a:p>
          <a:p>
            <a:r>
              <a:rPr lang="pl-PL" sz="1200" u="sng">
                <a:solidFill>
                  <a:schemeClr val="tx2"/>
                </a:solidFill>
                <a:hlinkClick r:id="rId18"/>
              </a:rPr>
              <a:t>https://www.benchmark.pl/aktualnosci/e-faktury-to-nadal-margines-dlaczego-warto-na-nie-przejsc.html</a:t>
            </a:r>
            <a:endParaRPr lang="pl-PL" sz="1200">
              <a:solidFill>
                <a:schemeClr val="tx2"/>
              </a:solidFill>
            </a:endParaRPr>
          </a:p>
          <a:p>
            <a:endParaRPr lang="pl-PL" sz="1000">
              <a:solidFill>
                <a:schemeClr val="tx2"/>
              </a:solidFill>
            </a:endParaRPr>
          </a:p>
          <a:p>
            <a:endParaRPr lang="pl-PL" sz="1000">
              <a:solidFill>
                <a:schemeClr val="tx2"/>
              </a:solidFill>
            </a:endParaRPr>
          </a:p>
          <a:p>
            <a:endParaRPr lang="pl-PL" sz="1000">
              <a:solidFill>
                <a:schemeClr val="tx2"/>
              </a:solidFill>
            </a:endParaRPr>
          </a:p>
          <a:p>
            <a:endParaRPr lang="pl-PL" sz="1000">
              <a:solidFill>
                <a:schemeClr val="tx2"/>
              </a:solidFill>
            </a:endParaRPr>
          </a:p>
          <a:p>
            <a:endParaRPr lang="pl-PL" sz="1000">
              <a:solidFill>
                <a:schemeClr val="tx2"/>
              </a:solidFill>
            </a:endParaRPr>
          </a:p>
          <a:p>
            <a:endParaRPr lang="pl-PL" sz="1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sz="1000">
              <a:solidFill>
                <a:schemeClr val="tx2"/>
              </a:solidFill>
            </a:endParaRPr>
          </a:p>
          <a:p>
            <a:endParaRPr lang="pl-PL" sz="1000">
              <a:solidFill>
                <a:schemeClr val="tx2"/>
              </a:solidFill>
            </a:endParaRPr>
          </a:p>
          <a:p>
            <a:endParaRPr lang="pl-PL" sz="1000">
              <a:solidFill>
                <a:schemeClr val="tx2"/>
              </a:solidFill>
            </a:endParaRPr>
          </a:p>
          <a:p>
            <a:endParaRPr lang="pl-PL" sz="1000">
              <a:solidFill>
                <a:schemeClr val="tx2"/>
              </a:solidFill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51A1320-741C-4FF4-AD02-9A177E9F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414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2BD6C7A-7820-4DC1-9D52-392381A0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40391"/>
            <a:ext cx="10021446" cy="2944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DZIĘKUJĘ ZA UWAGĘ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885C21E-BAC9-4C7C-85A7-9177DC91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372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9CD59EE-9CBA-4B12-B60C-BDF16E29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l-PL"/>
              <a:t>SPIS TREŚCI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8030E7A-3E27-48A9-A2BF-23D7E4747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01644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57C6741-E85C-4313-B1CC-6E84DA7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461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B9F872B-BD25-4914-B60D-3BDC3325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223" y="544364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pl-PL" sz="4800">
                <a:solidFill>
                  <a:schemeClr val="tx2"/>
                </a:solidFill>
              </a:rPr>
              <a:t>CEL PREZENTACJI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CA6055-A119-48B7-8DEF-51EEC5A0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64" y="2673167"/>
            <a:ext cx="10528135" cy="2342716"/>
          </a:xfrm>
        </p:spPr>
        <p:txBody>
          <a:bodyPr anchor="t">
            <a:noAutofit/>
          </a:bodyPr>
          <a:lstStyle/>
          <a:p>
            <a:pPr>
              <a:buFont typeface="Calibri" panose="020F0502020204030204" pitchFamily="34" charset="0"/>
              <a:buChar char="~"/>
            </a:pPr>
            <a:r>
              <a:rPr lang="pl-PL" sz="3200">
                <a:solidFill>
                  <a:schemeClr val="tx2"/>
                </a:solidFill>
              </a:rPr>
              <a:t>Celem prezentacji jest przedstawienie technologii podpisu elektronicznego (e-podpis) oraz wykorzystania w Polsce i na świecie. Następnie przedstawienia podstawowych informacji na temat elektronicznego dokumentu oraz E-faktur.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01B42F3-CEC7-4672-8245-3259840F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95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CAA5E4A-BB82-4786-A9C9-CD4C1C88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724" y="401899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pl-PL" sz="3600">
                <a:solidFill>
                  <a:schemeClr val="tx2"/>
                </a:solidFill>
              </a:rPr>
              <a:t>PODPIS ELEKTRONICZNY-DEFINICJA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743BA5-58F1-4110-B456-1068F7A5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760" y="2214880"/>
            <a:ext cx="8382000" cy="40538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200">
                <a:solidFill>
                  <a:schemeClr val="tx2"/>
                </a:solidFill>
              </a:rPr>
              <a:t>1) podpis elektroniczny (e-podpis) «zaszyfrowana informacja w postaci elektronicznej, dołączona do wiadomości przesyłanej za pomocą Internetu, zastępująca ręczny podpis» [sjp.pwn]</a:t>
            </a:r>
          </a:p>
          <a:p>
            <a:pPr marL="0" indent="0">
              <a:buNone/>
            </a:pPr>
            <a:r>
              <a:rPr lang="pl-PL" sz="2200">
                <a:solidFill>
                  <a:schemeClr val="tx2"/>
                </a:solidFill>
              </a:rPr>
              <a:t>2) Podpis elektroniczny - dane w postaci elektronicznej, które są dołączone lub logicznie powiązane z innymi danymi w postaci elektronicznej, i które użyte są przez podpisującego jako podpis. (Dz. U)</a:t>
            </a:r>
          </a:p>
          <a:p>
            <a:pPr lvl="1"/>
            <a:r>
              <a:rPr lang="pl-PL" sz="2200">
                <a:solidFill>
                  <a:schemeClr val="tx2"/>
                </a:solidFill>
              </a:rPr>
              <a:t>rozporządzenie UE nr 910/2014 z 23.7.2014 r. (eIDAS)</a:t>
            </a:r>
          </a:p>
          <a:p>
            <a:pPr lvl="1"/>
            <a:r>
              <a:rPr lang="pl-PL" sz="2200">
                <a:solidFill>
                  <a:schemeClr val="tx2"/>
                </a:solidFill>
              </a:rPr>
              <a:t>ustawa z 5.9.2016 r. o usługach zaufania oraz identyfikacji elektronicznej. Oraz (Dz.U. z 2020 r. poz. 1173) </a:t>
            </a:r>
          </a:p>
          <a:p>
            <a:pPr lvl="1"/>
            <a:endParaRPr lang="pl-PL" sz="22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E4B69BF-ABAF-415F-BA73-6CA92126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808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CAA5E4A-BB82-4786-A9C9-CD4C1C88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17" y="164104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l-PL" sz="3600"/>
              <a:t>PODPIS ELEKTRONICZNY - RODZAJE</a:t>
            </a:r>
            <a:endParaRPr lang="pl-PL" sz="3600">
              <a:solidFill>
                <a:schemeClr val="tx2"/>
              </a:solidFill>
            </a:endParaRP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3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Obraz 25">
            <a:extLst>
              <a:ext uri="{FF2B5EF4-FFF2-40B4-BE49-F238E27FC236}">
                <a16:creationId xmlns:a16="http://schemas.microsoft.com/office/drawing/2014/main" id="{BAAF2020-73F9-4700-8C63-64507ED55FF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/>
          <a:stretch/>
        </p:blipFill>
        <p:spPr bwMode="auto">
          <a:xfrm>
            <a:off x="1417167" y="1727720"/>
            <a:ext cx="9357359" cy="41960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7B770C9C-C5BC-45B3-B604-1E7F1D37D788}"/>
              </a:ext>
            </a:extLst>
          </p:cNvPr>
          <p:cNvSpPr txBox="1"/>
          <p:nvPr/>
        </p:nvSpPr>
        <p:spPr>
          <a:xfrm>
            <a:off x="1526959" y="6187737"/>
            <a:ext cx="88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hlinkClick r:id="rId3"/>
              </a:rPr>
              <a:t>https://epodrecznik.mc.gov.pl/mediawiki/index.php?title=Podpis_elektroniczny</a:t>
            </a:r>
            <a:endParaRPr lang="pl-PL"/>
          </a:p>
          <a:p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4DC179F-8B26-400E-ACE7-7BA3CE68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547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D78F24-3C41-437F-AD1E-2EDB5CFE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127" y="209532"/>
            <a:ext cx="4766330" cy="1454051"/>
          </a:xfrm>
        </p:spPr>
        <p:txBody>
          <a:bodyPr>
            <a:normAutofit/>
          </a:bodyPr>
          <a:lstStyle/>
          <a:p>
            <a:r>
              <a:rPr lang="pl-PL" sz="3300">
                <a:solidFill>
                  <a:schemeClr val="tx2"/>
                </a:solidFill>
              </a:rPr>
              <a:t>PODPIS NIEKWALIFIKOWANY </a:t>
            </a:r>
            <a:r>
              <a:rPr lang="pl-PL" sz="3300" b="1">
                <a:solidFill>
                  <a:schemeClr val="tx2"/>
                </a:solidFill>
              </a:rPr>
              <a:t>VS.</a:t>
            </a:r>
            <a:r>
              <a:rPr lang="pl-PL" sz="3300">
                <a:solidFill>
                  <a:schemeClr val="tx2"/>
                </a:solidFill>
              </a:rPr>
              <a:t> KWALIFIKOWANY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0E0881-F0E9-4A25-B8A4-B6DD15EF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126" y="1934075"/>
            <a:ext cx="6433313" cy="462928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l-PL" sz="2200">
                <a:solidFill>
                  <a:schemeClr val="tx2"/>
                </a:solidFill>
              </a:rPr>
              <a:t>Najważniejsze różnice:</a:t>
            </a:r>
          </a:p>
          <a:p>
            <a:pPr lvl="1"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Podpis kwalifikowany wymaga kwalifikowanego certyfikatu,</a:t>
            </a:r>
          </a:p>
          <a:p>
            <a:pPr lvl="1"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Równorzędny z podpisem własnoręcznym,</a:t>
            </a:r>
          </a:p>
          <a:p>
            <a:pPr lvl="1"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Szczegółowej weryfikacji </a:t>
            </a:r>
          </a:p>
          <a:p>
            <a:pPr lvl="1"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Rygorystyczne warunki dla dostawców elektronicznych</a:t>
            </a:r>
          </a:p>
          <a:p>
            <a:pPr lvl="1"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Niekwalifikowany podpis ma ograniczoną moc prawną oraz ograniczone możliwości dowodowe,</a:t>
            </a:r>
          </a:p>
          <a:p>
            <a:pPr lvl="1">
              <a:buFont typeface="Calibri" panose="020F0502020204030204" pitchFamily="34" charset="0"/>
              <a:buChar char="~"/>
            </a:pPr>
            <a:r>
              <a:rPr lang="pl-PL" sz="2200">
                <a:solidFill>
                  <a:schemeClr val="tx2"/>
                </a:solidFill>
              </a:rPr>
              <a:t>Podpis niekwalifikowany może być wyeksportowany w formie cyfrowej.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6C477DF-15AC-489C-96E4-0850074E4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3" y="1663583"/>
            <a:ext cx="2955225" cy="3189605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1EC04DF-F086-4CD7-B347-B46DE7A9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95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CAA5E4A-BB82-4786-A9C9-CD4C1C88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"/>
            <a:ext cx="9631680" cy="1402080"/>
          </a:xfrm>
        </p:spPr>
        <p:txBody>
          <a:bodyPr>
            <a:normAutofit/>
          </a:bodyPr>
          <a:lstStyle/>
          <a:p>
            <a:pPr algn="ctr"/>
            <a:r>
              <a:rPr lang="pl-PL" sz="3600"/>
              <a:t>PODPIS ELEKTRONICZNY – SKUTKI PRAWNE</a:t>
            </a:r>
            <a:endParaRPr lang="pl-PL" sz="360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743BA5-58F1-4110-B456-1068F7A5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0081"/>
            <a:ext cx="10383520" cy="3474719"/>
          </a:xfrm>
        </p:spPr>
        <p:txBody>
          <a:bodyPr anchor="t">
            <a:noAutofit/>
          </a:bodyPr>
          <a:lstStyle/>
          <a:p>
            <a:pPr>
              <a:buFont typeface="Calibri" panose="020F0502020204030204" pitchFamily="34" charset="0"/>
              <a:buChar char="~"/>
            </a:pPr>
            <a:r>
              <a:rPr lang="pl-PL" sz="2200"/>
              <a:t>Kwalifikowany podpis ma skutek równoważny podpisowi własnoręcznemu,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pl-PL" sz="2200"/>
              <a:t>Skuteczność jest ogólnoeuropejska,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pl-PL" sz="2200"/>
              <a:t>Wymagane jest aktualny certyfikat w momencie podpisywania,</a:t>
            </a:r>
          </a:p>
          <a:p>
            <a:pPr>
              <a:buFont typeface="Calibri" panose="020F0502020204030204" pitchFamily="34" charset="0"/>
              <a:buChar char="~"/>
            </a:pPr>
            <a:endParaRPr lang="pl-PL" sz="2200"/>
          </a:p>
          <a:p>
            <a:pPr>
              <a:buFont typeface="Calibri" panose="020F0502020204030204" pitchFamily="34" charset="0"/>
              <a:buChar char="~"/>
            </a:pPr>
            <a:r>
              <a:rPr lang="pl-PL" sz="2200"/>
              <a:t>Podpis niekwalifikowany może być wykorzystany – np. umowa zlecenie, zamówienie, umowa sprzedaży, wewnętrzny obieg firmy, wymiana maili.</a:t>
            </a:r>
          </a:p>
          <a:p>
            <a:pPr marL="0" indent="0">
              <a:buNone/>
            </a:pPr>
            <a:endParaRPr lang="pl-PL" sz="2200"/>
          </a:p>
          <a:p>
            <a:pPr marL="0" indent="0">
              <a:buNone/>
            </a:pPr>
            <a:endParaRPr lang="pl-PL" sz="2200"/>
          </a:p>
          <a:p>
            <a:pPr marL="0" indent="0">
              <a:buNone/>
            </a:pPr>
            <a:r>
              <a:rPr lang="pl-PL" sz="2200"/>
              <a:t>LISTA INSTYTUTÓW </a:t>
            </a:r>
            <a:r>
              <a:rPr lang="pl-PL" sz="2200" i="1" u="sng">
                <a:hlinkClick r:id="rId2"/>
              </a:rPr>
              <a:t>https://www.nccert.pl/</a:t>
            </a:r>
            <a:endParaRPr lang="pl-PL" sz="22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69F1C5C-7145-45AE-B825-EB561011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569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2DFFE17-B8E2-49B0-8D44-C3BCE146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pl-PL" sz="3200"/>
              <a:t>PODPIS ELEKTRONICZNY-TECHNOLOGIA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2D65F9-C675-4FC1-861E-374826B99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700"/>
              <a:t>E-podpis funkcjonuje dzięki zastosowaniu pary kluczy kryptograficznych, tzw. klucza prywatnego i publicznego oraz kryptograficznych funkcji skrótu.</a:t>
            </a:r>
          </a:p>
          <a:p>
            <a:pPr marL="0" indent="0">
              <a:buNone/>
            </a:pPr>
            <a:r>
              <a:rPr lang="pl-PL" sz="1700"/>
              <a:t>KLUCZ PRYWATNY</a:t>
            </a:r>
          </a:p>
          <a:p>
            <a:pPr marL="0" indent="0">
              <a:buNone/>
            </a:pPr>
            <a:r>
              <a:rPr lang="pl-PL" sz="1700"/>
              <a:t>KLUCZ PUBLICZNY</a:t>
            </a: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B9C1476F-B6F4-49B7-A3BC-A5A5F4E5891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"/>
          <a:stretch/>
        </p:blipFill>
        <p:spPr>
          <a:xfrm>
            <a:off x="517888" y="-1"/>
            <a:ext cx="11231746" cy="4588185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78FA308D-894B-4109-83F9-A061EF7CFC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9"/>
          <a:stretch/>
        </p:blipFill>
        <p:spPr>
          <a:xfrm>
            <a:off x="10636004" y="5578100"/>
            <a:ext cx="1173074" cy="99181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342A8A8-EFB4-43D6-B0ED-61606E99203E}"/>
              </a:ext>
            </a:extLst>
          </p:cNvPr>
          <p:cNvSpPr txBox="1"/>
          <p:nvPr/>
        </p:nvSpPr>
        <p:spPr>
          <a:xfrm>
            <a:off x="1074198" y="4260399"/>
            <a:ext cx="920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Asymetryczny system kryptograficzny, Grzegorz Kozieł 2013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823F2B0-9DDB-4917-B0DC-4ABF28EA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05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2DFFE17-B8E2-49B0-8D44-C3BCE146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l-PL" sz="4800"/>
              <a:t>PODPIS ELEKTRONICZNY-TECHNOLOGIA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2D65F9-C675-4FC1-861E-374826B99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/>
              <a:t>SKRÓT  DANYCH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4037BB5B-338C-4E70-A1AE-CC12ADE9175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" r="130" b="2"/>
          <a:stretch/>
        </p:blipFill>
        <p:spPr>
          <a:xfrm>
            <a:off x="2661920" y="2213214"/>
            <a:ext cx="8605520" cy="402574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5C43C66-1D19-4CF2-91FC-D1F146E0A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" y="2248181"/>
            <a:ext cx="1266936" cy="983738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3348DEF8-E22D-46B0-B6B0-EFF58DD39C68}"/>
              </a:ext>
            </a:extLst>
          </p:cNvPr>
          <p:cNvSpPr txBox="1"/>
          <p:nvPr/>
        </p:nvSpPr>
        <p:spPr>
          <a:xfrm>
            <a:off x="3390174" y="6170349"/>
            <a:ext cx="920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Realizacja podpisu cyfrowego z wykorzystaniem funkcji skrótu, Grzegorz Kozieł 2013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50F670-2C81-47C7-A69F-21182E95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092-0FE3-4C77-B178-E4E3D1E1C22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36936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1046</Words>
  <Application>Microsoft Office PowerPoint</Application>
  <PresentationFormat>Panoramiczny</PresentationFormat>
  <Paragraphs>151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Motyw pakietu Office</vt:lpstr>
      <vt:lpstr>PODPIS ELEKTRONICZNY</vt:lpstr>
      <vt:lpstr>SPIS TREŚCI</vt:lpstr>
      <vt:lpstr>CEL PREZENTACJI</vt:lpstr>
      <vt:lpstr>PODPIS ELEKTRONICZNY-DEFINICJA</vt:lpstr>
      <vt:lpstr>PODPIS ELEKTRONICZNY - RODZAJE</vt:lpstr>
      <vt:lpstr>PODPIS NIEKWALIFIKOWANY VS. KWALIFIKOWANY</vt:lpstr>
      <vt:lpstr>PODPIS ELEKTRONICZNY – SKUTKI PRAWNE</vt:lpstr>
      <vt:lpstr>PODPIS ELEKTRONICZNY-TECHNOLOGIA</vt:lpstr>
      <vt:lpstr>PODPIS ELEKTRONICZNY-TECHNOLOGIA</vt:lpstr>
      <vt:lpstr>PODPIS ELEKTRONICZNY- WYKORZYSTANIE</vt:lpstr>
      <vt:lpstr>PODPIS ELEKTRONICZNY - POPULARNOŚĆ</vt:lpstr>
      <vt:lpstr>RYNEK PODPISÓW CYFROWYCH - PROGNOZA 2026</vt:lpstr>
      <vt:lpstr>DWA SŁOWA O DOKUMENCIE ELEKTRONICZNYM</vt:lpstr>
      <vt:lpstr>DOKUMENT ELEKTRONICZNY - E-FAKTURA</vt:lpstr>
      <vt:lpstr>E-FAKTURA - ZALETY</vt:lpstr>
      <vt:lpstr>POPULARNOŚĆ ELEKTRONICZNYCH DOKUMENTÓW</vt:lpstr>
      <vt:lpstr>PODSUMOWANIE</vt:lpstr>
      <vt:lpstr>ŹRÓDŁA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PODPIS ELEKTRONICZNY ORAZ DOKUMENT ELEKTRONICZNY</dc:title>
  <dc:creator>Mateusz Guściora (228884)</dc:creator>
  <cp:lastModifiedBy>Mateusz Guściora (228884)</cp:lastModifiedBy>
  <cp:revision>14</cp:revision>
  <dcterms:created xsi:type="dcterms:W3CDTF">2020-11-26T15:19:38Z</dcterms:created>
  <dcterms:modified xsi:type="dcterms:W3CDTF">2020-11-27T00:29:40Z</dcterms:modified>
</cp:coreProperties>
</file>