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61" r:id="rId7"/>
    <p:sldId id="260" r:id="rId8"/>
    <p:sldId id="273" r:id="rId9"/>
    <p:sldId id="263" r:id="rId10"/>
    <p:sldId id="265" r:id="rId11"/>
    <p:sldId id="266" r:id="rId12"/>
    <p:sldId id="270" r:id="rId13"/>
    <p:sldId id="275" r:id="rId14"/>
    <p:sldId id="276" r:id="rId15"/>
    <p:sldId id="274" r:id="rId16"/>
    <p:sldId id="272" r:id="rId17"/>
    <p:sldId id="25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37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11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09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971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73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13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768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9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14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25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77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5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424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77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492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998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98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8F30B7-36FC-478C-A4FD-5858005FCDD2}" type="datetimeFigureOut">
              <a:rPr lang="pl-PL" smtClean="0"/>
              <a:t>22.03.2018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A95BC-4AF2-4726-9FA2-927C4E1F024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883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wolucja-stylu-zycia.blogspot.com/2014/09/obliczanie-naszej-dziennej-przemiany.html" TargetMode="External"/><Relationship Id="rId7" Type="http://schemas.openxmlformats.org/officeDocument/2006/relationships/hyperlink" Target="http://www.infor.pl/prawo/praca/bezpieczenstwo-pracy/232009,Kiedy-pracownikowi-przysluguje-darmowy-posilek-w-pracy.html" TargetMode="External"/><Relationship Id="rId2" Type="http://schemas.openxmlformats.org/officeDocument/2006/relationships/hyperlink" Target="http://www.biologia.net.pl/metabolizm/przemiana-materii-i-energi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op.ciop.pl/m4-3/m4-3_3.htm" TargetMode="External"/><Relationship Id="rId5" Type="http://schemas.openxmlformats.org/officeDocument/2006/relationships/hyperlink" Target="https://www.portalbhp.pl/aktualnosci/oblicz-wydatek-energetyczny-metoda-g.-lehmanna-6549.html" TargetMode="External"/><Relationship Id="rId4" Type="http://schemas.openxmlformats.org/officeDocument/2006/relationships/hyperlink" Target="https://dietetycy.org.pl/ppm-podstawowa-przemiana-materii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9240E-8344-4BFE-8B84-A44A41588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239" y="1376314"/>
            <a:ext cx="9730784" cy="2619954"/>
          </a:xfrm>
        </p:spPr>
        <p:txBody>
          <a:bodyPr>
            <a:normAutofit fontScale="90000"/>
          </a:bodyPr>
          <a:lstStyle/>
          <a:p>
            <a:r>
              <a:rPr lang="pl-PL" dirty="0"/>
              <a:t>CZŁOWIEK W PROCESIE PRACY-</a:t>
            </a:r>
            <a:br>
              <a:rPr lang="pl-PL" dirty="0"/>
            </a:br>
            <a:r>
              <a:rPr lang="pl-PL" dirty="0"/>
              <a:t> PRZEMIANA MATERII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E2290D4-3631-4204-AEC0-C1FB3AE7A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53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409AC-58E9-429E-9AF5-3067CDED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ROBOCZY WYDATEK ENERGETYCZNY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D5C479-AD77-4252-B579-94EF17B8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jest związana ściśle z pracą zawodową.</a:t>
            </a:r>
          </a:p>
          <a:p>
            <a:r>
              <a:rPr lang="pl-PL" dirty="0"/>
              <a:t>Obciążenie fizyczne przy pracy zawodowej</a:t>
            </a:r>
          </a:p>
          <a:p>
            <a:r>
              <a:rPr lang="pl-PL" dirty="0"/>
              <a:t>kształtuje się w zakresie od 2093 do 12560 </a:t>
            </a:r>
            <a:r>
              <a:rPr lang="pl-PL" dirty="0" err="1"/>
              <a:t>kJ</a:t>
            </a:r>
            <a:r>
              <a:rPr lang="pl-PL" dirty="0"/>
              <a:t> na dniówkę</a:t>
            </a:r>
          </a:p>
          <a:p>
            <a:pPr lvl="1"/>
            <a:r>
              <a:rPr lang="pl-PL" dirty="0"/>
              <a:t>2093 </a:t>
            </a:r>
            <a:r>
              <a:rPr lang="pl-PL" dirty="0" err="1"/>
              <a:t>kJ</a:t>
            </a:r>
            <a:r>
              <a:rPr lang="pl-PL" dirty="0"/>
              <a:t> wynosi on dla np. księgowego, mechanika</a:t>
            </a:r>
          </a:p>
          <a:p>
            <a:pPr lvl="1"/>
            <a:r>
              <a:rPr lang="pl-PL" dirty="0"/>
              <a:t>12560 </a:t>
            </a:r>
            <a:r>
              <a:rPr lang="pl-PL" dirty="0" err="1"/>
              <a:t>kJ</a:t>
            </a:r>
            <a:r>
              <a:rPr lang="pl-PL" dirty="0"/>
              <a:t> dochodzi przy bardzo ciężkich pracach jak: noszenie </a:t>
            </a:r>
          </a:p>
          <a:p>
            <a:pPr marL="457200" lvl="1" indent="0">
              <a:buNone/>
            </a:pPr>
            <a:r>
              <a:rPr lang="pl-PL" dirty="0"/>
              <a:t>dużych ciężarów, ładowanie, rąbanie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E79FA1F-FDCA-4306-B497-AA8B0BD81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911" y="2366501"/>
            <a:ext cx="23431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9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CB2CD2-1780-4F0D-921A-D76EF776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pl-PL" sz="3600" dirty="0"/>
              <a:t>METODA CHRONOMETRAŻOWO-TABELARYCZNA- METODA LEHMANNA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A4AEA1-1515-41C2-989D-1F9CDF89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1)pozycja ciała</a:t>
            </a:r>
          </a:p>
          <a:p>
            <a:pPr marL="0" indent="0">
              <a:buNone/>
            </a:pPr>
            <a:r>
              <a:rPr lang="pl-PL" dirty="0"/>
              <a:t>2) zaangażowania </a:t>
            </a:r>
          </a:p>
          <a:p>
            <a:pPr marL="0" indent="0">
              <a:buNone/>
            </a:pPr>
            <a:r>
              <a:rPr lang="pl-PL" dirty="0"/>
              <a:t>fragmentów ciała </a:t>
            </a:r>
          </a:p>
          <a:p>
            <a:pPr marL="0" indent="0">
              <a:buNone/>
            </a:pPr>
            <a:r>
              <a:rPr lang="pl-PL" dirty="0"/>
              <a:t>(grupy mięśni) i</a:t>
            </a:r>
          </a:p>
          <a:p>
            <a:pPr marL="0" indent="0">
              <a:buNone/>
            </a:pPr>
            <a:r>
              <a:rPr lang="pl-PL" dirty="0"/>
              <a:t> stopnia ciężkości.</a:t>
            </a:r>
          </a:p>
        </p:txBody>
      </p:sp>
      <p:pic>
        <p:nvPicPr>
          <p:cNvPr id="5" name="Obraz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477D9DFA-E727-4AAD-A6A7-4EB8EC00F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80" y="1498862"/>
            <a:ext cx="7091680" cy="53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5B30C-427F-449E-B039-E288E85D8AF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4966D2-3C9B-4F47-8231-1DEC33D3BD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Wycinek ekranu">
            <a:extLst>
              <a:ext uri="{FF2B5EF4-FFF2-40B4-BE49-F238E27FC236}">
                <a16:creationId xmlns:a16="http://schemas.microsoft.com/office/drawing/2014/main" id="{4E499EAA-09D1-4578-914F-E2FB09EE60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89" y="974724"/>
            <a:ext cx="6424950" cy="48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9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428F22-76B3-4107-AADE-3F9EC95FD3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6FBCF-5353-4172-96F5-4B7EB07777C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5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326E10-C8CB-487F-A110-F861268DE61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Obraz 6">
            <a:extLst>
              <a:ext uri="{FF2B5EF4-FFF2-40B4-BE49-F238E27FC236}">
                <a16:creationId xmlns:a16="http://schemas.microsoft.com/office/drawing/2014/main" id="{033880C0-8863-4291-B323-2634D176E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7" r="17432" b="1"/>
          <a:stretch/>
        </p:blipFill>
        <p:spPr>
          <a:xfrm>
            <a:off x="20" y="10"/>
            <a:ext cx="3459143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D6923A6-5EE6-48D9-BAB1-B7D5586E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pl-PL" dirty="0"/>
              <a:t>KOWALSKI-KELNER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E6985F-AB6A-410E-8208-79BAB60E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8h x 60=480 min</a:t>
            </a:r>
          </a:p>
          <a:p>
            <a:pPr marL="0" indent="0">
              <a:buNone/>
            </a:pPr>
            <a:r>
              <a:rPr lang="pl-PL" sz="2800" dirty="0"/>
              <a:t>A (</a:t>
            </a:r>
            <a:r>
              <a:rPr lang="pl-PL" dirty="0"/>
              <a:t>pozycja ciała</a:t>
            </a:r>
            <a:r>
              <a:rPr lang="pl-PL" sz="2800" dirty="0"/>
              <a:t>) </a:t>
            </a:r>
            <a:r>
              <a:rPr lang="pl-PL" sz="2800" b="1" dirty="0"/>
              <a:t>480 x 0,8 = 384 </a:t>
            </a:r>
            <a:r>
              <a:rPr lang="pl-PL" dirty="0"/>
              <a:t>kcal/</a:t>
            </a:r>
            <a:r>
              <a:rPr lang="pl-PL" dirty="0" err="1"/>
              <a:t>zm</a:t>
            </a:r>
            <a:r>
              <a:rPr lang="pl-PL" dirty="0"/>
              <a:t> </a:t>
            </a:r>
            <a:r>
              <a:rPr lang="pl-PL" sz="2800" dirty="0"/>
              <a:t>lub </a:t>
            </a:r>
            <a:r>
              <a:rPr lang="pl-PL" sz="2800" b="1" dirty="0"/>
              <a:t>1608 </a:t>
            </a:r>
            <a:r>
              <a:rPr lang="pl-PL" sz="2000" dirty="0"/>
              <a:t>[KJ/</a:t>
            </a:r>
            <a:r>
              <a:rPr lang="pl-PL" sz="2000" dirty="0" err="1"/>
              <a:t>zm</a:t>
            </a:r>
            <a:r>
              <a:rPr lang="pl-PL" sz="2000" dirty="0"/>
              <a:t>]</a:t>
            </a:r>
          </a:p>
          <a:p>
            <a:pPr marL="0" indent="0">
              <a:buNone/>
            </a:pPr>
            <a:r>
              <a:rPr lang="pl-PL" sz="2800" dirty="0"/>
              <a:t>B(</a:t>
            </a:r>
            <a:r>
              <a:rPr lang="pl-PL" dirty="0"/>
              <a:t>rodzaj i ciężkość pracy</a:t>
            </a:r>
            <a:r>
              <a:rPr lang="pl-PL" sz="2800" dirty="0"/>
              <a:t>) </a:t>
            </a:r>
            <a:r>
              <a:rPr lang="pl-PL" sz="2800" b="1" dirty="0"/>
              <a:t>480 x  2 =960 </a:t>
            </a:r>
            <a:r>
              <a:rPr lang="pl-PL" sz="2800" dirty="0"/>
              <a:t>kcal/zmianę lub 4022 </a:t>
            </a:r>
            <a:r>
              <a:rPr lang="pl-PL" sz="2000" dirty="0"/>
              <a:t>[KJ/</a:t>
            </a:r>
            <a:r>
              <a:rPr lang="pl-PL" sz="2000" dirty="0" err="1"/>
              <a:t>zm</a:t>
            </a:r>
            <a:r>
              <a:rPr lang="pl-PL" sz="2000" dirty="0"/>
              <a:t>]</a:t>
            </a:r>
          </a:p>
          <a:p>
            <a:pPr marL="0" indent="0">
              <a:buNone/>
            </a:pPr>
            <a:r>
              <a:rPr lang="pl-PL" dirty="0"/>
              <a:t>A+B=</a:t>
            </a:r>
            <a:r>
              <a:rPr lang="pl-PL" b="1" dirty="0"/>
              <a:t>384+960=1344</a:t>
            </a:r>
            <a:r>
              <a:rPr lang="pl-PL" dirty="0"/>
              <a:t> [kcal/zmianę] lub </a:t>
            </a:r>
            <a:r>
              <a:rPr lang="pl-PL" b="1" dirty="0"/>
              <a:t>5630</a:t>
            </a:r>
            <a:r>
              <a:rPr lang="pl-PL" dirty="0"/>
              <a:t>[KJ/</a:t>
            </a:r>
            <a:r>
              <a:rPr lang="pl-PL" dirty="0" err="1"/>
              <a:t>zm</a:t>
            </a:r>
            <a:r>
              <a:rPr lang="pl-PL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957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">
            <a:extLst>
              <a:ext uri="{FF2B5EF4-FFF2-40B4-BE49-F238E27FC236}">
                <a16:creationId xmlns:a16="http://schemas.microsoft.com/office/drawing/2014/main" id="{089D35B1-0ED5-4358-8CAE-A9E49412AA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5B30C-427F-449E-B039-E288E85D8AF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84966D2-3C9B-4F47-8231-1DEC33D3BD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Symbol zastępczy zawartości 3" descr="Wycinek ekranu">
            <a:extLst>
              <a:ext uri="{FF2B5EF4-FFF2-40B4-BE49-F238E27FC236}">
                <a16:creationId xmlns:a16="http://schemas.microsoft.com/office/drawing/2014/main" id="{DDCEEAC4-5460-4476-A370-AFB83E8425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74724"/>
            <a:ext cx="8209280" cy="53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1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04539A-3CCB-4E3F-A6C4-157EE916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CAŁKOWITA PRZEMIANA MATERII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9D36E0-8FD8-4E1D-A9A4-31E4ABAB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podstawowa przemiana materii</a:t>
            </a:r>
          </a:p>
          <a:p>
            <a:r>
              <a:rPr lang="pl-PL" sz="2800" dirty="0"/>
              <a:t>na codzienne czynności</a:t>
            </a:r>
          </a:p>
          <a:p>
            <a:r>
              <a:rPr lang="pl-PL" sz="2800" dirty="0"/>
              <a:t>na prace zawodową</a:t>
            </a:r>
          </a:p>
          <a:p>
            <a:pPr marL="0" indent="0">
              <a:buNone/>
            </a:pPr>
            <a:r>
              <a:rPr lang="pl-PL" sz="2800" dirty="0"/>
              <a:t>*</a:t>
            </a:r>
            <a:r>
              <a:rPr lang="pl-PL" dirty="0" err="1"/>
              <a:t>termogeneza</a:t>
            </a:r>
            <a:r>
              <a:rPr lang="pl-PL" sz="2800" dirty="0"/>
              <a:t> (10% PPM)</a:t>
            </a:r>
          </a:p>
        </p:txBody>
      </p:sp>
    </p:spTree>
    <p:extLst>
      <p:ext uri="{BB962C8B-B14F-4D97-AF65-F5344CB8AC3E}">
        <p14:creationId xmlns:p14="http://schemas.microsoft.com/office/powerpoint/2010/main" val="256392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7F769A-0222-4376-8ACC-F0B6031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MICHAEL PHELPS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FFF3A-6534-4C37-A720-A27FFA7E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l-PL" dirty="0"/>
          </a:p>
          <a:p>
            <a:pPr marL="457200" lvl="1" indent="0">
              <a:buNone/>
            </a:pPr>
            <a:endParaRPr lang="pl-PL" dirty="0"/>
          </a:p>
          <a:p>
            <a:pPr lvl="1"/>
            <a:r>
              <a:rPr lang="pl-PL" sz="2400" b="1" dirty="0"/>
              <a:t>12 000 kcal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 descr="Obraz zawierający osoba, budynek, zewnętrzne, mężczyzna&#10;&#10;Opis wygenerowany przy bardzo wysokim poziomie pewności">
            <a:extLst>
              <a:ext uri="{FF2B5EF4-FFF2-40B4-BE49-F238E27FC236}">
                <a16:creationId xmlns:a16="http://schemas.microsoft.com/office/drawing/2014/main" id="{B62634F5-B5DF-48FE-84C1-48D88F73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34" y="1825625"/>
            <a:ext cx="6523626" cy="47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6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3028E3-8EA9-4DA0-9FE2-4F785AF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FE98E4-6C27-42A7-A6E2-BBBF8F41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>
                <a:hlinkClick r:id="rId2"/>
              </a:rPr>
              <a:t>http://www.biologia.net.pl/metabolizm/przemiana-materii-i-energii.html</a:t>
            </a:r>
            <a:endParaRPr lang="pl-PL" dirty="0"/>
          </a:p>
          <a:p>
            <a:r>
              <a:rPr lang="pl-PL" dirty="0"/>
              <a:t>http://kasiagandor.com/2014/08/przemiana-materii-a-co-to-takiego/</a:t>
            </a:r>
          </a:p>
          <a:p>
            <a:r>
              <a:rPr lang="pl-PL" dirty="0"/>
              <a:t>https://pl.wikipedia.org/wiki/Podstawowa_przemiana_materii</a:t>
            </a:r>
          </a:p>
          <a:p>
            <a:r>
              <a:rPr lang="pl-PL" dirty="0">
                <a:hlinkClick r:id="rId3"/>
              </a:rPr>
              <a:t>http://rewolucja-stylu-zycia.blogspot.com/2014/09/obliczanie-naszej-dziennej-przemiany.html</a:t>
            </a:r>
            <a:endParaRPr lang="pl-PL" dirty="0"/>
          </a:p>
          <a:p>
            <a:r>
              <a:rPr lang="pl-PL" dirty="0">
                <a:hlinkClick r:id="rId4"/>
              </a:rPr>
              <a:t>https://dietetycy.org.pl/ppm-podstawowa-przemiana-materii/</a:t>
            </a:r>
            <a:endParaRPr lang="pl-PL" dirty="0"/>
          </a:p>
          <a:p>
            <a:r>
              <a:rPr lang="pl-PL" dirty="0">
                <a:hlinkClick r:id="rId5"/>
              </a:rPr>
              <a:t>https://www.portalbhp.pl/aktualnosci/oblicz-wydatek-energetyczny-metoda-g.-lehmanna-6549.html</a:t>
            </a:r>
            <a:endParaRPr lang="pl-PL" dirty="0"/>
          </a:p>
          <a:p>
            <a:r>
              <a:rPr lang="pl-PL" dirty="0">
                <a:hlinkClick r:id="rId6"/>
              </a:rPr>
              <a:t>http://nop.ciop.pl/m4-3/m4-3_3.htm</a:t>
            </a:r>
            <a:endParaRPr lang="pl-PL" dirty="0"/>
          </a:p>
          <a:p>
            <a:r>
              <a:rPr lang="pl-PL" dirty="0">
                <a:hlinkClick r:id="rId7"/>
              </a:rPr>
              <a:t>http://www.infor.pl/prawo/praca/bezpieczenstwo-pracy/232009,Kiedy-pracownikowi-przysluguje-darmowy-posilek-w-pracy.html</a:t>
            </a:r>
            <a:endParaRPr lang="pl-PL" dirty="0"/>
          </a:p>
          <a:p>
            <a:r>
              <a:rPr lang="pl-PL" dirty="0"/>
              <a:t>https://www.google.pl/url?sa=t&amp;rct=j&amp;q=&amp;esrc=s&amp;source=web&amp;cd=4&amp;cad=rja&amp;uact=8&amp;ved=0ahUKEwieqb_4k_7ZAhXqKJoKHaw_BRAQFghSMAM&amp;url=https%3A%2F%2Fyadda.icm.edu.pl%2Fbaztech%2Felement%2Fbwmeta1.element.baztech-article-BUS6-0035-0044%2Fc%2Fhttpstudia_wszop_edu_plobrazkidrukizeszyty135-157.pdf&amp;usg=AOvVaw0JL7BHQqfTICpCabSFR53Z</a:t>
            </a:r>
          </a:p>
          <a:p>
            <a:r>
              <a:rPr lang="pl-PL" dirty="0"/>
              <a:t>http://www.dietetyka.zut.edu.pl/wp-content/uploads/2015/02/Podst-cw-3.pdf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880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C52E89-2C5F-4079-A0B2-DDA51E3F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EE7563-2B26-45DB-81E3-1C1C9914B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/>
              <a:t>Mateusz Guściora</a:t>
            </a:r>
          </a:p>
        </p:txBody>
      </p:sp>
    </p:spTree>
    <p:extLst>
      <p:ext uri="{BB962C8B-B14F-4D97-AF65-F5344CB8AC3E}">
        <p14:creationId xmlns:p14="http://schemas.microsoft.com/office/powerpoint/2010/main" val="181378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7F43A-7072-4E21-B873-1F534A46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Spis treści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6316BE-4308-4444-BA3C-D6798707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Czym jest przemiana materii</a:t>
            </a:r>
          </a:p>
          <a:p>
            <a:r>
              <a:rPr lang="pl-PL"/>
              <a:t>2. Podstawowa przemiana materii</a:t>
            </a:r>
          </a:p>
          <a:p>
            <a:r>
              <a:rPr lang="pl-PL"/>
              <a:t>3.Czynnościowa przemiana materii</a:t>
            </a:r>
          </a:p>
          <a:p>
            <a:r>
              <a:rPr lang="pl-PL"/>
              <a:t>4.Roboczy wydatek energetyczny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430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80A328A0-8D27-41C2-AAFC-19B2B53C2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87" y="3424440"/>
            <a:ext cx="6496436" cy="224484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93FA089-C611-423E-A1C2-CE710FF8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pl-PL"/>
              <a:t>CO TO W OGÓLE JEST PRZEMIANA MATERII?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6F2D67-F166-4E63-89C4-6DEF0E44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pl-PL" dirty="0"/>
              <a:t>Przemiana materii, czyli inaczej metabolizm, to ogół wszystkich reakcji biochemicznych zachodzących w organizmie.</a:t>
            </a:r>
          </a:p>
          <a:p>
            <a:endParaRPr lang="pl-PL" dirty="0"/>
          </a:p>
          <a:p>
            <a:pPr lvl="1"/>
            <a:r>
              <a:rPr lang="pl-PL" dirty="0"/>
              <a:t>Anabolizm</a:t>
            </a:r>
          </a:p>
          <a:p>
            <a:pPr lvl="1"/>
            <a:r>
              <a:rPr lang="pl-PL" dirty="0"/>
              <a:t>Katabolizm</a:t>
            </a:r>
          </a:p>
          <a:p>
            <a:endParaRPr lang="pl-PL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655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D34A8B-1138-44E9-9D31-057E6529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PODSTAWOWA PRZEMIANA MATERII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0FCDFC-961F-4931-AF29-A829CAF8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(PPM) to całkowita liczba kalorii potrzebnych  organizmowi do wykonywania podstawowych, podtrzymujących życie funkcji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Dotyczy człowieka pozostającego w warunkach zupełnego spokoju fizycznego, psychicznego, na czczo oraz w optymalnym mikroklimacie</a:t>
            </a:r>
          </a:p>
        </p:txBody>
      </p:sp>
    </p:spTree>
    <p:extLst>
      <p:ext uri="{BB962C8B-B14F-4D97-AF65-F5344CB8AC3E}">
        <p14:creationId xmlns:p14="http://schemas.microsoft.com/office/powerpoint/2010/main" val="26109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D7BF54-E6B5-405B-83DF-F0F4E86B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Oznaczanie PPM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5229A6-04B2-4EDF-9869-35B75174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Kalorymetria bezpośrednia</a:t>
            </a:r>
          </a:p>
          <a:p>
            <a:endParaRPr lang="pl-PL" dirty="0"/>
          </a:p>
          <a:p>
            <a:r>
              <a:rPr lang="pl-PL" dirty="0"/>
              <a:t>Kalorymetria pośrednia</a:t>
            </a:r>
          </a:p>
          <a:p>
            <a:endParaRPr lang="pl-PL" dirty="0"/>
          </a:p>
          <a:p>
            <a:r>
              <a:rPr lang="pl-PL" dirty="0"/>
              <a:t>Wykorzystanie wzoru matematycznego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Metoda FAO/WHO/UNU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15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E36B3B-29CF-43E3-BEBD-FEB167B3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04" y="454109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WZORY MATEMATYCZNE</a:t>
            </a:r>
          </a:p>
        </p:txBody>
      </p:sp>
      <p:pic>
        <p:nvPicPr>
          <p:cNvPr id="4" name="Symbol zastępczy zawartości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C4CE28A5-16DD-49CE-80CD-66F9961F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75" y="4003040"/>
            <a:ext cx="7740609" cy="199136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B84E53F-2629-4641-BEF8-62620268CDF5}"/>
              </a:ext>
            </a:extLst>
          </p:cNvPr>
          <p:cNvSpPr txBox="1"/>
          <p:nvPr/>
        </p:nvSpPr>
        <p:spPr>
          <a:xfrm>
            <a:off x="1036320" y="4267200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WZÓR </a:t>
            </a:r>
            <a:r>
              <a:rPr lang="en-US" sz="2400" dirty="0"/>
              <a:t>MD MIFFLIN I ST  JEOR</a:t>
            </a:r>
            <a:endParaRPr lang="pl-PL" sz="24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24EF954-BAE3-4F26-951F-A4F757932C9F}"/>
              </a:ext>
            </a:extLst>
          </p:cNvPr>
          <p:cNvSpPr txBox="1"/>
          <p:nvPr/>
        </p:nvSpPr>
        <p:spPr>
          <a:xfrm>
            <a:off x="8597245" y="2103319"/>
            <a:ext cx="3431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WZÓR HARRISA I BENEDICTA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0E82A7EC-7B44-4692-B90B-8EF308786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" y="1943850"/>
            <a:ext cx="7010396" cy="1752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531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D6AE1D-1197-449A-A7FD-BAF2AC22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587A8C-C51A-4459-A838-805877DD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/>
              <a:t>Eksperci FAO/WHO/UNU</a:t>
            </a:r>
          </a:p>
          <a:p>
            <a:endParaRPr lang="pl-PL"/>
          </a:p>
          <a:p>
            <a:pPr marL="0" indent="0">
              <a:buNone/>
            </a:pPr>
            <a:r>
              <a:rPr lang="pl-PL"/>
              <a:t> </a:t>
            </a:r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r>
              <a:rPr lang="pl-PL" sz="2000"/>
              <a:t>W-masa w kg</a:t>
            </a:r>
            <a:endParaRPr lang="pl-PL" sz="20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0287480-9F27-446A-B0C4-09A54F37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34" y="1066800"/>
            <a:ext cx="7146133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AA5FA89F-D2FB-45D0-903B-ACE57CE90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r="7308"/>
          <a:stretch/>
        </p:blipFill>
        <p:spPr>
          <a:xfrm>
            <a:off x="74040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30CDF40-0C15-49E1-B846-09500162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pPr algn="ctr"/>
            <a:r>
              <a:rPr lang="pl-PL"/>
              <a:t>KOWALSCY I ICH PPM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3DE396-573F-4838-A019-FC0E44B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/>
              <a:t>Kowalski ma 20 lat i 80 kg wagi, jego PPM to: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	0,063x80 + 2,896 = 7,936[MJ/d]=7936[KJ/d]</a:t>
            </a:r>
          </a:p>
          <a:p>
            <a:pPr marL="0" indent="0">
              <a:buNone/>
            </a:pPr>
            <a:r>
              <a:rPr lang="pl-PL" sz="2400" dirty="0"/>
              <a:t>	15,057x80+692,2=1896,76[kcal/d]</a:t>
            </a:r>
          </a:p>
          <a:p>
            <a:pPr marL="0" indent="0">
              <a:buNone/>
            </a:pPr>
            <a:endParaRPr lang="pl-PL" sz="2400" dirty="0"/>
          </a:p>
          <a:p>
            <a:r>
              <a:rPr lang="pl-PL" sz="2400" dirty="0"/>
              <a:t>Kowalska ma 16 lat i 50kg wagi, jej PPM:</a:t>
            </a:r>
          </a:p>
          <a:p>
            <a:pPr marL="0" indent="0">
              <a:buNone/>
            </a:pPr>
            <a:r>
              <a:rPr lang="pl-PL" sz="2400" dirty="0"/>
              <a:t>	0,056x50+2,898=5,698[MJ/d]</a:t>
            </a:r>
          </a:p>
          <a:p>
            <a:pPr marL="0" indent="0">
              <a:buNone/>
            </a:pPr>
            <a:r>
              <a:rPr lang="pl-PL" sz="2400" dirty="0"/>
              <a:t>	13,384x50+692,6=1361,8[kcal/d]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5264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17E01-E2C0-4EC4-B190-9A1E1779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CZYNNOŚCIOWA PRZEMIANA MATERII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842061-85F7-4F01-BD8F-7337F51E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związana jest z zajęciami wykonywanymi poza pracą zawodową (np. codzienne czynności w warunkach domowych, mycie się, ubieranie)</a:t>
            </a:r>
          </a:p>
          <a:p>
            <a:r>
              <a:rPr lang="pl-PL" dirty="0"/>
              <a:t>a jego poziom zależy od rodzaju czynności, postawy ciała, szybkości chodu i innych czynników</a:t>
            </a:r>
          </a:p>
          <a:p>
            <a:r>
              <a:rPr lang="pl-PL" dirty="0"/>
              <a:t>około 1675 </a:t>
            </a:r>
            <a:r>
              <a:rPr lang="pl-PL" dirty="0" err="1"/>
              <a:t>kJ</a:t>
            </a:r>
            <a:r>
              <a:rPr lang="pl-PL" dirty="0"/>
              <a:t> na dobę u mężczyzny i  1256 </a:t>
            </a:r>
            <a:r>
              <a:rPr lang="pl-PL" dirty="0" err="1"/>
              <a:t>kJ</a:t>
            </a:r>
            <a:r>
              <a:rPr lang="pl-PL" dirty="0"/>
              <a:t> u kobiet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764EE61-568A-4F6C-9E5F-CEDA82328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340" y="44501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1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TM03457496[[fn=Paralaksa]]</Template>
  <TotalTime>764</TotalTime>
  <Words>584</Words>
  <Application>Microsoft Office PowerPoint</Application>
  <PresentationFormat>Panoramiczny</PresentationFormat>
  <Paragraphs>94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Paralaksa</vt:lpstr>
      <vt:lpstr>CZŁOWIEK W PROCESIE PRACY-  PRZEMIANA MATERII</vt:lpstr>
      <vt:lpstr>Spis treści</vt:lpstr>
      <vt:lpstr>CO TO W OGÓLE JEST PRZEMIANA MATERII?</vt:lpstr>
      <vt:lpstr>PODSTAWOWA PRZEMIANA MATERII</vt:lpstr>
      <vt:lpstr>Oznaczanie PPM</vt:lpstr>
      <vt:lpstr>WZORY MATEMATYCZNE</vt:lpstr>
      <vt:lpstr>Prezentacja programu PowerPoint</vt:lpstr>
      <vt:lpstr>KOWALSCY I ICH PPM</vt:lpstr>
      <vt:lpstr>CZYNNOŚCIOWA PRZEMIANA MATERII</vt:lpstr>
      <vt:lpstr>ROBOCZY WYDATEK ENERGETYCZNY</vt:lpstr>
      <vt:lpstr>METODA CHRONOMETRAŻOWO-TABELARYCZNA- METODA LEHMANNA</vt:lpstr>
      <vt:lpstr>Prezentacja programu PowerPoint</vt:lpstr>
      <vt:lpstr>KOWALSKI-KELNER</vt:lpstr>
      <vt:lpstr>Prezentacja programu PowerPoint</vt:lpstr>
      <vt:lpstr>CAŁKOWITA PRZEMIANA MATERII</vt:lpstr>
      <vt:lpstr>MICHAEL PHELPS</vt:lpstr>
      <vt:lpstr>Źródła</vt:lpstr>
      <vt:lpstr>Dziękuje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dell</dc:creator>
  <cp:lastModifiedBy>dell</cp:lastModifiedBy>
  <cp:revision>44</cp:revision>
  <dcterms:created xsi:type="dcterms:W3CDTF">2018-03-20T21:53:06Z</dcterms:created>
  <dcterms:modified xsi:type="dcterms:W3CDTF">2018-03-22T09:15:04Z</dcterms:modified>
</cp:coreProperties>
</file>