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9"/>
  </p:notesMasterIdLst>
  <p:sldIdLst>
    <p:sldId id="256" r:id="rId2"/>
    <p:sldId id="258" r:id="rId3"/>
    <p:sldId id="270" r:id="rId4"/>
    <p:sldId id="259" r:id="rId5"/>
    <p:sldId id="272" r:id="rId6"/>
    <p:sldId id="260" r:id="rId7"/>
    <p:sldId id="273" r:id="rId8"/>
    <p:sldId id="261" r:id="rId9"/>
    <p:sldId id="274" r:id="rId10"/>
    <p:sldId id="262" r:id="rId11"/>
    <p:sldId id="263" r:id="rId12"/>
    <p:sldId id="264" r:id="rId13"/>
    <p:sldId id="265" r:id="rId14"/>
    <p:sldId id="276" r:id="rId15"/>
    <p:sldId id="266" r:id="rId16"/>
    <p:sldId id="267"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305" r:id="rId31"/>
    <p:sldId id="306"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7" r:id="rId47"/>
    <p:sldId id="27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57B38-3C22-46E8-BE98-4D11136D5083}" type="datetimeFigureOut">
              <a:rPr lang="pl-PL" smtClean="0"/>
              <a:t>02.06.2019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41D88-3730-48ED-9304-39BA2830A64A}" type="slidenum">
              <a:rPr lang="pl-PL" smtClean="0"/>
              <a:t>‹#›</a:t>
            </a:fld>
            <a:endParaRPr lang="pl-PL"/>
          </a:p>
        </p:txBody>
      </p:sp>
    </p:spTree>
    <p:extLst>
      <p:ext uri="{BB962C8B-B14F-4D97-AF65-F5344CB8AC3E}">
        <p14:creationId xmlns:p14="http://schemas.microsoft.com/office/powerpoint/2010/main" val="320980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7C41D88-3730-48ED-9304-39BA2830A64A}" type="slidenum">
              <a:rPr lang="pl-PL" smtClean="0"/>
              <a:t>5</a:t>
            </a:fld>
            <a:endParaRPr lang="pl-PL"/>
          </a:p>
        </p:txBody>
      </p:sp>
    </p:spTree>
    <p:extLst>
      <p:ext uri="{BB962C8B-B14F-4D97-AF65-F5344CB8AC3E}">
        <p14:creationId xmlns:p14="http://schemas.microsoft.com/office/powerpoint/2010/main" val="228589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90AF1DF-C551-4128-87D3-CF56A84BD349}" type="datetimeFigureOut">
              <a:rPr lang="pl-PL" smtClean="0"/>
              <a:t>02.06.2019</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527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344249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295678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084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373535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B90AF1DF-C551-4128-87D3-CF56A84BD349}" type="datetimeFigureOut">
              <a:rPr lang="pl-PL" smtClean="0"/>
              <a:t>02.06.2019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70483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B90AF1DF-C551-4128-87D3-CF56A84BD349}" type="datetimeFigureOut">
              <a:rPr lang="pl-PL" smtClean="0"/>
              <a:t>02.06.2019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349097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0AF1DF-C551-4128-87D3-CF56A84BD349}" type="datetimeFigureOut">
              <a:rPr lang="pl-PL" smtClean="0"/>
              <a:t>02.06.2019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07807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0AF1DF-C551-4128-87D3-CF56A84BD349}" type="datetimeFigureOut">
              <a:rPr lang="pl-PL" smtClean="0"/>
              <a:t>02.06.2019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97304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0AF1DF-C551-4128-87D3-CF56A84BD349}" type="datetimeFigureOut">
              <a:rPr lang="pl-PL" smtClean="0"/>
              <a:t>02.06.2019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304667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90AF1DF-C551-4128-87D3-CF56A84BD349}" type="datetimeFigureOut">
              <a:rPr lang="pl-PL" smtClean="0"/>
              <a:t>02.06.2019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45403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78933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90AF1DF-C551-4128-87D3-CF56A84BD349}" type="datetimeFigureOut">
              <a:rPr lang="pl-PL" smtClean="0"/>
              <a:t>02.06.2019</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253131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90AF1DF-C551-4128-87D3-CF56A84BD349}" type="datetimeFigureOut">
              <a:rPr lang="pl-PL" smtClean="0"/>
              <a:t>02.06.2019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3667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AF1DF-C551-4128-87D3-CF56A84BD349}" type="datetimeFigureOut">
              <a:rPr lang="pl-PL" smtClean="0"/>
              <a:t>02.06.2019</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07062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99389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0AF1DF-C551-4128-87D3-CF56A84BD349}" type="datetimeFigureOut">
              <a:rPr lang="pl-PL" smtClean="0"/>
              <a:t>02.06.2019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A9E3900-3FF4-46B8-AC61-8B0205811444}" type="slidenum">
              <a:rPr lang="pl-PL" smtClean="0"/>
              <a:t>‹#›</a:t>
            </a:fld>
            <a:endParaRPr lang="pl-PL"/>
          </a:p>
        </p:txBody>
      </p:sp>
    </p:spTree>
    <p:extLst>
      <p:ext uri="{BB962C8B-B14F-4D97-AF65-F5344CB8AC3E}">
        <p14:creationId xmlns:p14="http://schemas.microsoft.com/office/powerpoint/2010/main" val="104729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0AF1DF-C551-4128-87D3-CF56A84BD349}" type="datetimeFigureOut">
              <a:rPr lang="pl-PL" smtClean="0"/>
              <a:t>02.06.2019</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9E3900-3FF4-46B8-AC61-8B0205811444}" type="slidenum">
              <a:rPr lang="pl-PL" smtClean="0"/>
              <a:t>‹#›</a:t>
            </a:fld>
            <a:endParaRPr lang="pl-PL"/>
          </a:p>
        </p:txBody>
      </p:sp>
    </p:spTree>
    <p:extLst>
      <p:ext uri="{BB962C8B-B14F-4D97-AF65-F5344CB8AC3E}">
        <p14:creationId xmlns:p14="http://schemas.microsoft.com/office/powerpoint/2010/main" val="71146347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yadda.icm.edu.pl/yadda/element/bwmeta1.element.cejsh-507a0a88-2d0a-4e1b-9fc0-7a45620d2bb3/c/14.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F52B94-DC87-41FD-994F-D83117E30E25}"/>
              </a:ext>
            </a:extLst>
          </p:cNvPr>
          <p:cNvSpPr>
            <a:spLocks noGrp="1"/>
          </p:cNvSpPr>
          <p:nvPr>
            <p:ph type="ctrTitle"/>
          </p:nvPr>
        </p:nvSpPr>
        <p:spPr/>
        <p:txBody>
          <a:bodyPr>
            <a:normAutofit/>
          </a:bodyPr>
          <a:lstStyle/>
          <a:p>
            <a:r>
              <a:rPr lang="pl-PL" dirty="0"/>
              <a:t>Słuchawki kostne w okularach – prezentacja innowacyjnego produktu</a:t>
            </a:r>
          </a:p>
        </p:txBody>
      </p:sp>
      <p:sp>
        <p:nvSpPr>
          <p:cNvPr id="3" name="Podtytuł 2">
            <a:extLst>
              <a:ext uri="{FF2B5EF4-FFF2-40B4-BE49-F238E27FC236}">
                <a16:creationId xmlns:a16="http://schemas.microsoft.com/office/drawing/2014/main" id="{53E928CB-11F6-4BAA-983E-B062807C3B35}"/>
              </a:ext>
            </a:extLst>
          </p:cNvPr>
          <p:cNvSpPr>
            <a:spLocks noGrp="1"/>
          </p:cNvSpPr>
          <p:nvPr>
            <p:ph type="subTitle" idx="1"/>
          </p:nvPr>
        </p:nvSpPr>
        <p:spPr>
          <a:xfrm>
            <a:off x="6958739" y="4742481"/>
            <a:ext cx="4991962" cy="1855169"/>
          </a:xfrm>
        </p:spPr>
        <p:txBody>
          <a:bodyPr/>
          <a:lstStyle/>
          <a:p>
            <a:r>
              <a:rPr lang="pl-PL"/>
              <a:t>Bartek Strzelczyk</a:t>
            </a:r>
          </a:p>
          <a:p>
            <a:r>
              <a:rPr lang="pl-PL"/>
              <a:t>Mateusz Guściora</a:t>
            </a:r>
          </a:p>
          <a:p>
            <a:r>
              <a:rPr lang="pl-PL"/>
              <a:t>Wiktor Pilszak</a:t>
            </a:r>
            <a:endParaRPr lang="pl-PL" dirty="0"/>
          </a:p>
        </p:txBody>
      </p:sp>
    </p:spTree>
    <p:extLst>
      <p:ext uri="{BB962C8B-B14F-4D97-AF65-F5344CB8AC3E}">
        <p14:creationId xmlns:p14="http://schemas.microsoft.com/office/powerpoint/2010/main" val="37504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6BB7A7-0716-4A09-A5A8-DF994D0ADECA}"/>
              </a:ext>
            </a:extLst>
          </p:cNvPr>
          <p:cNvSpPr>
            <a:spLocks noGrp="1"/>
          </p:cNvSpPr>
          <p:nvPr>
            <p:ph type="title"/>
          </p:nvPr>
        </p:nvSpPr>
        <p:spPr/>
        <p:txBody>
          <a:bodyPr>
            <a:normAutofit/>
          </a:bodyPr>
          <a:lstStyle/>
          <a:p>
            <a:pPr algn="ctr"/>
            <a:r>
              <a:rPr lang="pl-PL" dirty="0"/>
              <a:t>Opis branży, rynku docelowego</a:t>
            </a:r>
          </a:p>
        </p:txBody>
      </p:sp>
      <p:sp>
        <p:nvSpPr>
          <p:cNvPr id="3" name="Symbol zastępczy zawartości 2">
            <a:extLst>
              <a:ext uri="{FF2B5EF4-FFF2-40B4-BE49-F238E27FC236}">
                <a16:creationId xmlns:a16="http://schemas.microsoft.com/office/drawing/2014/main" id="{A715EACC-0BDC-4425-A3E1-70483C2B637E}"/>
              </a:ext>
            </a:extLst>
          </p:cNvPr>
          <p:cNvSpPr>
            <a:spLocks noGrp="1"/>
          </p:cNvSpPr>
          <p:nvPr>
            <p:ph idx="1"/>
          </p:nvPr>
        </p:nvSpPr>
        <p:spPr/>
        <p:txBody>
          <a:bodyPr/>
          <a:lstStyle/>
          <a:p>
            <a:r>
              <a:rPr lang="pl-PL" sz="2400" dirty="0"/>
              <a:t>Rynek elektroniczny jest jednym z najszybciej rozwijających się rynków w Polsce jak i na świecie. Sprzedaż w tym sektorze stanowi duży procent sprzedaży w całym polskim przemyśle. Mimo tego nasz produkt nada nowe znaczenie technologii audio. Przewodnictwo kostne oraz moderne połączenie dwóch niegdyś obcych sobie rzeczy sprawią, że słuchanie muzyki dla klienta będzie jeszcze bardziej przyjemniejsze i wygodniejsze, zwłaszcza podczas aktywnego ruchu.</a:t>
            </a:r>
          </a:p>
        </p:txBody>
      </p:sp>
      <p:sp>
        <p:nvSpPr>
          <p:cNvPr id="4" name="pole tekstowe 3">
            <a:extLst>
              <a:ext uri="{FF2B5EF4-FFF2-40B4-BE49-F238E27FC236}">
                <a16:creationId xmlns:a16="http://schemas.microsoft.com/office/drawing/2014/main" id="{1B2F4C43-1079-484C-95B5-897AA81CA521}"/>
              </a:ext>
            </a:extLst>
          </p:cNvPr>
          <p:cNvSpPr txBox="1"/>
          <p:nvPr/>
        </p:nvSpPr>
        <p:spPr>
          <a:xfrm>
            <a:off x="11812172" y="6488668"/>
            <a:ext cx="379828" cy="369332"/>
          </a:xfrm>
          <a:prstGeom prst="rect">
            <a:avLst/>
          </a:prstGeom>
          <a:noFill/>
        </p:spPr>
        <p:txBody>
          <a:bodyPr wrap="square" rtlCol="0">
            <a:spAutoFit/>
          </a:bodyPr>
          <a:lstStyle/>
          <a:p>
            <a:r>
              <a:rPr lang="pl-PL" dirty="0"/>
              <a:t>7</a:t>
            </a:r>
          </a:p>
        </p:txBody>
      </p:sp>
    </p:spTree>
    <p:extLst>
      <p:ext uri="{BB962C8B-B14F-4D97-AF65-F5344CB8AC3E}">
        <p14:creationId xmlns:p14="http://schemas.microsoft.com/office/powerpoint/2010/main" val="30678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40BBBD-C479-4343-A0D5-06D00F4DB15A}"/>
              </a:ext>
            </a:extLst>
          </p:cNvPr>
          <p:cNvSpPr>
            <a:spLocks noGrp="1"/>
          </p:cNvSpPr>
          <p:nvPr>
            <p:ph type="title"/>
          </p:nvPr>
        </p:nvSpPr>
        <p:spPr/>
        <p:txBody>
          <a:bodyPr>
            <a:normAutofit/>
          </a:bodyPr>
          <a:lstStyle/>
          <a:p>
            <a:pPr algn="ctr"/>
            <a:r>
              <a:rPr lang="pl-PL" dirty="0"/>
              <a:t>Sylwetka typowego klienta</a:t>
            </a:r>
          </a:p>
        </p:txBody>
      </p:sp>
      <p:sp>
        <p:nvSpPr>
          <p:cNvPr id="3" name="Symbol zastępczy zawartości 2">
            <a:extLst>
              <a:ext uri="{FF2B5EF4-FFF2-40B4-BE49-F238E27FC236}">
                <a16:creationId xmlns:a16="http://schemas.microsoft.com/office/drawing/2014/main" id="{9660A92A-CC4F-4DC7-96FF-D98FCCF659AE}"/>
              </a:ext>
            </a:extLst>
          </p:cNvPr>
          <p:cNvSpPr>
            <a:spLocks noGrp="1"/>
          </p:cNvSpPr>
          <p:nvPr>
            <p:ph idx="1"/>
          </p:nvPr>
        </p:nvSpPr>
        <p:spPr>
          <a:xfrm>
            <a:off x="814918" y="1838986"/>
            <a:ext cx="11233149" cy="4860925"/>
          </a:xfrm>
        </p:spPr>
        <p:txBody>
          <a:bodyPr/>
          <a:lstStyle/>
          <a:p>
            <a:r>
              <a:rPr lang="pl-PL" sz="2400" dirty="0"/>
              <a:t>Nasz produkt nie jest ograniczony przeznaczeniem dla określonej grupy osób. Skierowany jest głównie dla ludzi młodych, chcących skorzystać z ułatwiającego codzienne życie, innowacyjnego  sposobu doznawania muzycznych wrażeń, ale również osób lubiących aktywność fizyczną na świeżym powietrzu w piękny, słoneczny dzień. Ze względu na możliwość skomponowania słuchawek z okularami korekcyjnymi nasze usługi skierowane są do wszystkich osób bez względu na wadę wzroku, także osób starszych.</a:t>
            </a:r>
          </a:p>
        </p:txBody>
      </p:sp>
      <p:sp>
        <p:nvSpPr>
          <p:cNvPr id="5" name="pole tekstowe 4">
            <a:extLst>
              <a:ext uri="{FF2B5EF4-FFF2-40B4-BE49-F238E27FC236}">
                <a16:creationId xmlns:a16="http://schemas.microsoft.com/office/drawing/2014/main" id="{9FA219D4-7449-4866-8B57-376AB935E517}"/>
              </a:ext>
            </a:extLst>
          </p:cNvPr>
          <p:cNvSpPr txBox="1"/>
          <p:nvPr/>
        </p:nvSpPr>
        <p:spPr>
          <a:xfrm>
            <a:off x="11794848" y="6488668"/>
            <a:ext cx="301544" cy="369332"/>
          </a:xfrm>
          <a:prstGeom prst="rect">
            <a:avLst/>
          </a:prstGeom>
          <a:noFill/>
        </p:spPr>
        <p:txBody>
          <a:bodyPr wrap="square" rtlCol="0">
            <a:spAutoFit/>
          </a:bodyPr>
          <a:lstStyle/>
          <a:p>
            <a:r>
              <a:rPr lang="pl-PL" dirty="0"/>
              <a:t>8</a:t>
            </a:r>
          </a:p>
        </p:txBody>
      </p:sp>
    </p:spTree>
    <p:extLst>
      <p:ext uri="{BB962C8B-B14F-4D97-AF65-F5344CB8AC3E}">
        <p14:creationId xmlns:p14="http://schemas.microsoft.com/office/powerpoint/2010/main" val="351275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367FA9-DD25-413C-BC52-395F56D9AD43}"/>
              </a:ext>
            </a:extLst>
          </p:cNvPr>
          <p:cNvSpPr>
            <a:spLocks noGrp="1"/>
          </p:cNvSpPr>
          <p:nvPr>
            <p:ph type="title"/>
          </p:nvPr>
        </p:nvSpPr>
        <p:spPr/>
        <p:txBody>
          <a:bodyPr>
            <a:normAutofit/>
          </a:bodyPr>
          <a:lstStyle/>
          <a:p>
            <a:pPr algn="ctr"/>
            <a:r>
              <a:rPr lang="pl-PL" dirty="0"/>
              <a:t>Charakterystyka głównych konkurentów</a:t>
            </a:r>
          </a:p>
        </p:txBody>
      </p:sp>
      <p:sp>
        <p:nvSpPr>
          <p:cNvPr id="3" name="Symbol zastępczy zawartości 2">
            <a:extLst>
              <a:ext uri="{FF2B5EF4-FFF2-40B4-BE49-F238E27FC236}">
                <a16:creationId xmlns:a16="http://schemas.microsoft.com/office/drawing/2014/main" id="{135EB02F-C42B-46F6-A79C-522BD80F83BC}"/>
              </a:ext>
            </a:extLst>
          </p:cNvPr>
          <p:cNvSpPr>
            <a:spLocks noGrp="1"/>
          </p:cNvSpPr>
          <p:nvPr>
            <p:ph idx="1"/>
          </p:nvPr>
        </p:nvSpPr>
        <p:spPr>
          <a:xfrm>
            <a:off x="814918" y="1997075"/>
            <a:ext cx="11233149" cy="4860925"/>
          </a:xfrm>
        </p:spPr>
        <p:txBody>
          <a:bodyPr/>
          <a:lstStyle/>
          <a:p>
            <a:r>
              <a:rPr lang="pl-PL" sz="2400" dirty="0"/>
              <a:t>Na naszym rynku konkurencją mogą być popularne firmy produkujące okulary korekcyjne, bądź przeciwsłoneczne oraz firmy produkujące bezprzewodowe słuchawki kostne, natomiast nie spotkamy na rynku firmy produkującej tych dwóch przedmiotów połączonych w jeden produkt</a:t>
            </a:r>
            <a:r>
              <a:rPr lang="pl-PL" sz="2400"/>
              <a:t>. </a:t>
            </a:r>
          </a:p>
          <a:p>
            <a:r>
              <a:rPr lang="pl-PL" sz="2400"/>
              <a:t>Brak substytutów bezpośrednich.</a:t>
            </a:r>
            <a:endParaRPr lang="pl-PL" sz="2400" dirty="0"/>
          </a:p>
        </p:txBody>
      </p:sp>
      <p:sp>
        <p:nvSpPr>
          <p:cNvPr id="4" name="pole tekstowe 3">
            <a:extLst>
              <a:ext uri="{FF2B5EF4-FFF2-40B4-BE49-F238E27FC236}">
                <a16:creationId xmlns:a16="http://schemas.microsoft.com/office/drawing/2014/main" id="{82E7EFCD-810E-4B10-9302-53E05DEF8E43}"/>
              </a:ext>
            </a:extLst>
          </p:cNvPr>
          <p:cNvSpPr txBox="1"/>
          <p:nvPr/>
        </p:nvSpPr>
        <p:spPr>
          <a:xfrm>
            <a:off x="11753557" y="6499275"/>
            <a:ext cx="239150" cy="369332"/>
          </a:xfrm>
          <a:prstGeom prst="rect">
            <a:avLst/>
          </a:prstGeom>
          <a:noFill/>
        </p:spPr>
        <p:txBody>
          <a:bodyPr wrap="square" rtlCol="0">
            <a:spAutoFit/>
          </a:bodyPr>
          <a:lstStyle/>
          <a:p>
            <a:r>
              <a:rPr lang="pl-PL" dirty="0"/>
              <a:t>9</a:t>
            </a:r>
          </a:p>
        </p:txBody>
      </p:sp>
    </p:spTree>
    <p:extLst>
      <p:ext uri="{BB962C8B-B14F-4D97-AF65-F5344CB8AC3E}">
        <p14:creationId xmlns:p14="http://schemas.microsoft.com/office/powerpoint/2010/main" val="253688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925F94-6AD6-4A5F-8451-5B3146A07D4B}"/>
              </a:ext>
            </a:extLst>
          </p:cNvPr>
          <p:cNvSpPr>
            <a:spLocks noGrp="1"/>
          </p:cNvSpPr>
          <p:nvPr>
            <p:ph type="title"/>
          </p:nvPr>
        </p:nvSpPr>
        <p:spPr/>
        <p:txBody>
          <a:bodyPr>
            <a:normAutofit/>
          </a:bodyPr>
          <a:lstStyle/>
          <a:p>
            <a:pPr algn="ctr"/>
            <a:r>
              <a:rPr lang="pl-PL" dirty="0"/>
              <a:t>Mocne i słabe </a:t>
            </a:r>
            <a:r>
              <a:rPr lang="pl-PL"/>
              <a:t>strony produktu</a:t>
            </a:r>
            <a:endParaRPr lang="pl-PL" dirty="0"/>
          </a:p>
        </p:txBody>
      </p:sp>
      <p:graphicFrame>
        <p:nvGraphicFramePr>
          <p:cNvPr id="4" name="Symbol zastępczy zawartości 3">
            <a:extLst>
              <a:ext uri="{FF2B5EF4-FFF2-40B4-BE49-F238E27FC236}">
                <a16:creationId xmlns:a16="http://schemas.microsoft.com/office/drawing/2014/main" id="{EEC93E1A-81B1-4469-8FAA-66D2ADED0C24}"/>
              </a:ext>
            </a:extLst>
          </p:cNvPr>
          <p:cNvGraphicFramePr>
            <a:graphicFrameLocks noGrp="1"/>
          </p:cNvGraphicFramePr>
          <p:nvPr>
            <p:ph idx="1"/>
          </p:nvPr>
        </p:nvGraphicFramePr>
        <p:xfrm>
          <a:off x="814388" y="1881188"/>
          <a:ext cx="11233150" cy="2318018"/>
        </p:xfrm>
        <a:graphic>
          <a:graphicData uri="http://schemas.openxmlformats.org/drawingml/2006/table">
            <a:tbl>
              <a:tblPr firstRow="1" bandRow="1">
                <a:tableStyleId>{5C22544A-7EE6-4342-B048-85BDC9FD1C3A}</a:tableStyleId>
              </a:tblPr>
              <a:tblGrid>
                <a:gridCol w="5616575">
                  <a:extLst>
                    <a:ext uri="{9D8B030D-6E8A-4147-A177-3AD203B41FA5}">
                      <a16:colId xmlns:a16="http://schemas.microsoft.com/office/drawing/2014/main" val="4059775656"/>
                    </a:ext>
                  </a:extLst>
                </a:gridCol>
                <a:gridCol w="5616575">
                  <a:extLst>
                    <a:ext uri="{9D8B030D-6E8A-4147-A177-3AD203B41FA5}">
                      <a16:colId xmlns:a16="http://schemas.microsoft.com/office/drawing/2014/main" val="3380350199"/>
                    </a:ext>
                  </a:extLst>
                </a:gridCol>
              </a:tblGrid>
              <a:tr h="580658">
                <a:tc>
                  <a:txBody>
                    <a:bodyPr/>
                    <a:lstStyle/>
                    <a:p>
                      <a:r>
                        <a:rPr lang="pl-PL" dirty="0"/>
                        <a:t>Mocne strony:</a:t>
                      </a:r>
                    </a:p>
                  </a:txBody>
                  <a:tcPr/>
                </a:tc>
                <a:tc>
                  <a:txBody>
                    <a:bodyPr/>
                    <a:lstStyle/>
                    <a:p>
                      <a:r>
                        <a:rPr lang="pl-PL" dirty="0"/>
                        <a:t>Słabe strony:</a:t>
                      </a:r>
                    </a:p>
                  </a:txBody>
                  <a:tcPr/>
                </a:tc>
                <a:extLst>
                  <a:ext uri="{0D108BD9-81ED-4DB2-BD59-A6C34878D82A}">
                    <a16:rowId xmlns:a16="http://schemas.microsoft.com/office/drawing/2014/main" val="3164226663"/>
                  </a:ext>
                </a:extLst>
              </a:tr>
              <a:tr h="132236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Dwa w jednym, innowacyjne rozwiązanie przy połączeniu słuchawek kostnych z okularami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Podręczny produkt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Szybkie ładowanie za pomocą złącza typu C</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Długi czas pracy na baterii</a:t>
                      </a:r>
                    </a:p>
                    <a:p>
                      <a:pPr marL="285750" indent="-285750">
                        <a:buFont typeface="Wingdings" panose="05000000000000000000" pitchFamily="2" charset="2"/>
                        <a:buChar char="Ø"/>
                      </a:pPr>
                      <a:endParaRPr lang="pl-PL" dirty="0"/>
                    </a:p>
                  </a:txBody>
                  <a:tcPr/>
                </a:tc>
                <a:tc>
                  <a:txBody>
                    <a:bodyPr/>
                    <a:lstStyle/>
                    <a:p>
                      <a:pPr marL="285750" indent="-285750">
                        <a:buFont typeface="Wingdings" panose="05000000000000000000" pitchFamily="2" charset="2"/>
                        <a:buChar char="Ø"/>
                      </a:pPr>
                      <a:r>
                        <a:rPr lang="pl-PL" dirty="0"/>
                        <a:t>Wysoka cena produktu</a:t>
                      </a:r>
                    </a:p>
                    <a:p>
                      <a:pPr marL="285750" indent="-285750">
                        <a:buFont typeface="Wingdings" panose="05000000000000000000" pitchFamily="2" charset="2"/>
                        <a:buChar char="Ø"/>
                      </a:pPr>
                      <a:r>
                        <a:rPr lang="pl-PL" dirty="0"/>
                        <a:t>Wysokie koszty naprawy po okresie gwarancyjnym</a:t>
                      </a:r>
                    </a:p>
                    <a:p>
                      <a:pPr marL="285750" indent="-285750">
                        <a:buFont typeface="Wingdings" panose="05000000000000000000" pitchFamily="2" charset="2"/>
                        <a:buChar char="Ø"/>
                      </a:pPr>
                      <a:r>
                        <a:rPr lang="pl-PL" dirty="0"/>
                        <a:t>Małe zróżnicowanie w wyborze oprawek</a:t>
                      </a:r>
                    </a:p>
                  </a:txBody>
                  <a:tcPr/>
                </a:tc>
                <a:extLst>
                  <a:ext uri="{0D108BD9-81ED-4DB2-BD59-A6C34878D82A}">
                    <a16:rowId xmlns:a16="http://schemas.microsoft.com/office/drawing/2014/main" val="3446698264"/>
                  </a:ext>
                </a:extLst>
              </a:tr>
            </a:tbl>
          </a:graphicData>
        </a:graphic>
      </p:graphicFrame>
      <p:sp>
        <p:nvSpPr>
          <p:cNvPr id="6" name="pole tekstowe 5">
            <a:extLst>
              <a:ext uri="{FF2B5EF4-FFF2-40B4-BE49-F238E27FC236}">
                <a16:creationId xmlns:a16="http://schemas.microsoft.com/office/drawing/2014/main" id="{E72A4104-379F-4348-B55F-DD25B394A8BB}"/>
              </a:ext>
            </a:extLst>
          </p:cNvPr>
          <p:cNvSpPr txBox="1"/>
          <p:nvPr/>
        </p:nvSpPr>
        <p:spPr>
          <a:xfrm>
            <a:off x="11690252" y="6460532"/>
            <a:ext cx="464234" cy="369332"/>
          </a:xfrm>
          <a:prstGeom prst="rect">
            <a:avLst/>
          </a:prstGeom>
          <a:noFill/>
        </p:spPr>
        <p:txBody>
          <a:bodyPr wrap="square" rtlCol="0">
            <a:spAutoFit/>
          </a:bodyPr>
          <a:lstStyle/>
          <a:p>
            <a:r>
              <a:rPr lang="pl-PL" dirty="0"/>
              <a:t>10</a:t>
            </a:r>
          </a:p>
        </p:txBody>
      </p:sp>
    </p:spTree>
    <p:extLst>
      <p:ext uri="{BB962C8B-B14F-4D97-AF65-F5344CB8AC3E}">
        <p14:creationId xmlns:p14="http://schemas.microsoft.com/office/powerpoint/2010/main" val="184598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490A66E-9913-4823-9103-159B9302777D}"/>
              </a:ext>
            </a:extLst>
          </p:cNvPr>
          <p:cNvSpPr>
            <a:spLocks noGrp="1"/>
          </p:cNvSpPr>
          <p:nvPr>
            <p:ph type="title"/>
          </p:nvPr>
        </p:nvSpPr>
        <p:spPr/>
        <p:txBody>
          <a:bodyPr/>
          <a:lstStyle/>
          <a:p>
            <a:pPr algn="ctr"/>
            <a:r>
              <a:rPr lang="pl-PL"/>
              <a:t>Wybór przewagi konkurencyjnej/ strategii </a:t>
            </a:r>
          </a:p>
        </p:txBody>
      </p:sp>
      <p:sp>
        <p:nvSpPr>
          <p:cNvPr id="5" name="Symbol zastępczy zawartości 4">
            <a:extLst>
              <a:ext uri="{FF2B5EF4-FFF2-40B4-BE49-F238E27FC236}">
                <a16:creationId xmlns:a16="http://schemas.microsoft.com/office/drawing/2014/main" id="{BDDF8019-64A9-4F2F-9E8A-19CAA3C43098}"/>
              </a:ext>
            </a:extLst>
          </p:cNvPr>
          <p:cNvSpPr>
            <a:spLocks noGrp="1"/>
          </p:cNvSpPr>
          <p:nvPr>
            <p:ph sz="half" idx="1"/>
          </p:nvPr>
        </p:nvSpPr>
        <p:spPr>
          <a:xfrm>
            <a:off x="838200" y="2702559"/>
            <a:ext cx="4231640" cy="3474403"/>
          </a:xfrm>
        </p:spPr>
        <p:txBody>
          <a:bodyPr/>
          <a:lstStyle/>
          <a:p>
            <a:r>
              <a:rPr lang="pl-PL"/>
              <a:t>Za</a:t>
            </a:r>
          </a:p>
          <a:p>
            <a:pPr lvl="1"/>
            <a:r>
              <a:rPr lang="pl-PL"/>
              <a:t>Unikalność produktu</a:t>
            </a:r>
          </a:p>
          <a:p>
            <a:pPr lvl="1"/>
            <a:r>
              <a:rPr lang="pl-PL"/>
              <a:t>Brak jawnych substytutów</a:t>
            </a:r>
          </a:p>
          <a:p>
            <a:pPr lvl="1"/>
            <a:r>
              <a:rPr lang="pl-PL"/>
              <a:t>Szeroki zakres wyboru</a:t>
            </a:r>
          </a:p>
          <a:p>
            <a:pPr lvl="1"/>
            <a:endParaRPr lang="pl-PL"/>
          </a:p>
        </p:txBody>
      </p:sp>
      <p:sp>
        <p:nvSpPr>
          <p:cNvPr id="6" name="Symbol zastępczy zawartości 5">
            <a:extLst>
              <a:ext uri="{FF2B5EF4-FFF2-40B4-BE49-F238E27FC236}">
                <a16:creationId xmlns:a16="http://schemas.microsoft.com/office/drawing/2014/main" id="{D75BBC60-7930-4054-A40B-0C688A0373E4}"/>
              </a:ext>
            </a:extLst>
          </p:cNvPr>
          <p:cNvSpPr>
            <a:spLocks noGrp="1"/>
          </p:cNvSpPr>
          <p:nvPr>
            <p:ph sz="half" idx="2"/>
          </p:nvPr>
        </p:nvSpPr>
        <p:spPr>
          <a:xfrm>
            <a:off x="6654800" y="2844801"/>
            <a:ext cx="4699000" cy="3332162"/>
          </a:xfrm>
        </p:spPr>
        <p:txBody>
          <a:bodyPr/>
          <a:lstStyle/>
          <a:p>
            <a:r>
              <a:rPr lang="pl-PL"/>
              <a:t>Przeciw</a:t>
            </a:r>
          </a:p>
          <a:p>
            <a:pPr lvl="1"/>
            <a:r>
              <a:rPr lang="pl-PL"/>
              <a:t>Cena nie istotna dla klienta</a:t>
            </a:r>
          </a:p>
          <a:p>
            <a:pPr lvl="1"/>
            <a:r>
              <a:rPr lang="pl-PL"/>
              <a:t>Brak konkurencji</a:t>
            </a:r>
          </a:p>
          <a:p>
            <a:pPr lvl="1"/>
            <a:r>
              <a:rPr lang="pl-PL"/>
              <a:t>Chcemy wybierać ceny produktu</a:t>
            </a:r>
          </a:p>
        </p:txBody>
      </p:sp>
      <p:sp>
        <p:nvSpPr>
          <p:cNvPr id="8" name="pole tekstowe 7">
            <a:extLst>
              <a:ext uri="{FF2B5EF4-FFF2-40B4-BE49-F238E27FC236}">
                <a16:creationId xmlns:a16="http://schemas.microsoft.com/office/drawing/2014/main" id="{051FF7A5-9C82-4D64-A394-935F65E37994}"/>
              </a:ext>
            </a:extLst>
          </p:cNvPr>
          <p:cNvSpPr txBox="1"/>
          <p:nvPr/>
        </p:nvSpPr>
        <p:spPr>
          <a:xfrm>
            <a:off x="1757680" y="1595121"/>
            <a:ext cx="9052560" cy="1200329"/>
          </a:xfrm>
          <a:prstGeom prst="rect">
            <a:avLst/>
          </a:prstGeom>
          <a:noFill/>
        </p:spPr>
        <p:txBody>
          <a:bodyPr wrap="square" rtlCol="0">
            <a:spAutoFit/>
          </a:bodyPr>
          <a:lstStyle/>
          <a:p>
            <a:r>
              <a:rPr lang="pl-PL"/>
              <a:t>Strategia wyróżniania</a:t>
            </a:r>
          </a:p>
          <a:p>
            <a:pPr lvl="1"/>
            <a:r>
              <a:rPr lang="pl-PL"/>
              <a:t>Wykorzystanie połączenia nowoczesnej technologii</a:t>
            </a:r>
          </a:p>
          <a:p>
            <a:pPr lvl="1"/>
            <a:r>
              <a:rPr lang="pl-PL"/>
              <a:t>Budowanie popularności naszego produktu oraz firmy</a:t>
            </a:r>
          </a:p>
          <a:p>
            <a:endParaRPr lang="pl-PL"/>
          </a:p>
        </p:txBody>
      </p:sp>
    </p:spTree>
    <p:extLst>
      <p:ext uri="{BB962C8B-B14F-4D97-AF65-F5344CB8AC3E}">
        <p14:creationId xmlns:p14="http://schemas.microsoft.com/office/powerpoint/2010/main" val="397651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ED458D-3C03-4DD9-B85C-64C9553B4773}"/>
              </a:ext>
            </a:extLst>
          </p:cNvPr>
          <p:cNvSpPr>
            <a:spLocks noGrp="1"/>
          </p:cNvSpPr>
          <p:nvPr>
            <p:ph type="title"/>
          </p:nvPr>
        </p:nvSpPr>
        <p:spPr/>
        <p:txBody>
          <a:bodyPr>
            <a:normAutofit/>
          </a:bodyPr>
          <a:lstStyle/>
          <a:p>
            <a:pPr algn="ctr"/>
            <a:r>
              <a:rPr lang="pl-PL" dirty="0"/>
              <a:t>Potencjał rozwojowy produktu innowacyjnego</a:t>
            </a:r>
          </a:p>
        </p:txBody>
      </p:sp>
      <p:sp>
        <p:nvSpPr>
          <p:cNvPr id="3" name="Symbol zastępczy zawartości 2">
            <a:extLst>
              <a:ext uri="{FF2B5EF4-FFF2-40B4-BE49-F238E27FC236}">
                <a16:creationId xmlns:a16="http://schemas.microsoft.com/office/drawing/2014/main" id="{3F293536-CE23-4389-90DB-24351D7772FB}"/>
              </a:ext>
            </a:extLst>
          </p:cNvPr>
          <p:cNvSpPr>
            <a:spLocks noGrp="1"/>
          </p:cNvSpPr>
          <p:nvPr>
            <p:ph idx="1"/>
          </p:nvPr>
        </p:nvSpPr>
        <p:spPr/>
        <p:txBody>
          <a:bodyPr>
            <a:normAutofit lnSpcReduction="10000"/>
          </a:bodyPr>
          <a:lstStyle/>
          <a:p>
            <a:r>
              <a:rPr lang="pl-PL" sz="2400" dirty="0"/>
              <a:t>W przyszłości zamierzamy udoskonalać i stale rozwijać modele naszego produktu innowacyjnego. Planujemy w dalszych latach wprowadzić model okularów modułowych. Mamy na myśli oprawki okularów, do których w wyznaczonych miejscach będzie można podłączyć, bądź odczepić różne atrybuty przez nas wytworzone. Za pomocą tego rozwiązania będzie można zamienić jedną, bądź dwie słuchawki np. na mikrofony do nagrywania </a:t>
            </a:r>
            <a:r>
              <a:rPr lang="pl-PL" sz="2400"/>
              <a:t>otoczenia.</a:t>
            </a:r>
          </a:p>
          <a:p>
            <a:r>
              <a:rPr lang="pl-PL" sz="2400"/>
              <a:t>Ocena 3 w skali 1-5.</a:t>
            </a:r>
          </a:p>
          <a:p>
            <a:pPr marL="0" indent="0">
              <a:buNone/>
            </a:pPr>
            <a:endParaRPr lang="pl-PL" sz="2400" dirty="0"/>
          </a:p>
        </p:txBody>
      </p:sp>
      <p:sp>
        <p:nvSpPr>
          <p:cNvPr id="4" name="pole tekstowe 3">
            <a:extLst>
              <a:ext uri="{FF2B5EF4-FFF2-40B4-BE49-F238E27FC236}">
                <a16:creationId xmlns:a16="http://schemas.microsoft.com/office/drawing/2014/main" id="{8C645DE5-8B2E-4219-A095-17006B4E0BB6}"/>
              </a:ext>
            </a:extLst>
          </p:cNvPr>
          <p:cNvSpPr txBox="1"/>
          <p:nvPr/>
        </p:nvSpPr>
        <p:spPr>
          <a:xfrm>
            <a:off x="11735516" y="6488668"/>
            <a:ext cx="625101" cy="369332"/>
          </a:xfrm>
          <a:prstGeom prst="rect">
            <a:avLst/>
          </a:prstGeom>
          <a:noFill/>
        </p:spPr>
        <p:txBody>
          <a:bodyPr wrap="square" rtlCol="0">
            <a:spAutoFit/>
          </a:bodyPr>
          <a:lstStyle/>
          <a:p>
            <a:r>
              <a:rPr lang="pl-PL" dirty="0"/>
              <a:t>11</a:t>
            </a:r>
          </a:p>
        </p:txBody>
      </p:sp>
    </p:spTree>
    <p:extLst>
      <p:ext uri="{BB962C8B-B14F-4D97-AF65-F5344CB8AC3E}">
        <p14:creationId xmlns:p14="http://schemas.microsoft.com/office/powerpoint/2010/main" val="23736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9B3392-ECE5-405D-9037-7D157214738F}"/>
              </a:ext>
            </a:extLst>
          </p:cNvPr>
          <p:cNvSpPr>
            <a:spLocks noGrp="1"/>
          </p:cNvSpPr>
          <p:nvPr>
            <p:ph type="title"/>
          </p:nvPr>
        </p:nvSpPr>
        <p:spPr/>
        <p:txBody>
          <a:bodyPr/>
          <a:lstStyle/>
          <a:p>
            <a:pPr algn="ctr"/>
            <a:r>
              <a:rPr lang="pl-PL" dirty="0"/>
              <a:t>Atrakcyjność rynku</a:t>
            </a:r>
          </a:p>
        </p:txBody>
      </p:sp>
      <p:sp>
        <p:nvSpPr>
          <p:cNvPr id="3" name="Symbol zastępczy zawartości 2">
            <a:extLst>
              <a:ext uri="{FF2B5EF4-FFF2-40B4-BE49-F238E27FC236}">
                <a16:creationId xmlns:a16="http://schemas.microsoft.com/office/drawing/2014/main" id="{071BBB79-6B73-49A0-A71C-0978D123C106}"/>
              </a:ext>
            </a:extLst>
          </p:cNvPr>
          <p:cNvSpPr>
            <a:spLocks noGrp="1"/>
          </p:cNvSpPr>
          <p:nvPr>
            <p:ph idx="1"/>
          </p:nvPr>
        </p:nvSpPr>
        <p:spPr/>
        <p:txBody>
          <a:bodyPr/>
          <a:lstStyle/>
          <a:p>
            <a:r>
              <a:rPr lang="pl-PL" sz="2400" dirty="0"/>
              <a:t>Branża elektroniczna cieszy się bardzo dużym zainteresowaniem wśród dzisiejszego społeczeństwa. Rozwój urządzeń elektronicznych następuje bardzo intensywnie przez co każdy innowacyjny produkt wypuszczony na rynek cieszy się wysokim </a:t>
            </a:r>
            <a:r>
              <a:rPr lang="pl-PL" sz="2400"/>
              <a:t>zainteresowaniem.</a:t>
            </a:r>
          </a:p>
          <a:p>
            <a:r>
              <a:rPr lang="pl-PL" sz="2400"/>
              <a:t>Ocena 4 w skali 1-5</a:t>
            </a:r>
          </a:p>
        </p:txBody>
      </p:sp>
      <p:sp>
        <p:nvSpPr>
          <p:cNvPr id="4" name="pole tekstowe 3">
            <a:extLst>
              <a:ext uri="{FF2B5EF4-FFF2-40B4-BE49-F238E27FC236}">
                <a16:creationId xmlns:a16="http://schemas.microsoft.com/office/drawing/2014/main" id="{D186F161-1A5A-4F6F-86C0-0DF4A110CB08}"/>
              </a:ext>
            </a:extLst>
          </p:cNvPr>
          <p:cNvSpPr txBox="1"/>
          <p:nvPr/>
        </p:nvSpPr>
        <p:spPr>
          <a:xfrm>
            <a:off x="11671496" y="6488668"/>
            <a:ext cx="520504" cy="369332"/>
          </a:xfrm>
          <a:prstGeom prst="rect">
            <a:avLst/>
          </a:prstGeom>
          <a:noFill/>
        </p:spPr>
        <p:txBody>
          <a:bodyPr wrap="square" rtlCol="0">
            <a:spAutoFit/>
          </a:bodyPr>
          <a:lstStyle/>
          <a:p>
            <a:r>
              <a:rPr lang="pl-PL" dirty="0"/>
              <a:t>12</a:t>
            </a:r>
          </a:p>
        </p:txBody>
      </p:sp>
    </p:spTree>
    <p:extLst>
      <p:ext uri="{BB962C8B-B14F-4D97-AF65-F5344CB8AC3E}">
        <p14:creationId xmlns:p14="http://schemas.microsoft.com/office/powerpoint/2010/main" val="107248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8E8091-5B40-4F77-812D-E9FAD16C2F44}"/>
              </a:ext>
            </a:extLst>
          </p:cNvPr>
          <p:cNvSpPr>
            <a:spLocks noGrp="1"/>
          </p:cNvSpPr>
          <p:nvPr>
            <p:ph type="title"/>
          </p:nvPr>
        </p:nvSpPr>
        <p:spPr>
          <a:xfrm>
            <a:off x="1083296" y="4058733"/>
            <a:ext cx="10515600" cy="1325563"/>
          </a:xfrm>
        </p:spPr>
        <p:txBody>
          <a:bodyPr>
            <a:normAutofit/>
          </a:bodyPr>
          <a:lstStyle/>
          <a:p>
            <a:r>
              <a:rPr lang="pl-PL" sz="2000"/>
              <a:t>Aktualna pozycja znajduje się na bardzo dobrym poziomie. Jeśli produkt osiągnie sukces rynkowy, zamierzamy rozszerzać produkt o kolejne komponenty i zwiększać produkcję.</a:t>
            </a:r>
          </a:p>
        </p:txBody>
      </p:sp>
      <p:pic>
        <p:nvPicPr>
          <p:cNvPr id="4" name="Symbol zastępczy zawartości 3">
            <a:extLst>
              <a:ext uri="{FF2B5EF4-FFF2-40B4-BE49-F238E27FC236}">
                <a16:creationId xmlns:a16="http://schemas.microsoft.com/office/drawing/2014/main" id="{45F5CF99-D270-40A2-A92F-62669FCFDE6D}"/>
              </a:ext>
            </a:extLst>
          </p:cNvPr>
          <p:cNvPicPr>
            <a:picLocks noGrp="1" noChangeAspect="1"/>
          </p:cNvPicPr>
          <p:nvPr>
            <p:ph idx="1"/>
          </p:nvPr>
        </p:nvPicPr>
        <p:blipFill>
          <a:blip r:embed="rId2"/>
          <a:stretch>
            <a:fillRect/>
          </a:stretch>
        </p:blipFill>
        <p:spPr>
          <a:xfrm>
            <a:off x="2079990" y="944058"/>
            <a:ext cx="6505575" cy="3114675"/>
          </a:xfrm>
          <a:prstGeom prst="rect">
            <a:avLst/>
          </a:prstGeom>
          <a:solidFill>
            <a:schemeClr val="accent1">
              <a:alpha val="99000"/>
            </a:schemeClr>
          </a:solidFill>
        </p:spPr>
      </p:pic>
      <p:sp>
        <p:nvSpPr>
          <p:cNvPr id="7" name="Dowolny kształt: kształt 6">
            <a:extLst>
              <a:ext uri="{FF2B5EF4-FFF2-40B4-BE49-F238E27FC236}">
                <a16:creationId xmlns:a16="http://schemas.microsoft.com/office/drawing/2014/main" id="{B622DC8A-A3F0-4DB4-858B-1FB08732EACF}"/>
              </a:ext>
            </a:extLst>
          </p:cNvPr>
          <p:cNvSpPr/>
          <p:nvPr/>
        </p:nvSpPr>
        <p:spPr>
          <a:xfrm>
            <a:off x="5643862" y="1126073"/>
            <a:ext cx="2322597" cy="1269460"/>
          </a:xfrm>
          <a:custGeom>
            <a:avLst/>
            <a:gdLst>
              <a:gd name="connsiteX0" fmla="*/ 2793 w 2322597"/>
              <a:gd name="connsiteY0" fmla="*/ 259668 h 1269460"/>
              <a:gd name="connsiteX1" fmla="*/ 2218092 w 2322597"/>
              <a:gd name="connsiteY1" fmla="*/ 71132 h 1269460"/>
              <a:gd name="connsiteX2" fmla="*/ 1765605 w 2322597"/>
              <a:gd name="connsiteY2" fmla="*/ 1268336 h 1269460"/>
              <a:gd name="connsiteX3" fmla="*/ 2793 w 2322597"/>
              <a:gd name="connsiteY3" fmla="*/ 259668 h 1269460"/>
            </a:gdLst>
            <a:ahLst/>
            <a:cxnLst>
              <a:cxn ang="0">
                <a:pos x="connsiteX0" y="connsiteY0"/>
              </a:cxn>
              <a:cxn ang="0">
                <a:pos x="connsiteX1" y="connsiteY1"/>
              </a:cxn>
              <a:cxn ang="0">
                <a:pos x="connsiteX2" y="connsiteY2"/>
              </a:cxn>
              <a:cxn ang="0">
                <a:pos x="connsiteX3" y="connsiteY3"/>
              </a:cxn>
            </a:cxnLst>
            <a:rect l="l" t="t" r="r" b="b"/>
            <a:pathLst>
              <a:path w="2322597" h="1269460">
                <a:moveTo>
                  <a:pt x="2793" y="259668"/>
                </a:moveTo>
                <a:cubicBezTo>
                  <a:pt x="78207" y="60134"/>
                  <a:pt x="1924290" y="-96979"/>
                  <a:pt x="2218092" y="71132"/>
                </a:cubicBezTo>
                <a:cubicBezTo>
                  <a:pt x="2511894" y="239243"/>
                  <a:pt x="2130108" y="1232200"/>
                  <a:pt x="1765605" y="1268336"/>
                </a:cubicBezTo>
                <a:cubicBezTo>
                  <a:pt x="1401102" y="1304472"/>
                  <a:pt x="-72621" y="459202"/>
                  <a:pt x="2793" y="25966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1358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76CAD6-CCF1-4530-A8A2-7B52EEF960FA}"/>
              </a:ext>
            </a:extLst>
          </p:cNvPr>
          <p:cNvSpPr>
            <a:spLocks noGrp="1"/>
          </p:cNvSpPr>
          <p:nvPr>
            <p:ph type="title"/>
          </p:nvPr>
        </p:nvSpPr>
        <p:spPr/>
        <p:txBody>
          <a:bodyPr/>
          <a:lstStyle/>
          <a:p>
            <a:r>
              <a:rPr lang="pl-PL" dirty="0"/>
              <a:t>Ustawowa definicja wynalazku</a:t>
            </a:r>
          </a:p>
        </p:txBody>
      </p:sp>
      <p:sp>
        <p:nvSpPr>
          <p:cNvPr id="3" name="Symbol zastępczy zawartości 2">
            <a:extLst>
              <a:ext uri="{FF2B5EF4-FFF2-40B4-BE49-F238E27FC236}">
                <a16:creationId xmlns:a16="http://schemas.microsoft.com/office/drawing/2014/main" id="{E3712792-0F12-42FF-866C-2E0EF30E4323}"/>
              </a:ext>
            </a:extLst>
          </p:cNvPr>
          <p:cNvSpPr>
            <a:spLocks noGrp="1"/>
          </p:cNvSpPr>
          <p:nvPr>
            <p:ph idx="1"/>
          </p:nvPr>
        </p:nvSpPr>
        <p:spPr/>
        <p:txBody>
          <a:bodyPr/>
          <a:lstStyle/>
          <a:p>
            <a:r>
              <a:rPr lang="pl-PL" dirty="0"/>
              <a:t>Ustawa z dnia 30 czerwca 2000 r. Prawo własności przemysłowej (Dz. u. z 200 r nr 49 poz. 508 ze zm. dalej jako "</a:t>
            </a:r>
            <a:r>
              <a:rPr lang="pl-PL" dirty="0" err="1"/>
              <a:t>pwp</a:t>
            </a:r>
            <a:r>
              <a:rPr lang="pl-PL" dirty="0"/>
              <a:t>") nie kreuje legalnej definicji wynalazku, natomiast musi spełniać następujące cechy:</a:t>
            </a:r>
          </a:p>
          <a:p>
            <a:pPr lvl="0"/>
            <a:r>
              <a:rPr lang="pl-PL" dirty="0"/>
              <a:t>Innowacyjny</a:t>
            </a:r>
          </a:p>
          <a:p>
            <a:pPr lvl="0"/>
            <a:r>
              <a:rPr lang="pl-PL" dirty="0"/>
              <a:t>Poziom wynalazczy </a:t>
            </a:r>
          </a:p>
          <a:p>
            <a:r>
              <a:rPr lang="pl-PL" dirty="0"/>
              <a:t>Przemysłowa stosowalność</a:t>
            </a:r>
          </a:p>
        </p:txBody>
      </p:sp>
    </p:spTree>
    <p:extLst>
      <p:ext uri="{BB962C8B-B14F-4D97-AF65-F5344CB8AC3E}">
        <p14:creationId xmlns:p14="http://schemas.microsoft.com/office/powerpoint/2010/main" val="4216051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7BA359-7C65-4404-BFEF-33ED621C546A}"/>
              </a:ext>
            </a:extLst>
          </p:cNvPr>
          <p:cNvSpPr>
            <a:spLocks noGrp="1"/>
          </p:cNvSpPr>
          <p:nvPr>
            <p:ph type="title"/>
          </p:nvPr>
        </p:nvSpPr>
        <p:spPr/>
        <p:txBody>
          <a:bodyPr/>
          <a:lstStyle/>
          <a:p>
            <a:r>
              <a:rPr lang="pl-PL" dirty="0"/>
              <a:t>Pojęcie patentu</a:t>
            </a:r>
          </a:p>
        </p:txBody>
      </p:sp>
      <p:sp>
        <p:nvSpPr>
          <p:cNvPr id="3" name="Symbol zastępczy zawartości 2">
            <a:extLst>
              <a:ext uri="{FF2B5EF4-FFF2-40B4-BE49-F238E27FC236}">
                <a16:creationId xmlns:a16="http://schemas.microsoft.com/office/drawing/2014/main" id="{93ACA438-4ACB-4A45-8660-15AED6ADD449}"/>
              </a:ext>
            </a:extLst>
          </p:cNvPr>
          <p:cNvSpPr>
            <a:spLocks noGrp="1"/>
          </p:cNvSpPr>
          <p:nvPr>
            <p:ph idx="1"/>
          </p:nvPr>
        </p:nvSpPr>
        <p:spPr/>
        <p:txBody>
          <a:bodyPr/>
          <a:lstStyle/>
          <a:p>
            <a:r>
              <a:rPr lang="pl-PL" dirty="0"/>
              <a:t>Ograniczone w czasie prawa właściciela rozwiązania technicznego do wyłącznego korzystania z wynalazku bądź wynalazków będących przedmiotem patentu w celach zawodowych lub zarobkowych na terenie państwa, które decyzją administracyjną patentu udzieliło, pod warunkiem wniesienia opłat za co najmniej pierwszy okres ochrony od daty zgłoszenia.</a:t>
            </a:r>
          </a:p>
        </p:txBody>
      </p:sp>
    </p:spTree>
    <p:extLst>
      <p:ext uri="{BB962C8B-B14F-4D97-AF65-F5344CB8AC3E}">
        <p14:creationId xmlns:p14="http://schemas.microsoft.com/office/powerpoint/2010/main" val="326678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26EC67-3258-460B-9BAB-508EB41A424C}"/>
              </a:ext>
            </a:extLst>
          </p:cNvPr>
          <p:cNvSpPr>
            <a:spLocks noGrp="1"/>
          </p:cNvSpPr>
          <p:nvPr>
            <p:ph type="title"/>
          </p:nvPr>
        </p:nvSpPr>
        <p:spPr/>
        <p:txBody>
          <a:bodyPr>
            <a:normAutofit/>
          </a:bodyPr>
          <a:lstStyle/>
          <a:p>
            <a:pPr marL="1314450" lvl="2" indent="-514350" algn="ctr"/>
            <a:r>
              <a:rPr lang="pl-PL" sz="4400">
                <a:solidFill>
                  <a:schemeClr val="tx1"/>
                </a:solidFill>
                <a:latin typeface="+mj-lt"/>
                <a:cs typeface="Calibri" panose="020F0502020204030204" pitchFamily="34" charset="0"/>
              </a:rPr>
              <a:t> Istota  pomysłu innowacyjnego </a:t>
            </a:r>
            <a:endParaRPr lang="pl-PL" sz="4400" dirty="0">
              <a:solidFill>
                <a:schemeClr val="tx1"/>
              </a:solidFill>
              <a:latin typeface="+mj-lt"/>
              <a:cs typeface="Calibri" panose="020F0502020204030204" pitchFamily="34" charset="0"/>
            </a:endParaRPr>
          </a:p>
        </p:txBody>
      </p:sp>
      <p:graphicFrame>
        <p:nvGraphicFramePr>
          <p:cNvPr id="4" name="Symbol zastępczy zawartości 3">
            <a:extLst>
              <a:ext uri="{FF2B5EF4-FFF2-40B4-BE49-F238E27FC236}">
                <a16:creationId xmlns:a16="http://schemas.microsoft.com/office/drawing/2014/main" id="{4E17EFCB-3C67-4BA5-B724-B345A7C36086}"/>
              </a:ext>
            </a:extLst>
          </p:cNvPr>
          <p:cNvGraphicFramePr>
            <a:graphicFrameLocks noGrp="1"/>
          </p:cNvGraphicFramePr>
          <p:nvPr>
            <p:ph idx="1"/>
          </p:nvPr>
        </p:nvGraphicFramePr>
        <p:xfrm>
          <a:off x="814389" y="1881187"/>
          <a:ext cx="11233150" cy="3774025"/>
        </p:xfrm>
        <a:graphic>
          <a:graphicData uri="http://schemas.openxmlformats.org/drawingml/2006/table">
            <a:tbl>
              <a:tblPr firstRow="1" bandRow="1">
                <a:tableStyleId>{5C22544A-7EE6-4342-B048-85BDC9FD1C3A}</a:tableStyleId>
              </a:tblPr>
              <a:tblGrid>
                <a:gridCol w="5616575">
                  <a:extLst>
                    <a:ext uri="{9D8B030D-6E8A-4147-A177-3AD203B41FA5}">
                      <a16:colId xmlns:a16="http://schemas.microsoft.com/office/drawing/2014/main" val="201659789"/>
                    </a:ext>
                  </a:extLst>
                </a:gridCol>
                <a:gridCol w="5616575">
                  <a:extLst>
                    <a:ext uri="{9D8B030D-6E8A-4147-A177-3AD203B41FA5}">
                      <a16:colId xmlns:a16="http://schemas.microsoft.com/office/drawing/2014/main" val="508698250"/>
                    </a:ext>
                  </a:extLst>
                </a:gridCol>
              </a:tblGrid>
              <a:tr h="1032997">
                <a:tc>
                  <a:txBody>
                    <a:bodyPr/>
                    <a:lstStyle/>
                    <a:p>
                      <a:r>
                        <a:rPr lang="pl-PL" dirty="0"/>
                        <a:t>Techniczna definicja produktu (cechy konstrukcyjno-technologiczne)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Rynkowa definicja produktu</a:t>
                      </a:r>
                      <a:r>
                        <a:rPr lang="pl-PL" sz="1800" b="1" kern="1200" dirty="0">
                          <a:solidFill>
                            <a:schemeClr val="lt1"/>
                          </a:solidFill>
                          <a:effectLst/>
                          <a:latin typeface="+mn-lt"/>
                          <a:ea typeface="+mn-ea"/>
                          <a:cs typeface="+mn-cs"/>
                        </a:rPr>
                        <a:t> (funkcja na rynku, potrzeby klienta zaspokajane przez produkt)</a:t>
                      </a:r>
                    </a:p>
                    <a:p>
                      <a:endParaRPr lang="pl-PL" dirty="0"/>
                    </a:p>
                  </a:txBody>
                  <a:tcPr/>
                </a:tc>
                <a:extLst>
                  <a:ext uri="{0D108BD9-81ED-4DB2-BD59-A6C34878D82A}">
                    <a16:rowId xmlns:a16="http://schemas.microsoft.com/office/drawing/2014/main" val="629319504"/>
                  </a:ext>
                </a:extLst>
              </a:tr>
              <a:tr h="2741028">
                <a:tc>
                  <a:txBody>
                    <a:bodyPr/>
                    <a:lstStyle/>
                    <a:p>
                      <a:r>
                        <a:rPr lang="pl-PL" sz="1800" kern="1200" dirty="0">
                          <a:solidFill>
                            <a:schemeClr val="dk1"/>
                          </a:solidFill>
                          <a:effectLst/>
                          <a:latin typeface="+mn-lt"/>
                          <a:ea typeface="+mn-ea"/>
                          <a:cs typeface="+mn-cs"/>
                        </a:rPr>
                        <a:t>Słuchawki kostne wbudowane w każdy możliwy rodzaj okularów od korekcyjnych aż po przeciwsłoneczne. Słuchawki posiadają odbiornik bluetooth oraz nowe złącze ładowania typu-c. Okulary pod względem budowy to najzwyklejszy produkt rynkowy.</a:t>
                      </a:r>
                      <a:endParaRPr lang="pl-PL" dirty="0"/>
                    </a:p>
                  </a:txBody>
                  <a:tcPr/>
                </a:tc>
                <a:tc>
                  <a:txBody>
                    <a:bodyPr/>
                    <a:lstStyle/>
                    <a:p>
                      <a:pPr algn="l">
                        <a:lnSpc>
                          <a:spcPct val="100000"/>
                        </a:lnSpc>
                        <a:spcAft>
                          <a:spcPts val="0"/>
                        </a:spcAft>
                      </a:pPr>
                      <a:r>
                        <a:rPr lang="pl-PL" sz="1800" dirty="0">
                          <a:effectLst/>
                          <a:latin typeface="+mn-lt"/>
                          <a:ea typeface="Calibri" panose="020F0502020204030204" pitchFamily="34" charset="0"/>
                          <a:cs typeface="Times New Roman" panose="02020603050405020304" pitchFamily="18" charset="0"/>
                        </a:rPr>
                        <a:t>Połączenie słuchawek kostnych z okularami może wywołać zamieszanie na rynku. Okulary zaczynając od korekcyjnych i kończąc na przeciwsłonecznych są ochroną dla naszych oczu, a w połączeniu ze słuchawkami kostnymi daje nam możliwość słuchania muzyki czy rozmowy używając do tego swojego urządzenia z modułem bluetooth.</a:t>
                      </a:r>
                    </a:p>
                  </a:txBody>
                  <a:tcPr marL="68580" marR="68580" marT="0" marB="0"/>
                </a:tc>
                <a:extLst>
                  <a:ext uri="{0D108BD9-81ED-4DB2-BD59-A6C34878D82A}">
                    <a16:rowId xmlns:a16="http://schemas.microsoft.com/office/drawing/2014/main" val="120254693"/>
                  </a:ext>
                </a:extLst>
              </a:tr>
            </a:tbl>
          </a:graphicData>
        </a:graphic>
      </p:graphicFrame>
      <p:sp>
        <p:nvSpPr>
          <p:cNvPr id="5" name="pole tekstowe 4">
            <a:extLst>
              <a:ext uri="{FF2B5EF4-FFF2-40B4-BE49-F238E27FC236}">
                <a16:creationId xmlns:a16="http://schemas.microsoft.com/office/drawing/2014/main" id="{559C41D2-1141-40F6-8E48-944A852C8F98}"/>
              </a:ext>
            </a:extLst>
          </p:cNvPr>
          <p:cNvSpPr txBox="1"/>
          <p:nvPr/>
        </p:nvSpPr>
        <p:spPr>
          <a:xfrm>
            <a:off x="11798105" y="6488668"/>
            <a:ext cx="393895" cy="369332"/>
          </a:xfrm>
          <a:prstGeom prst="rect">
            <a:avLst/>
          </a:prstGeom>
          <a:noFill/>
        </p:spPr>
        <p:txBody>
          <a:bodyPr wrap="square" rtlCol="0">
            <a:spAutoFit/>
          </a:bodyPr>
          <a:lstStyle/>
          <a:p>
            <a:r>
              <a:rPr lang="pl-PL" dirty="0"/>
              <a:t>3</a:t>
            </a:r>
          </a:p>
        </p:txBody>
      </p:sp>
    </p:spTree>
    <p:extLst>
      <p:ext uri="{BB962C8B-B14F-4D97-AF65-F5344CB8AC3E}">
        <p14:creationId xmlns:p14="http://schemas.microsoft.com/office/powerpoint/2010/main" val="278287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2365AC-7B13-41A5-BB3D-9FEBD435B545}"/>
              </a:ext>
            </a:extLst>
          </p:cNvPr>
          <p:cNvSpPr>
            <a:spLocks noGrp="1"/>
          </p:cNvSpPr>
          <p:nvPr>
            <p:ph type="title"/>
          </p:nvPr>
        </p:nvSpPr>
        <p:spPr/>
        <p:txBody>
          <a:bodyPr>
            <a:normAutofit fontScale="90000"/>
          </a:bodyPr>
          <a:lstStyle/>
          <a:p>
            <a:r>
              <a:rPr lang="pl-PL" dirty="0"/>
              <a:t>Rejestracja wynalazku w procedurze krajowej i międzynarodowej (etapy)</a:t>
            </a:r>
            <a:br>
              <a:rPr lang="pl-PL" dirty="0"/>
            </a:br>
            <a:endParaRPr lang="pl-PL" dirty="0"/>
          </a:p>
        </p:txBody>
      </p:sp>
      <p:sp>
        <p:nvSpPr>
          <p:cNvPr id="3" name="Symbol zastępczy zawartości 2">
            <a:extLst>
              <a:ext uri="{FF2B5EF4-FFF2-40B4-BE49-F238E27FC236}">
                <a16:creationId xmlns:a16="http://schemas.microsoft.com/office/drawing/2014/main" id="{2930778F-66E6-4EB4-92D2-24E2472D3EEF}"/>
              </a:ext>
            </a:extLst>
          </p:cNvPr>
          <p:cNvSpPr>
            <a:spLocks noGrp="1"/>
          </p:cNvSpPr>
          <p:nvPr>
            <p:ph idx="1"/>
          </p:nvPr>
        </p:nvSpPr>
        <p:spPr/>
        <p:txBody>
          <a:bodyPr>
            <a:normAutofit fontScale="92500" lnSpcReduction="20000"/>
          </a:bodyPr>
          <a:lstStyle/>
          <a:p>
            <a:pPr marL="457200" indent="-457200">
              <a:buFont typeface="+mj-lt"/>
              <a:buAutoNum type="arabicPeriod"/>
            </a:pPr>
            <a:r>
              <a:rPr lang="pl-PL" dirty="0"/>
              <a:t>Przyznanie daty zgłoszeniu, po sprawdzeniu, czy zgłoszenie zawiera wszystkie elementy wymagane do przyznania daty.</a:t>
            </a:r>
          </a:p>
          <a:p>
            <a:pPr marL="457200" indent="-457200">
              <a:buFont typeface="+mj-lt"/>
              <a:buAutoNum type="arabicPeriod"/>
            </a:pPr>
            <a:r>
              <a:rPr lang="pl-PL" dirty="0"/>
              <a:t>Klasyfikacja wynalazku i sporządzenie sprawozdania ze stanu techniki.</a:t>
            </a:r>
          </a:p>
          <a:p>
            <a:pPr marL="457200" indent="-457200">
              <a:buFont typeface="+mj-lt"/>
              <a:buAutoNum type="arabicPeriod"/>
            </a:pPr>
            <a:r>
              <a:rPr lang="pl-PL" dirty="0"/>
              <a:t>Badanie formalnoprawne. W trakcie tego badania Urząd może wzywać zgłaszającego do uzupełnienia zgłoszenia lub usunięcia braków pod rygorem umorzenia postępowania. </a:t>
            </a:r>
          </a:p>
          <a:p>
            <a:pPr marL="457200" indent="-457200">
              <a:buFont typeface="+mj-lt"/>
              <a:buAutoNum type="arabicPeriod"/>
            </a:pPr>
            <a:r>
              <a:rPr lang="pl-PL" dirty="0"/>
              <a:t>Badanie czy spełnione są wymagania określone w art. 28 i 29 ustawy Prawo własności przemysłowej.  W przypadku, gdy zgłoszenie narusza ww. przepisy Urząd wydaje decyzję o odmowie udzielenia patentu.</a:t>
            </a:r>
          </a:p>
          <a:p>
            <a:pPr marL="457200" indent="-457200">
              <a:buFont typeface="+mj-lt"/>
              <a:buAutoNum type="arabicPeriod"/>
            </a:pPr>
            <a:endParaRPr lang="pl-PL" dirty="0"/>
          </a:p>
          <a:p>
            <a:pPr marL="0" indent="0">
              <a:buNone/>
            </a:pPr>
            <a:endParaRPr lang="pl-PL" dirty="0"/>
          </a:p>
        </p:txBody>
      </p:sp>
    </p:spTree>
    <p:extLst>
      <p:ext uri="{BB962C8B-B14F-4D97-AF65-F5344CB8AC3E}">
        <p14:creationId xmlns:p14="http://schemas.microsoft.com/office/powerpoint/2010/main" val="289444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4827E1-1202-461B-B3EE-3877CC0A03A4}"/>
              </a:ext>
            </a:extLst>
          </p:cNvPr>
          <p:cNvSpPr>
            <a:spLocks noGrp="1"/>
          </p:cNvSpPr>
          <p:nvPr>
            <p:ph type="title"/>
          </p:nvPr>
        </p:nvSpPr>
        <p:spPr/>
        <p:txBody>
          <a:bodyPr>
            <a:normAutofit fontScale="90000"/>
          </a:bodyPr>
          <a:lstStyle/>
          <a:p>
            <a:r>
              <a:rPr lang="pl-PL" dirty="0"/>
              <a:t>Rejestracja wynalazku w procedurze krajowej i międzynarodowej (etapy) cd.</a:t>
            </a:r>
            <a:br>
              <a:rPr lang="pl-PL" dirty="0"/>
            </a:br>
            <a:endParaRPr lang="pl-PL" dirty="0"/>
          </a:p>
        </p:txBody>
      </p:sp>
      <p:sp>
        <p:nvSpPr>
          <p:cNvPr id="3" name="Symbol zastępczy zawartości 2">
            <a:extLst>
              <a:ext uri="{FF2B5EF4-FFF2-40B4-BE49-F238E27FC236}">
                <a16:creationId xmlns:a16="http://schemas.microsoft.com/office/drawing/2014/main" id="{E9428075-5F8D-4906-9A09-CD6A79728ED8}"/>
              </a:ext>
            </a:extLst>
          </p:cNvPr>
          <p:cNvSpPr>
            <a:spLocks noGrp="1"/>
          </p:cNvSpPr>
          <p:nvPr>
            <p:ph idx="1"/>
          </p:nvPr>
        </p:nvSpPr>
        <p:spPr/>
        <p:txBody>
          <a:bodyPr>
            <a:normAutofit fontScale="77500" lnSpcReduction="20000"/>
          </a:bodyPr>
          <a:lstStyle/>
          <a:p>
            <a:pPr marL="457200" indent="-457200">
              <a:buFont typeface="+mj-lt"/>
              <a:buAutoNum type="arabicPeriod" startAt="5"/>
            </a:pPr>
            <a:r>
              <a:rPr lang="pl-PL" dirty="0"/>
              <a:t>Ogłoszenie o zgłoszeniu wynalazku w Biuletynie Urzędu Patentowego – ogłoszenie następuje niezwłocznie po upływie 18 miesięcy od daty pierwszeństwa do uzyskania patentu lub prawa ochronnego. Ogłoszenie może nastąpić wcześniej na wniosek zgłaszającego.</a:t>
            </a:r>
          </a:p>
          <a:p>
            <a:pPr marL="457200" indent="-457200">
              <a:buFont typeface="+mj-lt"/>
              <a:buAutoNum type="arabicPeriod" startAt="5"/>
            </a:pPr>
            <a:r>
              <a:rPr lang="pl-PL" dirty="0"/>
              <a:t>Badanie merytoryczne zgłoszenia. Na tym etapie badana jest zdolność patentowa lub ochronna rozwiązania. Badanie merytoryczne może zakończyć się wydaniem decyzji o udzieleniu prawa wyłącznego, decyzji o odmowie udzielenia tego prawa lub decyzji o umorzeniu postępowania.</a:t>
            </a:r>
          </a:p>
          <a:p>
            <a:pPr marL="457200" indent="-457200">
              <a:buFont typeface="+mj-lt"/>
              <a:buAutoNum type="arabicPeriod" startAt="5"/>
            </a:pPr>
            <a:r>
              <a:rPr lang="pl-PL" dirty="0"/>
              <a:t>W przypadku wydania decyzji o udzieleniu prawa i uiszczeniu opłaty za ochronę nadawany jest numer prawa, o udzielonym prawie dokonuje się wpisu do Rejestru patentowego lub wzorów użytkowych, ogłasza się w Wiadomościach Urzędu Patentowego oraz wydaje dokument patentowy lub świadectwo ochronne.</a:t>
            </a:r>
          </a:p>
        </p:txBody>
      </p:sp>
    </p:spTree>
    <p:extLst>
      <p:ext uri="{BB962C8B-B14F-4D97-AF65-F5344CB8AC3E}">
        <p14:creationId xmlns:p14="http://schemas.microsoft.com/office/powerpoint/2010/main" val="381663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0ACB76-C0BA-4F54-999F-BFA804CDEB0C}"/>
              </a:ext>
            </a:extLst>
          </p:cNvPr>
          <p:cNvSpPr>
            <a:spLocks noGrp="1"/>
          </p:cNvSpPr>
          <p:nvPr>
            <p:ph type="title"/>
          </p:nvPr>
        </p:nvSpPr>
        <p:spPr/>
        <p:txBody>
          <a:bodyPr/>
          <a:lstStyle/>
          <a:p>
            <a:r>
              <a:rPr lang="pl-PL"/>
              <a:t> Autorsko prawna </a:t>
            </a:r>
            <a:r>
              <a:rPr lang="pl-PL" dirty="0"/>
              <a:t>ochrona utworów</a:t>
            </a:r>
          </a:p>
        </p:txBody>
      </p:sp>
      <p:graphicFrame>
        <p:nvGraphicFramePr>
          <p:cNvPr id="4" name="Symbol zastępczy zawartości 3">
            <a:extLst>
              <a:ext uri="{FF2B5EF4-FFF2-40B4-BE49-F238E27FC236}">
                <a16:creationId xmlns:a16="http://schemas.microsoft.com/office/drawing/2014/main" id="{6FC760BE-D157-4276-AC49-F44F4E7E3190}"/>
              </a:ext>
            </a:extLst>
          </p:cNvPr>
          <p:cNvGraphicFramePr>
            <a:graphicFrameLocks noGrp="1"/>
          </p:cNvGraphicFramePr>
          <p:nvPr>
            <p:ph idx="1"/>
            <p:extLst>
              <p:ext uri="{D42A27DB-BD31-4B8C-83A1-F6EECF244321}">
                <p14:modId xmlns:p14="http://schemas.microsoft.com/office/powerpoint/2010/main" val="3593429270"/>
              </p:ext>
            </p:extLst>
          </p:nvPr>
        </p:nvGraphicFramePr>
        <p:xfrm>
          <a:off x="1141413" y="2249488"/>
          <a:ext cx="9906000" cy="11125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31291895"/>
                    </a:ext>
                  </a:extLst>
                </a:gridCol>
                <a:gridCol w="4953000">
                  <a:extLst>
                    <a:ext uri="{9D8B030D-6E8A-4147-A177-3AD203B41FA5}">
                      <a16:colId xmlns:a16="http://schemas.microsoft.com/office/drawing/2014/main" val="3278087453"/>
                    </a:ext>
                  </a:extLst>
                </a:gridCol>
              </a:tblGrid>
              <a:tr h="370840">
                <a:tc>
                  <a:txBody>
                    <a:bodyPr/>
                    <a:lstStyle/>
                    <a:p>
                      <a:r>
                        <a:rPr lang="pl-PL" dirty="0"/>
                        <a:t>Rodzaje praw</a:t>
                      </a:r>
                    </a:p>
                  </a:txBody>
                  <a:tcPr/>
                </a:tc>
                <a:tc>
                  <a:txBody>
                    <a:bodyPr/>
                    <a:lstStyle/>
                    <a:p>
                      <a:r>
                        <a:rPr lang="pl-PL" dirty="0"/>
                        <a:t>Czas ochrony</a:t>
                      </a:r>
                    </a:p>
                  </a:txBody>
                  <a:tcPr/>
                </a:tc>
                <a:extLst>
                  <a:ext uri="{0D108BD9-81ED-4DB2-BD59-A6C34878D82A}">
                    <a16:rowId xmlns:a16="http://schemas.microsoft.com/office/drawing/2014/main" val="3539334572"/>
                  </a:ext>
                </a:extLst>
              </a:tr>
              <a:tr h="370840">
                <a:tc>
                  <a:txBody>
                    <a:bodyPr/>
                    <a:lstStyle/>
                    <a:p>
                      <a:r>
                        <a:rPr lang="pl-PL" dirty="0"/>
                        <a:t>Autorskie prawa osobiste</a:t>
                      </a:r>
                    </a:p>
                  </a:txBody>
                  <a:tcPr/>
                </a:tc>
                <a:tc>
                  <a:txBody>
                    <a:bodyPr/>
                    <a:lstStyle/>
                    <a:p>
                      <a:r>
                        <a:rPr lang="pl-PL" dirty="0"/>
                        <a:t>Nieograniczone w czasie</a:t>
                      </a:r>
                    </a:p>
                  </a:txBody>
                  <a:tcPr/>
                </a:tc>
                <a:extLst>
                  <a:ext uri="{0D108BD9-81ED-4DB2-BD59-A6C34878D82A}">
                    <a16:rowId xmlns:a16="http://schemas.microsoft.com/office/drawing/2014/main" val="2277989115"/>
                  </a:ext>
                </a:extLst>
              </a:tr>
              <a:tr h="370840">
                <a:tc>
                  <a:txBody>
                    <a:bodyPr/>
                    <a:lstStyle/>
                    <a:p>
                      <a:r>
                        <a:rPr lang="pl-PL" dirty="0"/>
                        <a:t>Autorskie prawa majątkowe</a:t>
                      </a:r>
                    </a:p>
                  </a:txBody>
                  <a:tcPr/>
                </a:tc>
                <a:tc>
                  <a:txBody>
                    <a:bodyPr/>
                    <a:lstStyle/>
                    <a:p>
                      <a:r>
                        <a:rPr lang="pl-PL" dirty="0"/>
                        <a:t>70 lat</a:t>
                      </a:r>
                    </a:p>
                  </a:txBody>
                  <a:tcPr/>
                </a:tc>
                <a:extLst>
                  <a:ext uri="{0D108BD9-81ED-4DB2-BD59-A6C34878D82A}">
                    <a16:rowId xmlns:a16="http://schemas.microsoft.com/office/drawing/2014/main" val="1644841845"/>
                  </a:ext>
                </a:extLst>
              </a:tr>
            </a:tbl>
          </a:graphicData>
        </a:graphic>
      </p:graphicFrame>
    </p:spTree>
    <p:extLst>
      <p:ext uri="{BB962C8B-B14F-4D97-AF65-F5344CB8AC3E}">
        <p14:creationId xmlns:p14="http://schemas.microsoft.com/office/powerpoint/2010/main" val="667926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50ED68-4105-48FE-8D7D-BEBE3BB4EBD9}"/>
              </a:ext>
            </a:extLst>
          </p:cNvPr>
          <p:cNvSpPr>
            <a:spLocks noGrp="1"/>
          </p:cNvSpPr>
          <p:nvPr>
            <p:ph type="title"/>
          </p:nvPr>
        </p:nvSpPr>
        <p:spPr/>
        <p:txBody>
          <a:bodyPr/>
          <a:lstStyle/>
          <a:p>
            <a:r>
              <a:rPr lang="pl-PL" dirty="0"/>
              <a:t>Treść autorskich praw majątkowych </a:t>
            </a:r>
          </a:p>
        </p:txBody>
      </p:sp>
      <p:sp>
        <p:nvSpPr>
          <p:cNvPr id="3" name="Symbol zastępczy zawartości 2">
            <a:extLst>
              <a:ext uri="{FF2B5EF4-FFF2-40B4-BE49-F238E27FC236}">
                <a16:creationId xmlns:a16="http://schemas.microsoft.com/office/drawing/2014/main" id="{D7F78485-08CF-45A2-BD31-8214357A6BEB}"/>
              </a:ext>
            </a:extLst>
          </p:cNvPr>
          <p:cNvSpPr>
            <a:spLocks noGrp="1"/>
          </p:cNvSpPr>
          <p:nvPr>
            <p:ph idx="1"/>
          </p:nvPr>
        </p:nvSpPr>
        <p:spPr/>
        <p:txBody>
          <a:bodyPr>
            <a:normAutofit fontScale="92500"/>
          </a:bodyPr>
          <a:lstStyle/>
          <a:p>
            <a:pPr marL="0" indent="0">
              <a:buNone/>
            </a:pPr>
            <a:r>
              <a:rPr lang="pl-PL" dirty="0"/>
              <a:t>Autorskie prawa majątkowe to monopol praw majątkowych na rzecz autora utworu lub posiadacza praw (który najczęściej uzyskał te prawa na mocy umowy z autorem). Powodem wprowadzenia praw autorskich majątkowych było zabezpieczenie interesów twórców oraz innych posiadaczy praw do utworów. Zasadą w prawie autorskim jest, że z utworu może korzystać lub nim rozporządzać tylko osoba uprawniona. Osobą uprawnioną jest w pierwszej kolejności posiadacz praw do utworu. Osoba taka (lub inny podmiot) może następnie udzielić innym uprawnień do korzystania z utworu, na mocy umowy licencyjnej lub umowy przekazującej prawa do utworu.</a:t>
            </a:r>
          </a:p>
        </p:txBody>
      </p:sp>
    </p:spTree>
    <p:extLst>
      <p:ext uri="{BB962C8B-B14F-4D97-AF65-F5344CB8AC3E}">
        <p14:creationId xmlns:p14="http://schemas.microsoft.com/office/powerpoint/2010/main" val="290644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E3B614-7215-4BEE-89E1-BDC38DC9662A}"/>
              </a:ext>
            </a:extLst>
          </p:cNvPr>
          <p:cNvSpPr>
            <a:spLocks noGrp="1"/>
          </p:cNvSpPr>
          <p:nvPr>
            <p:ph type="title"/>
          </p:nvPr>
        </p:nvSpPr>
        <p:spPr/>
        <p:txBody>
          <a:bodyPr>
            <a:normAutofit fontScale="90000"/>
          </a:bodyPr>
          <a:lstStyle/>
          <a:p>
            <a:r>
              <a:rPr lang="pl-PL" dirty="0"/>
              <a:t>Typologia umów jako instrumentu rozporządzania autorskimi prawami majątkowymi </a:t>
            </a:r>
          </a:p>
        </p:txBody>
      </p:sp>
      <p:sp>
        <p:nvSpPr>
          <p:cNvPr id="3" name="Symbol zastępczy zawartości 2">
            <a:extLst>
              <a:ext uri="{FF2B5EF4-FFF2-40B4-BE49-F238E27FC236}">
                <a16:creationId xmlns:a16="http://schemas.microsoft.com/office/drawing/2014/main" id="{819133D0-DD17-4BF8-93A6-0EA4B1359FEF}"/>
              </a:ext>
            </a:extLst>
          </p:cNvPr>
          <p:cNvSpPr>
            <a:spLocks noGrp="1"/>
          </p:cNvSpPr>
          <p:nvPr>
            <p:ph idx="1"/>
          </p:nvPr>
        </p:nvSpPr>
        <p:spPr/>
        <p:txBody>
          <a:bodyPr/>
          <a:lstStyle/>
          <a:p>
            <a:pPr marL="0" indent="0">
              <a:buNone/>
            </a:pPr>
            <a:r>
              <a:rPr lang="pl-PL" dirty="0"/>
              <a:t>Zakupując słuchawki kostne od producenta podpisujemy umowę odnośnie zastosowania komercyjnego i możliwości dalszej odsprzedaży produktu.</a:t>
            </a:r>
          </a:p>
        </p:txBody>
      </p:sp>
    </p:spTree>
    <p:extLst>
      <p:ext uri="{BB962C8B-B14F-4D97-AF65-F5344CB8AC3E}">
        <p14:creationId xmlns:p14="http://schemas.microsoft.com/office/powerpoint/2010/main" val="2185757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9841A5-8AEB-4B3B-9179-3D957D57424B}"/>
              </a:ext>
            </a:extLst>
          </p:cNvPr>
          <p:cNvSpPr>
            <a:spLocks noGrp="1"/>
          </p:cNvSpPr>
          <p:nvPr>
            <p:ph type="title"/>
          </p:nvPr>
        </p:nvSpPr>
        <p:spPr/>
        <p:txBody>
          <a:bodyPr>
            <a:normAutofit fontScale="90000"/>
          </a:bodyPr>
          <a:lstStyle/>
          <a:p>
            <a:r>
              <a:rPr lang="pl-PL" dirty="0"/>
              <a:t> Prawna ochrona utworów pracowniczych (utwory i wynalazki pracownicze – prawa i obowiązki pracodawców i pracowników) </a:t>
            </a:r>
          </a:p>
        </p:txBody>
      </p:sp>
      <p:graphicFrame>
        <p:nvGraphicFramePr>
          <p:cNvPr id="5" name="Symbol zastępczy zawartości 4">
            <a:extLst>
              <a:ext uri="{FF2B5EF4-FFF2-40B4-BE49-F238E27FC236}">
                <a16:creationId xmlns:a16="http://schemas.microsoft.com/office/drawing/2014/main" id="{3673EDDE-0AC0-41E1-83E2-DCC137F5D891}"/>
              </a:ext>
            </a:extLst>
          </p:cNvPr>
          <p:cNvGraphicFramePr>
            <a:graphicFrameLocks noGrp="1"/>
          </p:cNvGraphicFramePr>
          <p:nvPr>
            <p:ph idx="1"/>
            <p:extLst>
              <p:ext uri="{D42A27DB-BD31-4B8C-83A1-F6EECF244321}">
                <p14:modId xmlns:p14="http://schemas.microsoft.com/office/powerpoint/2010/main" val="4017007339"/>
              </p:ext>
            </p:extLst>
          </p:nvPr>
        </p:nvGraphicFramePr>
        <p:xfrm>
          <a:off x="1141413" y="2249488"/>
          <a:ext cx="9906000" cy="293116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934169960"/>
                    </a:ext>
                  </a:extLst>
                </a:gridCol>
                <a:gridCol w="4953000">
                  <a:extLst>
                    <a:ext uri="{9D8B030D-6E8A-4147-A177-3AD203B41FA5}">
                      <a16:colId xmlns:a16="http://schemas.microsoft.com/office/drawing/2014/main" val="2082512764"/>
                    </a:ext>
                  </a:extLst>
                </a:gridCol>
              </a:tblGrid>
              <a:tr h="370840">
                <a:tc>
                  <a:txBody>
                    <a:bodyPr/>
                    <a:lstStyle/>
                    <a:p>
                      <a:r>
                        <a:rPr lang="pl-PL" sz="1800" b="1" kern="1200" dirty="0">
                          <a:solidFill>
                            <a:schemeClr val="lt1"/>
                          </a:solidFill>
                          <a:effectLst/>
                          <a:latin typeface="+mn-lt"/>
                          <a:ea typeface="+mn-ea"/>
                          <a:cs typeface="+mn-cs"/>
                        </a:rPr>
                        <a:t>Prawa i obowiązki pracowników</a:t>
                      </a:r>
                      <a:endParaRPr lang="pl-PL" dirty="0"/>
                    </a:p>
                  </a:txBody>
                  <a:tcPr/>
                </a:tc>
                <a:tc>
                  <a:txBody>
                    <a:bodyPr/>
                    <a:lstStyle/>
                    <a:p>
                      <a:r>
                        <a:rPr lang="pl-PL" sz="1800" b="1" kern="1200" dirty="0">
                          <a:solidFill>
                            <a:schemeClr val="lt1"/>
                          </a:solidFill>
                          <a:effectLst/>
                          <a:latin typeface="+mn-lt"/>
                          <a:ea typeface="+mn-ea"/>
                          <a:cs typeface="+mn-cs"/>
                        </a:rPr>
                        <a:t>Prawa i obowiązki pracodawców</a:t>
                      </a:r>
                      <a:endParaRPr lang="pl-PL" dirty="0"/>
                    </a:p>
                  </a:txBody>
                  <a:tcPr/>
                </a:tc>
                <a:extLst>
                  <a:ext uri="{0D108BD9-81ED-4DB2-BD59-A6C34878D82A}">
                    <a16:rowId xmlns:a16="http://schemas.microsoft.com/office/drawing/2014/main" val="3411615207"/>
                  </a:ext>
                </a:extLst>
              </a:tr>
              <a:tr h="370840">
                <a:tc>
                  <a:txBody>
                    <a:bodyPr/>
                    <a:lstStyle/>
                    <a:p>
                      <a:r>
                        <a:rPr lang="pl-PL" sz="1800" kern="1200" dirty="0">
                          <a:solidFill>
                            <a:schemeClr val="dk1"/>
                          </a:solidFill>
                          <a:effectLst/>
                          <a:latin typeface="+mn-lt"/>
                          <a:ea typeface="+mn-ea"/>
                          <a:cs typeface="+mn-cs"/>
                        </a:rPr>
                        <a:t>Autorskie prawa osobiste mają ścisły, nierozerwalny związek z osobą twórcy, nie podlegają ani zrzeczeniu się, ani zbyciu i pozostają one przy pracowniku. Pozostanie autorskich praw osobistych przy pracowniku oznacza także, że pracownik może „chwalić się” swoim dziełem – żądać oznaczenia dzieła jego imieniem i nazwiskiem czy też umieszczać go w swoim portfolio twórcy.</a:t>
                      </a:r>
                      <a:endParaRPr lang="pl-PL" dirty="0"/>
                    </a:p>
                  </a:txBody>
                  <a:tcPr/>
                </a:tc>
                <a:tc>
                  <a:txBody>
                    <a:bodyPr/>
                    <a:lstStyle/>
                    <a:p>
                      <a:r>
                        <a:rPr lang="pl-PL" sz="1800" kern="1200" dirty="0">
                          <a:solidFill>
                            <a:schemeClr val="dk1"/>
                          </a:solidFill>
                          <a:effectLst/>
                          <a:latin typeface="+mn-lt"/>
                          <a:ea typeface="+mn-ea"/>
                          <a:cs typeface="+mn-cs"/>
                        </a:rPr>
                        <a:t>Często zdarza się, że pracownik w umowie o pracę zobowiązuje się do niewykonywania autorskich praw osobistych. Zapis o zobowiązaniu się do niewykonywania autorskich praw osobistych pozbawia twórcę utworu pracowniczego prawa do „chwalenia się” swoim dziełem. Rozwiązanie umowy o pracę nie powoduje, że pracodawca traci majątkowe prawa autorskie do utworów pracowniczych.</a:t>
                      </a:r>
                      <a:endParaRPr lang="pl-PL" dirty="0"/>
                    </a:p>
                  </a:txBody>
                  <a:tcPr/>
                </a:tc>
                <a:extLst>
                  <a:ext uri="{0D108BD9-81ED-4DB2-BD59-A6C34878D82A}">
                    <a16:rowId xmlns:a16="http://schemas.microsoft.com/office/drawing/2014/main" val="1759735015"/>
                  </a:ext>
                </a:extLst>
              </a:tr>
            </a:tbl>
          </a:graphicData>
        </a:graphic>
      </p:graphicFrame>
    </p:spTree>
    <p:extLst>
      <p:ext uri="{BB962C8B-B14F-4D97-AF65-F5344CB8AC3E}">
        <p14:creationId xmlns:p14="http://schemas.microsoft.com/office/powerpoint/2010/main" val="367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DAAD7FE0-10B9-4745-B56E-6C5FF38EA65B}"/>
              </a:ext>
            </a:extLst>
          </p:cNvPr>
          <p:cNvSpPr>
            <a:spLocks noGrp="1"/>
          </p:cNvSpPr>
          <p:nvPr>
            <p:ph type="ctrTitle"/>
          </p:nvPr>
        </p:nvSpPr>
        <p:spPr/>
        <p:txBody>
          <a:bodyPr/>
          <a:lstStyle/>
          <a:p>
            <a:r>
              <a:rPr lang="pl-PL" dirty="0"/>
              <a:t> Znaki towarowe i ich znaczenie dla przedsiębiorstwa </a:t>
            </a:r>
          </a:p>
        </p:txBody>
      </p:sp>
      <p:sp>
        <p:nvSpPr>
          <p:cNvPr id="5" name="Podtytuł 4">
            <a:extLst>
              <a:ext uri="{FF2B5EF4-FFF2-40B4-BE49-F238E27FC236}">
                <a16:creationId xmlns:a16="http://schemas.microsoft.com/office/drawing/2014/main" id="{44D250F0-643B-4A22-91D5-28EFA4C83526}"/>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210653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18AB63-B98A-4437-83A6-D40BA24DC23A}"/>
              </a:ext>
            </a:extLst>
          </p:cNvPr>
          <p:cNvSpPr>
            <a:spLocks noGrp="1"/>
          </p:cNvSpPr>
          <p:nvPr>
            <p:ph type="title"/>
          </p:nvPr>
        </p:nvSpPr>
        <p:spPr/>
        <p:txBody>
          <a:bodyPr/>
          <a:lstStyle/>
          <a:p>
            <a:r>
              <a:rPr lang="pl-PL" dirty="0"/>
              <a:t> Oznaczenia rejestrowane jako znaki towarowe (zakazy rejestracji oznaczeń) </a:t>
            </a:r>
          </a:p>
        </p:txBody>
      </p:sp>
      <p:sp>
        <p:nvSpPr>
          <p:cNvPr id="3" name="Symbol zastępczy zawartości 2">
            <a:extLst>
              <a:ext uri="{FF2B5EF4-FFF2-40B4-BE49-F238E27FC236}">
                <a16:creationId xmlns:a16="http://schemas.microsoft.com/office/drawing/2014/main" id="{7A936046-740C-4F57-A65A-64A51EC1AB1D}"/>
              </a:ext>
            </a:extLst>
          </p:cNvPr>
          <p:cNvSpPr>
            <a:spLocks noGrp="1"/>
          </p:cNvSpPr>
          <p:nvPr>
            <p:ph idx="1"/>
          </p:nvPr>
        </p:nvSpPr>
        <p:spPr/>
        <p:txBody>
          <a:bodyPr>
            <a:normAutofit fontScale="85000" lnSpcReduction="20000"/>
          </a:bodyPr>
          <a:lstStyle/>
          <a:p>
            <a:pPr lvl="0"/>
            <a:r>
              <a:rPr lang="pl-PL" dirty="0"/>
              <a:t>Posługiwanie się oznaczeniami rodzajowymi lub opisowymi, które składają się wyłącznie z elementów mogących służyć w obrocie do wskazania, w szczególności rodzaju towaru, jego pochodzenia, jakości, ilości, wartości, przeznaczenia, sposobu wytwarzania, składu, funkcji lub przydatności.</a:t>
            </a:r>
          </a:p>
          <a:p>
            <a:pPr lvl="0"/>
            <a:r>
              <a:rPr lang="pl-PL" dirty="0"/>
              <a:t>Zgłoszenie oznaczeń, które weszły do języka potocznego lub są zwyczajowo używane w uczciwych i utrwalonych praktykach handlowych.</a:t>
            </a:r>
          </a:p>
          <a:p>
            <a:pPr lvl="0"/>
            <a:r>
              <a:rPr lang="pl-PL" dirty="0"/>
              <a:t>Zgłoszenie znaku towarowego, który może wprowadzać odbiorców w błąd, w szczególności co do charakteru, jakości lub pochodzenia geograficznego towaru.</a:t>
            </a:r>
          </a:p>
          <a:p>
            <a:r>
              <a:rPr lang="pl-PL" dirty="0"/>
              <a:t>Zawiera symbol Rzeczypospolitej Polskiej (godło, barwy lub hymn), a zgłaszający nie przedstawił zgody właściwego organu państwa.</a:t>
            </a:r>
          </a:p>
        </p:txBody>
      </p:sp>
    </p:spTree>
    <p:extLst>
      <p:ext uri="{BB962C8B-B14F-4D97-AF65-F5344CB8AC3E}">
        <p14:creationId xmlns:p14="http://schemas.microsoft.com/office/powerpoint/2010/main" val="321561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1A7DB9-1A69-4FE6-B933-D4FED0DE747C}"/>
              </a:ext>
            </a:extLst>
          </p:cNvPr>
          <p:cNvSpPr>
            <a:spLocks noGrp="1"/>
          </p:cNvSpPr>
          <p:nvPr>
            <p:ph type="title"/>
          </p:nvPr>
        </p:nvSpPr>
        <p:spPr/>
        <p:txBody>
          <a:bodyPr/>
          <a:lstStyle/>
          <a:p>
            <a:r>
              <a:rPr lang="pl-PL" dirty="0"/>
              <a:t>Czas trwania ochrony znaku towarowego</a:t>
            </a:r>
          </a:p>
        </p:txBody>
      </p:sp>
      <p:sp>
        <p:nvSpPr>
          <p:cNvPr id="3" name="Symbol zastępczy zawartości 2">
            <a:extLst>
              <a:ext uri="{FF2B5EF4-FFF2-40B4-BE49-F238E27FC236}">
                <a16:creationId xmlns:a16="http://schemas.microsoft.com/office/drawing/2014/main" id="{2877C007-F195-4808-8F2F-A4F6CDE7C49E}"/>
              </a:ext>
            </a:extLst>
          </p:cNvPr>
          <p:cNvSpPr>
            <a:spLocks noGrp="1"/>
          </p:cNvSpPr>
          <p:nvPr>
            <p:ph idx="1"/>
          </p:nvPr>
        </p:nvSpPr>
        <p:spPr/>
        <p:txBody>
          <a:bodyPr/>
          <a:lstStyle/>
          <a:p>
            <a:pPr marL="0" indent="0">
              <a:buNone/>
            </a:pPr>
            <a:r>
              <a:rPr lang="pl-PL" dirty="0"/>
              <a:t>Prawo ochronne na znak towarowy trwa 10 lat od daty zgłoszenia. W celu przedłużenia ochrony na kolejny okres 10-letni, należy złożyć wniosek o przedłużenie prawa oraz wnieść wymagane opłaty.</a:t>
            </a:r>
          </a:p>
        </p:txBody>
      </p:sp>
    </p:spTree>
    <p:extLst>
      <p:ext uri="{BB962C8B-B14F-4D97-AF65-F5344CB8AC3E}">
        <p14:creationId xmlns:p14="http://schemas.microsoft.com/office/powerpoint/2010/main" val="1082873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97D782-83EF-476D-A86E-CC91AC9CFDF7}"/>
              </a:ext>
            </a:extLst>
          </p:cNvPr>
          <p:cNvSpPr>
            <a:spLocks noGrp="1"/>
          </p:cNvSpPr>
          <p:nvPr>
            <p:ph type="title"/>
          </p:nvPr>
        </p:nvSpPr>
        <p:spPr/>
        <p:txBody>
          <a:bodyPr/>
          <a:lstStyle/>
          <a:p>
            <a:r>
              <a:rPr lang="pl-PL" dirty="0"/>
              <a:t> Krajowa </a:t>
            </a:r>
            <a:r>
              <a:rPr lang="pl-PL"/>
              <a:t>i Międzynarodowa </a:t>
            </a:r>
            <a:r>
              <a:rPr lang="pl-PL" dirty="0"/>
              <a:t>(UE) procedura rejestracji znaku towarowego (etapy) </a:t>
            </a:r>
          </a:p>
        </p:txBody>
      </p:sp>
      <p:sp>
        <p:nvSpPr>
          <p:cNvPr id="3" name="Symbol zastępczy zawartości 2">
            <a:extLst>
              <a:ext uri="{FF2B5EF4-FFF2-40B4-BE49-F238E27FC236}">
                <a16:creationId xmlns:a16="http://schemas.microsoft.com/office/drawing/2014/main" id="{373B98B0-D9C1-45C4-BD4A-9871B83C0584}"/>
              </a:ext>
            </a:extLst>
          </p:cNvPr>
          <p:cNvSpPr>
            <a:spLocks noGrp="1"/>
          </p:cNvSpPr>
          <p:nvPr>
            <p:ph idx="1"/>
          </p:nvPr>
        </p:nvSpPr>
        <p:spPr/>
        <p:txBody>
          <a:bodyPr>
            <a:normAutofit fontScale="85000" lnSpcReduction="20000"/>
          </a:bodyPr>
          <a:lstStyle/>
          <a:p>
            <a:pPr marL="0" indent="0">
              <a:buNone/>
            </a:pPr>
            <a:r>
              <a:rPr lang="pl-PL"/>
              <a:t>Procedura Krajowa</a:t>
            </a:r>
          </a:p>
          <a:p>
            <a:pPr marL="0" indent="0">
              <a:buNone/>
            </a:pPr>
            <a:r>
              <a:rPr lang="pl-PL"/>
              <a:t>1. Sprawdź, co to jest znak towarowy. </a:t>
            </a:r>
          </a:p>
          <a:p>
            <a:pPr marL="0" indent="0">
              <a:buNone/>
            </a:pPr>
            <a:r>
              <a:rPr lang="pl-PL"/>
              <a:t>2. Sprawdź, jakie oznaczenia nie mogą uzyskać ochrony.</a:t>
            </a:r>
          </a:p>
          <a:p>
            <a:pPr marL="0" indent="0">
              <a:buNone/>
            </a:pPr>
            <a:r>
              <a:rPr lang="pl-PL"/>
              <a:t>3. Sprawdź, czy istnieją znaki towarowe identyczne lub podobne do tego, które mają być przedmiotem Twojego zgłoszenia. </a:t>
            </a:r>
          </a:p>
          <a:p>
            <a:pPr marL="0" indent="0">
              <a:buNone/>
            </a:pPr>
            <a:r>
              <a:rPr lang="pl-PL"/>
              <a:t>4. Dokonaj zgłoszenia znaku towarowego: wypełnij podanie wraz z wykazem towarów i usług według klasyfikacji nicejskiej i wnieś opłatę za zgłoszenie.</a:t>
            </a:r>
          </a:p>
          <a:p>
            <a:pPr marL="0" indent="0">
              <a:buNone/>
            </a:pPr>
            <a:r>
              <a:rPr lang="pl-PL"/>
              <a:t>5. Twoje zgłoszenie zostanie ujawnione w bazie Register Plus dla znaków towarowych w terminie do dwóch miesięcy od daty zgłoszenia.</a:t>
            </a:r>
          </a:p>
          <a:p>
            <a:endParaRPr lang="pl-PL" dirty="0"/>
          </a:p>
        </p:txBody>
      </p:sp>
    </p:spTree>
    <p:extLst>
      <p:ext uri="{BB962C8B-B14F-4D97-AF65-F5344CB8AC3E}">
        <p14:creationId xmlns:p14="http://schemas.microsoft.com/office/powerpoint/2010/main" val="271941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6CA41C-75E5-4F25-A206-10D9A99D36F6}"/>
              </a:ext>
            </a:extLst>
          </p:cNvPr>
          <p:cNvSpPr>
            <a:spLocks noGrp="1"/>
          </p:cNvSpPr>
          <p:nvPr>
            <p:ph type="title"/>
          </p:nvPr>
        </p:nvSpPr>
        <p:spPr/>
        <p:txBody>
          <a:bodyPr/>
          <a:lstStyle/>
          <a:p>
            <a:pPr algn="ctr"/>
            <a:r>
              <a:rPr lang="pl-PL" dirty="0"/>
              <a:t>Szkic innowacyjnego produktu</a:t>
            </a:r>
          </a:p>
        </p:txBody>
      </p:sp>
      <p:pic>
        <p:nvPicPr>
          <p:cNvPr id="4" name="Symbol zastępczy zawartości 3">
            <a:extLst>
              <a:ext uri="{FF2B5EF4-FFF2-40B4-BE49-F238E27FC236}">
                <a16:creationId xmlns:a16="http://schemas.microsoft.com/office/drawing/2014/main" id="{0DF89DE1-CFD9-4CCB-8837-CD623F78BE56}"/>
              </a:ext>
            </a:extLst>
          </p:cNvPr>
          <p:cNvPicPr>
            <a:picLocks noGrp="1" noChangeAspect="1"/>
          </p:cNvPicPr>
          <p:nvPr>
            <p:ph idx="1"/>
          </p:nvPr>
        </p:nvPicPr>
        <p:blipFill>
          <a:blip r:embed="rId2"/>
          <a:stretch>
            <a:fillRect/>
          </a:stretch>
        </p:blipFill>
        <p:spPr>
          <a:xfrm>
            <a:off x="3930977" y="1701231"/>
            <a:ext cx="4364611" cy="4678679"/>
          </a:xfrm>
          <a:prstGeom prst="rect">
            <a:avLst/>
          </a:prstGeom>
        </p:spPr>
      </p:pic>
      <p:sp>
        <p:nvSpPr>
          <p:cNvPr id="5" name="pole tekstowe 4">
            <a:extLst>
              <a:ext uri="{FF2B5EF4-FFF2-40B4-BE49-F238E27FC236}">
                <a16:creationId xmlns:a16="http://schemas.microsoft.com/office/drawing/2014/main" id="{41E0D435-D1EE-432D-852D-149E04B206AC}"/>
              </a:ext>
            </a:extLst>
          </p:cNvPr>
          <p:cNvSpPr txBox="1"/>
          <p:nvPr/>
        </p:nvSpPr>
        <p:spPr>
          <a:xfrm>
            <a:off x="11734800" y="6488668"/>
            <a:ext cx="914400" cy="369332"/>
          </a:xfrm>
          <a:prstGeom prst="rect">
            <a:avLst/>
          </a:prstGeom>
          <a:noFill/>
        </p:spPr>
        <p:txBody>
          <a:bodyPr wrap="square" rtlCol="0">
            <a:spAutoFit/>
          </a:bodyPr>
          <a:lstStyle/>
          <a:p>
            <a:r>
              <a:rPr lang="pl-PL" dirty="0"/>
              <a:t>15</a:t>
            </a:r>
          </a:p>
        </p:txBody>
      </p:sp>
    </p:spTree>
    <p:extLst>
      <p:ext uri="{BB962C8B-B14F-4D97-AF65-F5344CB8AC3E}">
        <p14:creationId xmlns:p14="http://schemas.microsoft.com/office/powerpoint/2010/main" val="1152139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68CD00-292D-41FC-9B3C-B40D7CA10AF9}"/>
              </a:ext>
            </a:extLst>
          </p:cNvPr>
          <p:cNvSpPr>
            <a:spLocks noGrp="1"/>
          </p:cNvSpPr>
          <p:nvPr>
            <p:ph type="title"/>
          </p:nvPr>
        </p:nvSpPr>
        <p:spPr/>
        <p:txBody>
          <a:bodyPr/>
          <a:lstStyle/>
          <a:p>
            <a:r>
              <a:rPr lang="pl-PL"/>
              <a:t>Procedura Krajowa(znak towarowy) C.D</a:t>
            </a:r>
          </a:p>
        </p:txBody>
      </p:sp>
      <p:sp>
        <p:nvSpPr>
          <p:cNvPr id="3" name="Symbol zastępczy zawartości 2">
            <a:extLst>
              <a:ext uri="{FF2B5EF4-FFF2-40B4-BE49-F238E27FC236}">
                <a16:creationId xmlns:a16="http://schemas.microsoft.com/office/drawing/2014/main" id="{EB0ACB16-FB0F-43C4-AC40-454E639409B6}"/>
              </a:ext>
            </a:extLst>
          </p:cNvPr>
          <p:cNvSpPr>
            <a:spLocks noGrp="1"/>
          </p:cNvSpPr>
          <p:nvPr>
            <p:ph idx="1"/>
          </p:nvPr>
        </p:nvSpPr>
        <p:spPr/>
        <p:txBody>
          <a:bodyPr>
            <a:normAutofit fontScale="85000" lnSpcReduction="20000"/>
          </a:bodyPr>
          <a:lstStyle/>
          <a:p>
            <a:pPr marL="0" indent="0">
              <a:buNone/>
            </a:pPr>
            <a:r>
              <a:rPr lang="pl-PL"/>
              <a:t>6. Jeżeli Urząd nie stwierdzi przeszkód rejestracyjnych, Twoje zgłoszenie zostanie opublikowane w Biuletynie Urzędu Patentowego.</a:t>
            </a:r>
          </a:p>
          <a:p>
            <a:pPr marL="0" indent="0">
              <a:buNone/>
            </a:pPr>
            <a:r>
              <a:rPr lang="pl-PL"/>
              <a:t>7. W terminie 3 miesięcy od daty ogłoszenia w BUP osoby trzecie mogą wnieść sprzeciw wobec Twojego zgłoszenia.</a:t>
            </a:r>
          </a:p>
          <a:p>
            <a:pPr marL="0" indent="0">
              <a:buNone/>
            </a:pPr>
            <a:r>
              <a:rPr lang="pl-PL"/>
              <a:t>8. W przypadku braku sprzeciwu lub w przypadku wydania ostatecznej decyzji w sprawie sprzeciwu Urząd wyda decyzję o udzieleniu prawa ochronnego lub odmowie.</a:t>
            </a:r>
          </a:p>
          <a:p>
            <a:pPr marL="0" indent="0">
              <a:buNone/>
            </a:pPr>
            <a:r>
              <a:rPr lang="pl-PL"/>
              <a:t>9. W przypadku otrzymania decyzji warunkowej dokonaj opłaty za ochronę i publikację.</a:t>
            </a:r>
          </a:p>
          <a:p>
            <a:pPr marL="0" indent="0">
              <a:buNone/>
            </a:pPr>
            <a:r>
              <a:rPr lang="pl-PL"/>
              <a:t>10. Decyzja zostanie opublikowana w Wiadomościach Urzędu Patentowego.</a:t>
            </a:r>
          </a:p>
          <a:p>
            <a:pPr marL="0" indent="0">
              <a:buNone/>
            </a:pPr>
            <a:r>
              <a:rPr lang="pl-PL"/>
              <a:t>11. Monitoruj, czy ktoś nie narusza Twojego prawa i odnawiaj swoje prawo.</a:t>
            </a:r>
          </a:p>
          <a:p>
            <a:endParaRPr lang="pl-PL"/>
          </a:p>
        </p:txBody>
      </p:sp>
    </p:spTree>
    <p:extLst>
      <p:ext uri="{BB962C8B-B14F-4D97-AF65-F5344CB8AC3E}">
        <p14:creationId xmlns:p14="http://schemas.microsoft.com/office/powerpoint/2010/main" val="163269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174E04-B767-4BF0-9B1E-36F7B188E34D}"/>
              </a:ext>
            </a:extLst>
          </p:cNvPr>
          <p:cNvSpPr>
            <a:spLocks noGrp="1"/>
          </p:cNvSpPr>
          <p:nvPr>
            <p:ph type="title"/>
          </p:nvPr>
        </p:nvSpPr>
        <p:spPr/>
        <p:txBody>
          <a:bodyPr/>
          <a:lstStyle/>
          <a:p>
            <a:r>
              <a:rPr lang="pl-PL"/>
              <a:t>Procedura Międzynarodowa</a:t>
            </a:r>
          </a:p>
        </p:txBody>
      </p:sp>
      <p:sp>
        <p:nvSpPr>
          <p:cNvPr id="3" name="Symbol zastępczy zawartości 2">
            <a:extLst>
              <a:ext uri="{FF2B5EF4-FFF2-40B4-BE49-F238E27FC236}">
                <a16:creationId xmlns:a16="http://schemas.microsoft.com/office/drawing/2014/main" id="{885F5292-DF70-4BA4-B8FB-F8668E3D5444}"/>
              </a:ext>
            </a:extLst>
          </p:cNvPr>
          <p:cNvSpPr>
            <a:spLocks noGrp="1"/>
          </p:cNvSpPr>
          <p:nvPr>
            <p:ph idx="1"/>
          </p:nvPr>
        </p:nvSpPr>
        <p:spPr/>
        <p:txBody>
          <a:bodyPr>
            <a:normAutofit fontScale="92500" lnSpcReduction="20000"/>
          </a:bodyPr>
          <a:lstStyle/>
          <a:p>
            <a:pPr marL="0" indent="0">
              <a:buNone/>
            </a:pPr>
            <a:r>
              <a:rPr lang="pl-PL"/>
              <a:t>1. Warunkiem ubiegania się o rejestrację międzynarodową znaku jest dokonanie zgłoszenia lub rejestracji znaku w kraju pochodzenia.</a:t>
            </a:r>
          </a:p>
          <a:p>
            <a:pPr marL="0" indent="0">
              <a:buNone/>
            </a:pPr>
            <a:r>
              <a:rPr lang="pl-PL"/>
              <a:t>2. Zgłoszenie międzynarodowe powinno być złożone na </a:t>
            </a:r>
            <a:r>
              <a:rPr lang="pl-PL" i="1"/>
              <a:t>Formularzu MM2.</a:t>
            </a:r>
          </a:p>
          <a:p>
            <a:pPr marL="0" indent="0">
              <a:buNone/>
            </a:pPr>
            <a:r>
              <a:rPr lang="pl-PL"/>
              <a:t>3. Opłaty: Urząd Patentowy pobiera opłatę od wniosku o rejestrację międzynarodową w kwocie 600 zł.</a:t>
            </a:r>
          </a:p>
          <a:p>
            <a:pPr marL="0" indent="0">
              <a:buNone/>
            </a:pPr>
            <a:r>
              <a:rPr lang="pl-PL"/>
              <a:t>4. Wybór Języka zgłoszenia międzynarodowego </a:t>
            </a:r>
          </a:p>
          <a:p>
            <a:pPr marL="0" indent="0">
              <a:buNone/>
            </a:pPr>
            <a:r>
              <a:rPr lang="pl-PL"/>
              <a:t>Każde zgłoszenie złożone w Urzędzie Patentowym RP może być dokonane w języku angielskim lub francuskim (UPRP w tym przypadku pozostawia wybór Zgłaszającemu).</a:t>
            </a:r>
          </a:p>
          <a:p>
            <a:endParaRPr lang="pl-PL"/>
          </a:p>
        </p:txBody>
      </p:sp>
    </p:spTree>
    <p:extLst>
      <p:ext uri="{BB962C8B-B14F-4D97-AF65-F5344CB8AC3E}">
        <p14:creationId xmlns:p14="http://schemas.microsoft.com/office/powerpoint/2010/main" val="155178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338A3B-719C-4184-AFCE-CADCA7664DF9}"/>
              </a:ext>
            </a:extLst>
          </p:cNvPr>
          <p:cNvSpPr>
            <a:spLocks noGrp="1"/>
          </p:cNvSpPr>
          <p:nvPr>
            <p:ph type="title"/>
          </p:nvPr>
        </p:nvSpPr>
        <p:spPr/>
        <p:txBody>
          <a:bodyPr>
            <a:normAutofit fontScale="90000"/>
          </a:bodyPr>
          <a:lstStyle/>
          <a:p>
            <a:r>
              <a:rPr lang="pl-PL" dirty="0"/>
              <a:t> Pojęcie i znaczenie know-how w działalności przedsiębiorstwa (kryteria wyboru tej formy ochrony) </a:t>
            </a:r>
          </a:p>
        </p:txBody>
      </p:sp>
      <p:sp>
        <p:nvSpPr>
          <p:cNvPr id="3" name="Symbol zastępczy zawartości 2">
            <a:extLst>
              <a:ext uri="{FF2B5EF4-FFF2-40B4-BE49-F238E27FC236}">
                <a16:creationId xmlns:a16="http://schemas.microsoft.com/office/drawing/2014/main" id="{9DECDA2D-7751-4380-99CD-EE2556059F00}"/>
              </a:ext>
            </a:extLst>
          </p:cNvPr>
          <p:cNvSpPr>
            <a:spLocks noGrp="1"/>
          </p:cNvSpPr>
          <p:nvPr>
            <p:ph idx="1"/>
          </p:nvPr>
        </p:nvSpPr>
        <p:spPr/>
        <p:txBody>
          <a:bodyPr/>
          <a:lstStyle/>
          <a:p>
            <a:r>
              <a:rPr lang="pl-PL" b="1"/>
              <a:t>Know How</a:t>
            </a:r>
            <a:r>
              <a:rPr lang="pl-PL"/>
              <a:t> (z ang. "wiedzieć jak”) - są to informacje o sposobie produkcji nie objęte patentami i umowami licencyjnymi, gdyż nie mają charakteru wynalazczego. Pojęcie to określa także wiedzę techniczną i specjalne właściwości odkryte przez producenta</a:t>
            </a:r>
          </a:p>
        </p:txBody>
      </p:sp>
    </p:spTree>
    <p:extLst>
      <p:ext uri="{BB962C8B-B14F-4D97-AF65-F5344CB8AC3E}">
        <p14:creationId xmlns:p14="http://schemas.microsoft.com/office/powerpoint/2010/main" val="3219810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3F8AD3-9D66-4F8E-B8AF-78E205D5BCF5}"/>
              </a:ext>
            </a:extLst>
          </p:cNvPr>
          <p:cNvSpPr>
            <a:spLocks noGrp="1"/>
          </p:cNvSpPr>
          <p:nvPr>
            <p:ph type="title"/>
          </p:nvPr>
        </p:nvSpPr>
        <p:spPr/>
        <p:txBody>
          <a:bodyPr/>
          <a:lstStyle/>
          <a:p>
            <a:r>
              <a:rPr lang="pl-PL" dirty="0"/>
              <a:t> Argumenty na rzecz prawnej ochrony własności intelektualnej </a:t>
            </a:r>
          </a:p>
        </p:txBody>
      </p:sp>
      <p:graphicFrame>
        <p:nvGraphicFramePr>
          <p:cNvPr id="4" name="Symbol zastępczy zawartości 3">
            <a:extLst>
              <a:ext uri="{FF2B5EF4-FFF2-40B4-BE49-F238E27FC236}">
                <a16:creationId xmlns:a16="http://schemas.microsoft.com/office/drawing/2014/main" id="{7498E849-4ACF-4280-AE10-309C245EFED8}"/>
              </a:ext>
            </a:extLst>
          </p:cNvPr>
          <p:cNvGraphicFramePr>
            <a:graphicFrameLocks noGrp="1"/>
          </p:cNvGraphicFramePr>
          <p:nvPr>
            <p:ph idx="1"/>
            <p:extLst>
              <p:ext uri="{D42A27DB-BD31-4B8C-83A1-F6EECF244321}">
                <p14:modId xmlns:p14="http://schemas.microsoft.com/office/powerpoint/2010/main" val="2018637474"/>
              </p:ext>
            </p:extLst>
          </p:nvPr>
        </p:nvGraphicFramePr>
        <p:xfrm>
          <a:off x="1140643" y="2249488"/>
          <a:ext cx="9906770" cy="3271791"/>
        </p:xfrm>
        <a:graphic>
          <a:graphicData uri="http://schemas.openxmlformats.org/drawingml/2006/table">
            <a:tbl>
              <a:tblPr firstRow="1" bandRow="1">
                <a:tableStyleId>{5C22544A-7EE6-4342-B048-85BDC9FD1C3A}</a:tableStyleId>
              </a:tblPr>
              <a:tblGrid>
                <a:gridCol w="4958499">
                  <a:extLst>
                    <a:ext uri="{9D8B030D-6E8A-4147-A177-3AD203B41FA5}">
                      <a16:colId xmlns:a16="http://schemas.microsoft.com/office/drawing/2014/main" val="3204135001"/>
                    </a:ext>
                  </a:extLst>
                </a:gridCol>
                <a:gridCol w="4948271">
                  <a:extLst>
                    <a:ext uri="{9D8B030D-6E8A-4147-A177-3AD203B41FA5}">
                      <a16:colId xmlns:a16="http://schemas.microsoft.com/office/drawing/2014/main" val="39852866"/>
                    </a:ext>
                  </a:extLst>
                </a:gridCol>
              </a:tblGrid>
              <a:tr h="437151">
                <a:tc>
                  <a:txBody>
                    <a:bodyPr/>
                    <a:lstStyle/>
                    <a:p>
                      <a:r>
                        <a:rPr lang="pl-PL" dirty="0"/>
                        <a:t>Argumenty „za” </a:t>
                      </a:r>
                    </a:p>
                  </a:txBody>
                  <a:tcPr/>
                </a:tc>
                <a:tc>
                  <a:txBody>
                    <a:bodyPr/>
                    <a:lstStyle/>
                    <a:p>
                      <a:r>
                        <a:rPr lang="pl-PL" dirty="0"/>
                        <a:t>Argumenty „przeciw” </a:t>
                      </a:r>
                    </a:p>
                  </a:txBody>
                  <a:tcPr/>
                </a:tc>
                <a:extLst>
                  <a:ext uri="{0D108BD9-81ED-4DB2-BD59-A6C34878D82A}">
                    <a16:rowId xmlns:a16="http://schemas.microsoft.com/office/drawing/2014/main" val="817520179"/>
                  </a:ext>
                </a:extLst>
              </a:tr>
              <a:tr h="370840">
                <a:tc>
                  <a:txBody>
                    <a:bodyPr/>
                    <a:lstStyle/>
                    <a:p>
                      <a:pPr marL="285750" indent="-285750">
                        <a:buFont typeface="Arial" panose="020B0604020202020204" pitchFamily="34" charset="0"/>
                        <a:buChar char="•"/>
                      </a:pPr>
                      <a:r>
                        <a:rPr lang="pl-PL"/>
                        <a:t>Ochrona pomysłu</a:t>
                      </a:r>
                    </a:p>
                    <a:p>
                      <a:pPr marL="285750" indent="-285750">
                        <a:buFont typeface="Arial" panose="020B0604020202020204" pitchFamily="34" charset="0"/>
                        <a:buChar char="•"/>
                      </a:pPr>
                      <a:r>
                        <a:rPr lang="pl-PL"/>
                        <a:t>Możliwość czerpania korzyści finansowych(np. z licencji)</a:t>
                      </a:r>
                    </a:p>
                    <a:p>
                      <a:pPr marL="285750" indent="-285750">
                        <a:buFont typeface="Arial" panose="020B0604020202020204" pitchFamily="34" charset="0"/>
                        <a:buChar char="•"/>
                      </a:pPr>
                      <a:r>
                        <a:rPr lang="pl-PL"/>
                        <a:t>Można posługiwać się symbolem ®</a:t>
                      </a:r>
                    </a:p>
                    <a:p>
                      <a:pPr marL="285750" indent="-285750">
                        <a:buFont typeface="Arial" panose="020B0604020202020204" pitchFamily="34" charset="0"/>
                        <a:buChar char="•"/>
                      </a:pPr>
                      <a:r>
                        <a:rPr lang="pl-PL"/>
                        <a:t>Można zakazać konkurencji korzystania z tego pomysłu lib znaku towarowego</a:t>
                      </a:r>
                    </a:p>
                    <a:p>
                      <a:pPr marL="285750" indent="-285750">
                        <a:buFont typeface="Arial" panose="020B0604020202020204" pitchFamily="34" charset="0"/>
                        <a:buChar char="•"/>
                      </a:pPr>
                      <a:r>
                        <a:rPr lang="pl-PL"/>
                        <a:t>łatwiej jest dochodzić odpowiedzialności podmiotów trzecich za naruszenie prawa własności intelektualnej.</a:t>
                      </a:r>
                    </a:p>
                    <a:p>
                      <a:endParaRPr lang="pl-PL" dirty="0"/>
                    </a:p>
                  </a:txBody>
                  <a:tcPr/>
                </a:tc>
                <a:tc>
                  <a:txBody>
                    <a:bodyPr/>
                    <a:lstStyle/>
                    <a:p>
                      <a:pPr marL="285750" indent="-285750">
                        <a:buFont typeface="Arial" panose="020B0604020202020204" pitchFamily="34" charset="0"/>
                        <a:buChar char="•"/>
                      </a:pPr>
                      <a:r>
                        <a:rPr lang="pl-PL"/>
                        <a:t>Długi okres rejestracji</a:t>
                      </a:r>
                    </a:p>
                    <a:p>
                      <a:pPr marL="285750" indent="-285750">
                        <a:buFont typeface="Arial" panose="020B0604020202020204" pitchFamily="34" charset="0"/>
                        <a:buChar char="•"/>
                      </a:pPr>
                      <a:r>
                        <a:rPr lang="pl-PL"/>
                        <a:t>Opłaty związane z rejestracją</a:t>
                      </a:r>
                    </a:p>
                    <a:p>
                      <a:pPr marL="285750" indent="-285750">
                        <a:buFont typeface="Arial" panose="020B0604020202020204" pitchFamily="34" charset="0"/>
                        <a:buChar char="•"/>
                      </a:pPr>
                      <a:r>
                        <a:rPr lang="pl-PL"/>
                        <a:t>Ograniczone czasowo (patenty, znaki towarowe itp.)</a:t>
                      </a:r>
                    </a:p>
                  </a:txBody>
                  <a:tcPr/>
                </a:tc>
                <a:extLst>
                  <a:ext uri="{0D108BD9-81ED-4DB2-BD59-A6C34878D82A}">
                    <a16:rowId xmlns:a16="http://schemas.microsoft.com/office/drawing/2014/main" val="3929576784"/>
                  </a:ext>
                </a:extLst>
              </a:tr>
            </a:tbl>
          </a:graphicData>
        </a:graphic>
      </p:graphicFrame>
    </p:spTree>
    <p:extLst>
      <p:ext uri="{BB962C8B-B14F-4D97-AF65-F5344CB8AC3E}">
        <p14:creationId xmlns:p14="http://schemas.microsoft.com/office/powerpoint/2010/main" val="178050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B876A-59D5-478F-ADF4-0B62F40E8013}"/>
              </a:ext>
            </a:extLst>
          </p:cNvPr>
          <p:cNvSpPr>
            <a:spLocks noGrp="1"/>
          </p:cNvSpPr>
          <p:nvPr>
            <p:ph type="title"/>
          </p:nvPr>
        </p:nvSpPr>
        <p:spPr/>
        <p:txBody>
          <a:bodyPr>
            <a:normAutofit fontScale="90000"/>
          </a:bodyPr>
          <a:lstStyle/>
          <a:p>
            <a:r>
              <a:rPr lang="pl-PL" dirty="0"/>
              <a:t>Metody ochrony wytworów intelektualnych według ich kategorii  </a:t>
            </a:r>
            <a:br>
              <a:rPr lang="pl-PL" dirty="0"/>
            </a:br>
            <a:r>
              <a:rPr lang="pl-PL" dirty="0"/>
              <a:t> </a:t>
            </a:r>
          </a:p>
        </p:txBody>
      </p:sp>
      <p:graphicFrame>
        <p:nvGraphicFramePr>
          <p:cNvPr id="4" name="Symbol zastępczy zawartości 3">
            <a:extLst>
              <a:ext uri="{FF2B5EF4-FFF2-40B4-BE49-F238E27FC236}">
                <a16:creationId xmlns:a16="http://schemas.microsoft.com/office/drawing/2014/main" id="{BF06715B-10DC-4A7A-A5B9-AF888E588293}"/>
              </a:ext>
            </a:extLst>
          </p:cNvPr>
          <p:cNvGraphicFramePr>
            <a:graphicFrameLocks noGrp="1"/>
          </p:cNvGraphicFramePr>
          <p:nvPr>
            <p:ph idx="1"/>
            <p:extLst>
              <p:ext uri="{D42A27DB-BD31-4B8C-83A1-F6EECF244321}">
                <p14:modId xmlns:p14="http://schemas.microsoft.com/office/powerpoint/2010/main" val="1792574658"/>
              </p:ext>
            </p:extLst>
          </p:nvPr>
        </p:nvGraphicFramePr>
        <p:xfrm>
          <a:off x="1121790" y="2249488"/>
          <a:ext cx="9925623" cy="3510280"/>
        </p:xfrm>
        <a:graphic>
          <a:graphicData uri="http://schemas.openxmlformats.org/drawingml/2006/table">
            <a:tbl>
              <a:tblPr firstRow="1" bandRow="1">
                <a:tableStyleId>{5C22544A-7EE6-4342-B048-85BDC9FD1C3A}</a:tableStyleId>
              </a:tblPr>
              <a:tblGrid>
                <a:gridCol w="4972623">
                  <a:extLst>
                    <a:ext uri="{9D8B030D-6E8A-4147-A177-3AD203B41FA5}">
                      <a16:colId xmlns:a16="http://schemas.microsoft.com/office/drawing/2014/main" val="3583487414"/>
                    </a:ext>
                  </a:extLst>
                </a:gridCol>
                <a:gridCol w="4953000">
                  <a:extLst>
                    <a:ext uri="{9D8B030D-6E8A-4147-A177-3AD203B41FA5}">
                      <a16:colId xmlns:a16="http://schemas.microsoft.com/office/drawing/2014/main" val="3787242603"/>
                    </a:ext>
                  </a:extLst>
                </a:gridCol>
              </a:tblGrid>
              <a:tr h="370840">
                <a:tc>
                  <a:txBody>
                    <a:bodyPr/>
                    <a:lstStyle/>
                    <a:p>
                      <a:r>
                        <a:rPr lang="pl-PL"/>
                        <a:t>Kategoria własności intelektualnej</a:t>
                      </a:r>
                    </a:p>
                  </a:txBody>
                  <a:tcPr/>
                </a:tc>
                <a:tc>
                  <a:txBody>
                    <a:bodyPr/>
                    <a:lstStyle/>
                    <a:p>
                      <a:r>
                        <a:rPr lang="pl-PL"/>
                        <a:t>Sposób ochrony własności intelektualnej </a:t>
                      </a:r>
                    </a:p>
                  </a:txBody>
                  <a:tcPr/>
                </a:tc>
                <a:extLst>
                  <a:ext uri="{0D108BD9-81ED-4DB2-BD59-A6C34878D82A}">
                    <a16:rowId xmlns:a16="http://schemas.microsoft.com/office/drawing/2014/main" val="4204056533"/>
                  </a:ext>
                </a:extLst>
              </a:tr>
              <a:tr h="370840">
                <a:tc>
                  <a:txBody>
                    <a:bodyPr/>
                    <a:lstStyle/>
                    <a:p>
                      <a:pPr marL="285750" indent="-285750">
                        <a:buFont typeface="Arial" panose="020B0604020202020204" pitchFamily="34" charset="0"/>
                        <a:buChar char="•"/>
                      </a:pPr>
                      <a:r>
                        <a:rPr lang="pl-PL"/>
                        <a:t>Innowacyjne produkty i procesy  biznesow </a:t>
                      </a:r>
                    </a:p>
                  </a:txBody>
                  <a:tcPr/>
                </a:tc>
                <a:tc>
                  <a:txBody>
                    <a:bodyPr/>
                    <a:lstStyle/>
                    <a:p>
                      <a:r>
                        <a:rPr lang="pl-PL"/>
                        <a:t>Patent, wynalazek, wzór użytkowy</a:t>
                      </a:r>
                    </a:p>
                  </a:txBody>
                  <a:tcPr/>
                </a:tc>
                <a:extLst>
                  <a:ext uri="{0D108BD9-81ED-4DB2-BD59-A6C34878D82A}">
                    <a16:rowId xmlns:a16="http://schemas.microsoft.com/office/drawing/2014/main" val="1145811556"/>
                  </a:ext>
                </a:extLst>
              </a:tr>
              <a:tr h="370840">
                <a:tc>
                  <a:txBody>
                    <a:bodyPr/>
                    <a:lstStyle/>
                    <a:p>
                      <a:pPr marL="285750" indent="-285750">
                        <a:buFont typeface="Arial" panose="020B0604020202020204" pitchFamily="34" charset="0"/>
                        <a:buChar char="•"/>
                      </a:pPr>
                      <a:r>
                        <a:rPr lang="pl-PL"/>
                        <a:t>Prace artystyczne, utwory literackie </a:t>
                      </a:r>
                    </a:p>
                  </a:txBody>
                  <a:tcPr/>
                </a:tc>
                <a:tc>
                  <a:txBody>
                    <a:bodyPr/>
                    <a:lstStyle/>
                    <a:p>
                      <a:r>
                        <a:rPr lang="pl-PL"/>
                        <a:t>Prawo autorskie</a:t>
                      </a:r>
                    </a:p>
                  </a:txBody>
                  <a:tcPr/>
                </a:tc>
                <a:extLst>
                  <a:ext uri="{0D108BD9-81ED-4DB2-BD59-A6C34878D82A}">
                    <a16:rowId xmlns:a16="http://schemas.microsoft.com/office/drawing/2014/main" val="1519769024"/>
                  </a:ext>
                </a:extLst>
              </a:tr>
              <a:tr h="370840">
                <a:tc>
                  <a:txBody>
                    <a:bodyPr/>
                    <a:lstStyle/>
                    <a:p>
                      <a:pPr marL="285750" indent="-285750">
                        <a:buFont typeface="Arial" panose="020B0604020202020204" pitchFamily="34" charset="0"/>
                        <a:buChar char="•"/>
                      </a:pPr>
                      <a:r>
                        <a:rPr lang="pl-PL"/>
                        <a:t>Wzory, w tym wzory tekstylne </a:t>
                      </a:r>
                    </a:p>
                  </a:txBody>
                  <a:tcPr/>
                </a:tc>
                <a:tc>
                  <a:txBody>
                    <a:bodyPr/>
                    <a:lstStyle/>
                    <a:p>
                      <a:r>
                        <a:rPr lang="pl-PL"/>
                        <a:t>Wzory użytkowe</a:t>
                      </a:r>
                    </a:p>
                  </a:txBody>
                  <a:tcPr/>
                </a:tc>
                <a:extLst>
                  <a:ext uri="{0D108BD9-81ED-4DB2-BD59-A6C34878D82A}">
                    <a16:rowId xmlns:a16="http://schemas.microsoft.com/office/drawing/2014/main" val="380180431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a:t>Oznakowanie dóbr o okreslonej wartości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Znaki towarowe</a:t>
                      </a:r>
                    </a:p>
                  </a:txBody>
                  <a:tcPr/>
                </a:tc>
                <a:extLst>
                  <a:ext uri="{0D108BD9-81ED-4DB2-BD59-A6C34878D82A}">
                    <a16:rowId xmlns:a16="http://schemas.microsoft.com/office/drawing/2014/main" val="724967842"/>
                  </a:ext>
                </a:extLst>
              </a:tr>
              <a:tr h="370840">
                <a:tc>
                  <a:txBody>
                    <a:bodyPr/>
                    <a:lstStyle/>
                    <a:p>
                      <a:pPr marL="285750" indent="-285750">
                        <a:buFont typeface="Arial" panose="020B0604020202020204" pitchFamily="34" charset="0"/>
                        <a:buChar char="•"/>
                      </a:pPr>
                      <a:r>
                        <a:rPr lang="pl-PL"/>
                        <a:t>Znaki charakterystyczne </a:t>
                      </a:r>
                    </a:p>
                  </a:txBody>
                  <a:tcPr/>
                </a:tc>
                <a:tc>
                  <a:txBody>
                    <a:bodyPr/>
                    <a:lstStyle/>
                    <a:p>
                      <a:r>
                        <a:rPr lang="pl-PL"/>
                        <a:t>Znaki towarowe</a:t>
                      </a:r>
                    </a:p>
                  </a:txBody>
                  <a:tcPr/>
                </a:tc>
                <a:extLst>
                  <a:ext uri="{0D108BD9-81ED-4DB2-BD59-A6C34878D82A}">
                    <a16:rowId xmlns:a16="http://schemas.microsoft.com/office/drawing/2014/main" val="1809872167"/>
                  </a:ext>
                </a:extLst>
              </a:tr>
              <a:tr h="370840">
                <a:tc>
                  <a:txBody>
                    <a:bodyPr/>
                    <a:lstStyle/>
                    <a:p>
                      <a:pPr marL="285750" indent="-285750">
                        <a:buFont typeface="Arial" panose="020B0604020202020204" pitchFamily="34" charset="0"/>
                        <a:buChar char="•"/>
                      </a:pPr>
                      <a:r>
                        <a:rPr lang="pl-PL"/>
                        <a:t>Oprogramowanie komputerowe </a:t>
                      </a:r>
                    </a:p>
                  </a:txBody>
                  <a:tcPr/>
                </a:tc>
                <a:tc>
                  <a:txBody>
                    <a:bodyPr/>
                    <a:lstStyle/>
                    <a:p>
                      <a:r>
                        <a:rPr lang="pl-PL"/>
                        <a:t>Prawo autorskie,</a:t>
                      </a:r>
                    </a:p>
                  </a:txBody>
                  <a:tcPr/>
                </a:tc>
                <a:extLst>
                  <a:ext uri="{0D108BD9-81ED-4DB2-BD59-A6C34878D82A}">
                    <a16:rowId xmlns:a16="http://schemas.microsoft.com/office/drawing/2014/main" val="3630749091"/>
                  </a:ext>
                </a:extLst>
              </a:tr>
              <a:tr h="370840">
                <a:tc>
                  <a:txBody>
                    <a:bodyPr/>
                    <a:lstStyle/>
                    <a:p>
                      <a:pPr marL="285750" indent="-285750">
                        <a:buFont typeface="Arial" panose="020B0604020202020204" pitchFamily="34" charset="0"/>
                        <a:buChar char="•"/>
                      </a:pPr>
                      <a:r>
                        <a:rPr lang="pl-PL"/>
                        <a:t>Układy scalone </a:t>
                      </a:r>
                    </a:p>
                    <a:p>
                      <a:pPr marL="285750" indent="-285750">
                        <a:buFont typeface="Arial" panose="020B0604020202020204" pitchFamily="34" charset="0"/>
                        <a:buChar char="•"/>
                      </a:pPr>
                      <a:r>
                        <a:rPr lang="pl-PL"/>
                        <a:t>Poufne informacje biznesowe i informacje handlowe o charakterze technicznym </a:t>
                      </a:r>
                    </a:p>
                  </a:txBody>
                  <a:tcPr/>
                </a:tc>
                <a:tc>
                  <a:txBody>
                    <a:bodyPr/>
                    <a:lstStyle/>
                    <a:p>
                      <a:r>
                        <a:rPr lang="pl-PL"/>
                        <a:t>Know-how</a:t>
                      </a:r>
                    </a:p>
                    <a:p>
                      <a:r>
                        <a:rPr lang="pl-PL"/>
                        <a:t>Know-how</a:t>
                      </a:r>
                    </a:p>
                  </a:txBody>
                  <a:tcPr/>
                </a:tc>
                <a:extLst>
                  <a:ext uri="{0D108BD9-81ED-4DB2-BD59-A6C34878D82A}">
                    <a16:rowId xmlns:a16="http://schemas.microsoft.com/office/drawing/2014/main" val="3106042959"/>
                  </a:ext>
                </a:extLst>
              </a:tr>
            </a:tbl>
          </a:graphicData>
        </a:graphic>
      </p:graphicFrame>
    </p:spTree>
    <p:extLst>
      <p:ext uri="{BB962C8B-B14F-4D97-AF65-F5344CB8AC3E}">
        <p14:creationId xmlns:p14="http://schemas.microsoft.com/office/powerpoint/2010/main" val="4014460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CD7A75-83E9-4DF7-9CB9-2BC29F849DE2}"/>
              </a:ext>
            </a:extLst>
          </p:cNvPr>
          <p:cNvSpPr>
            <a:spLocks noGrp="1"/>
          </p:cNvSpPr>
          <p:nvPr>
            <p:ph type="title"/>
          </p:nvPr>
        </p:nvSpPr>
        <p:spPr/>
        <p:txBody>
          <a:bodyPr>
            <a:normAutofit fontScale="90000"/>
          </a:bodyPr>
          <a:lstStyle/>
          <a:p>
            <a:r>
              <a:rPr lang="pl-PL" dirty="0"/>
              <a:t>zależność między stopniem ochrony własności intelektualnej a innowacyjnością gospodarek  </a:t>
            </a:r>
            <a:br>
              <a:rPr lang="pl-PL" dirty="0"/>
            </a:br>
            <a:r>
              <a:rPr lang="pl-PL" dirty="0"/>
              <a:t> </a:t>
            </a:r>
          </a:p>
        </p:txBody>
      </p:sp>
      <p:sp>
        <p:nvSpPr>
          <p:cNvPr id="3" name="Symbol zastępczy zawartości 2">
            <a:extLst>
              <a:ext uri="{FF2B5EF4-FFF2-40B4-BE49-F238E27FC236}">
                <a16:creationId xmlns:a16="http://schemas.microsoft.com/office/drawing/2014/main" id="{D3C2CFA6-7BCA-4BB0-9183-FE85A1E631A4}"/>
              </a:ext>
            </a:extLst>
          </p:cNvPr>
          <p:cNvSpPr>
            <a:spLocks noGrp="1"/>
          </p:cNvSpPr>
          <p:nvPr>
            <p:ph idx="1"/>
          </p:nvPr>
        </p:nvSpPr>
        <p:spPr/>
        <p:txBody>
          <a:bodyPr/>
          <a:lstStyle/>
          <a:p>
            <a:r>
              <a:rPr lang="pl-PL"/>
              <a:t>zależność między stopniem ochrony własności intelektualnej a innowacyjnością gospodarek przyjmuje kształt odwróconej krzywej U. Oznacza to, że zarówno zbyt słaba, jak i zbyt silna ochrona zmniejsza aktywność innowacyjną, a najkorzystniejszy jest pośredni, umiarkowany poziom ochrony własności intelektualnej [Boldrin i Levine, 2004, s. 127-160]</a:t>
            </a:r>
            <a:endParaRPr lang="pl-PL" dirty="0"/>
          </a:p>
        </p:txBody>
      </p:sp>
    </p:spTree>
    <p:extLst>
      <p:ext uri="{BB962C8B-B14F-4D97-AF65-F5344CB8AC3E}">
        <p14:creationId xmlns:p14="http://schemas.microsoft.com/office/powerpoint/2010/main" val="3928095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14E4109E-C834-403E-A6F6-CE3990522D62}"/>
              </a:ext>
            </a:extLst>
          </p:cNvPr>
          <p:cNvSpPr>
            <a:spLocks noGrp="1"/>
          </p:cNvSpPr>
          <p:nvPr>
            <p:ph type="ctrTitle"/>
          </p:nvPr>
        </p:nvSpPr>
        <p:spPr>
          <a:xfrm>
            <a:off x="1876424" y="1679549"/>
            <a:ext cx="8791575" cy="2387600"/>
          </a:xfrm>
        </p:spPr>
        <p:txBody>
          <a:bodyPr>
            <a:normAutofit fontScale="90000"/>
          </a:bodyPr>
          <a:lstStyle/>
          <a:p>
            <a:r>
              <a:rPr lang="pl-PL" dirty="0"/>
              <a:t> Wybór Strategii  ochrony własnego pomysłu innowacyjnego/ produktu innowacyjnego (wynalazek, </a:t>
            </a:r>
            <a:r>
              <a:rPr lang="pl-PL" dirty="0" err="1"/>
              <a:t>utwor</a:t>
            </a:r>
            <a:r>
              <a:rPr lang="pl-PL" dirty="0"/>
              <a:t>) </a:t>
            </a:r>
          </a:p>
        </p:txBody>
      </p:sp>
      <p:sp>
        <p:nvSpPr>
          <p:cNvPr id="5" name="Podtytuł 4">
            <a:extLst>
              <a:ext uri="{FF2B5EF4-FFF2-40B4-BE49-F238E27FC236}">
                <a16:creationId xmlns:a16="http://schemas.microsoft.com/office/drawing/2014/main" id="{D74B83CE-BD6A-4034-A775-06A864FAECCE}"/>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4132950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244E14-EBAB-4B52-BCB5-960E4C18AB01}"/>
              </a:ext>
            </a:extLst>
          </p:cNvPr>
          <p:cNvSpPr>
            <a:spLocks noGrp="1"/>
          </p:cNvSpPr>
          <p:nvPr>
            <p:ph type="title"/>
          </p:nvPr>
        </p:nvSpPr>
        <p:spPr/>
        <p:txBody>
          <a:bodyPr>
            <a:normAutofit fontScale="90000"/>
          </a:bodyPr>
          <a:lstStyle/>
          <a:p>
            <a:r>
              <a:rPr lang="pl-PL" dirty="0"/>
              <a:t>powiązanie elementów produktu innowacyjnego z odpowiednią strategią ochrony własności intelektualnej </a:t>
            </a:r>
          </a:p>
        </p:txBody>
      </p:sp>
      <p:sp>
        <p:nvSpPr>
          <p:cNvPr id="3" name="Symbol zastępczy zawartości 2">
            <a:extLst>
              <a:ext uri="{FF2B5EF4-FFF2-40B4-BE49-F238E27FC236}">
                <a16:creationId xmlns:a16="http://schemas.microsoft.com/office/drawing/2014/main" id="{7A4EB857-CB75-4F98-944E-056865893E6B}"/>
              </a:ext>
            </a:extLst>
          </p:cNvPr>
          <p:cNvSpPr>
            <a:spLocks noGrp="1"/>
          </p:cNvSpPr>
          <p:nvPr>
            <p:ph idx="1"/>
          </p:nvPr>
        </p:nvSpPr>
        <p:spPr/>
        <p:txBody>
          <a:bodyPr/>
          <a:lstStyle/>
          <a:p>
            <a:pPr marL="0" indent="0">
              <a:buNone/>
            </a:pPr>
            <a:r>
              <a:rPr lang="pl-PL" dirty="0"/>
              <a:t>Oprawki ze słuchawkami kostnymi – patent</a:t>
            </a:r>
          </a:p>
          <a:p>
            <a:pPr marL="0" indent="0">
              <a:buNone/>
            </a:pPr>
            <a:r>
              <a:rPr lang="pl-PL" dirty="0"/>
              <a:t>Oprogramowanie do słuchawek kostnych – </a:t>
            </a:r>
            <a:r>
              <a:rPr lang="pl-PL" dirty="0" err="1"/>
              <a:t>know</a:t>
            </a:r>
            <a:r>
              <a:rPr lang="pl-PL" dirty="0"/>
              <a:t> </a:t>
            </a:r>
            <a:r>
              <a:rPr lang="pl-PL" dirty="0" err="1"/>
              <a:t>how</a:t>
            </a:r>
            <a:endParaRPr lang="pl-PL" dirty="0"/>
          </a:p>
        </p:txBody>
      </p:sp>
    </p:spTree>
    <p:extLst>
      <p:ext uri="{BB962C8B-B14F-4D97-AF65-F5344CB8AC3E}">
        <p14:creationId xmlns:p14="http://schemas.microsoft.com/office/powerpoint/2010/main" val="4150502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4102D7-F004-4D74-BEBE-D27C074F63D9}"/>
              </a:ext>
            </a:extLst>
          </p:cNvPr>
          <p:cNvSpPr>
            <a:spLocks noGrp="1"/>
          </p:cNvSpPr>
          <p:nvPr>
            <p:ph type="title"/>
          </p:nvPr>
        </p:nvSpPr>
        <p:spPr/>
        <p:txBody>
          <a:bodyPr>
            <a:normAutofit fontScale="90000"/>
          </a:bodyPr>
          <a:lstStyle/>
          <a:p>
            <a:r>
              <a:rPr lang="pl-PL" dirty="0"/>
              <a:t>Kultura ochrony własności intelektualnej jako składnik kultury organizacyjnej i komponent strategii przedsiębiorstw </a:t>
            </a:r>
            <a:br>
              <a:rPr lang="pl-PL" dirty="0"/>
            </a:br>
            <a:r>
              <a:rPr lang="pl-PL" dirty="0"/>
              <a:t> </a:t>
            </a:r>
          </a:p>
        </p:txBody>
      </p:sp>
      <p:graphicFrame>
        <p:nvGraphicFramePr>
          <p:cNvPr id="4" name="Symbol zastępczy zawartości 3">
            <a:extLst>
              <a:ext uri="{FF2B5EF4-FFF2-40B4-BE49-F238E27FC236}">
                <a16:creationId xmlns:a16="http://schemas.microsoft.com/office/drawing/2014/main" id="{8914D18E-D613-4712-B13F-85892FEDFA49}"/>
              </a:ext>
            </a:extLst>
          </p:cNvPr>
          <p:cNvGraphicFramePr>
            <a:graphicFrameLocks noGrp="1"/>
          </p:cNvGraphicFramePr>
          <p:nvPr>
            <p:ph idx="1"/>
            <p:extLst>
              <p:ext uri="{D42A27DB-BD31-4B8C-83A1-F6EECF244321}">
                <p14:modId xmlns:p14="http://schemas.microsoft.com/office/powerpoint/2010/main" val="4086297760"/>
              </p:ext>
            </p:extLst>
          </p:nvPr>
        </p:nvGraphicFramePr>
        <p:xfrm>
          <a:off x="1141413" y="2249488"/>
          <a:ext cx="9906000" cy="1833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630251319"/>
                    </a:ext>
                  </a:extLst>
                </a:gridCol>
                <a:gridCol w="4953000">
                  <a:extLst>
                    <a:ext uri="{9D8B030D-6E8A-4147-A177-3AD203B41FA5}">
                      <a16:colId xmlns:a16="http://schemas.microsoft.com/office/drawing/2014/main" val="3318618313"/>
                    </a:ext>
                  </a:extLst>
                </a:gridCol>
              </a:tblGrid>
              <a:tr h="370840">
                <a:tc>
                  <a:txBody>
                    <a:bodyPr/>
                    <a:lstStyle/>
                    <a:p>
                      <a:r>
                        <a:rPr lang="pl-PL" sz="1800" b="1" kern="1200" dirty="0">
                          <a:solidFill>
                            <a:schemeClr val="lt1"/>
                          </a:solidFill>
                          <a:effectLst/>
                          <a:latin typeface="+mn-lt"/>
                          <a:ea typeface="+mn-ea"/>
                          <a:cs typeface="+mn-cs"/>
                        </a:rPr>
                        <a:t>Strategia ochrony własności intelektualnej</a:t>
                      </a:r>
                      <a:endParaRPr lang="pl-PL" dirty="0"/>
                    </a:p>
                  </a:txBody>
                  <a:tcPr/>
                </a:tc>
                <a:tc>
                  <a:txBody>
                    <a:bodyPr/>
                    <a:lstStyle/>
                    <a:p>
                      <a:r>
                        <a:rPr lang="pl-PL" sz="1800" b="1" kern="1200" dirty="0">
                          <a:solidFill>
                            <a:schemeClr val="lt1"/>
                          </a:solidFill>
                          <a:effectLst/>
                          <a:latin typeface="+mn-lt"/>
                          <a:ea typeface="+mn-ea"/>
                          <a:cs typeface="+mn-cs"/>
                        </a:rPr>
                        <a:t>Elementy kultury ochrony intelektualnej</a:t>
                      </a:r>
                      <a:endParaRPr lang="pl-PL" dirty="0"/>
                    </a:p>
                  </a:txBody>
                  <a:tcPr/>
                </a:tc>
                <a:extLst>
                  <a:ext uri="{0D108BD9-81ED-4DB2-BD59-A6C34878D82A}">
                    <a16:rowId xmlns:a16="http://schemas.microsoft.com/office/drawing/2014/main" val="3938520463"/>
                  </a:ext>
                </a:extLst>
              </a:tr>
              <a:tr h="370840">
                <a:tc>
                  <a:txBody>
                    <a:bodyPr/>
                    <a:lstStyle/>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Prawo ochronne na znak towarowy</a:t>
                      </a:r>
                    </a:p>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Ochrona dóbr osobistych</a:t>
                      </a:r>
                    </a:p>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Licencja na prawa autorskie</a:t>
                      </a:r>
                    </a:p>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Ochrona dóbr osobistych</a:t>
                      </a:r>
                    </a:p>
                    <a:p>
                      <a:pPr marL="285750" indent="-285750">
                        <a:buFont typeface="Arial" panose="020B0604020202020204" pitchFamily="34" charset="0"/>
                        <a:buChar char="•"/>
                      </a:pPr>
                      <a:r>
                        <a:rPr lang="pl-PL" sz="1800" kern="1200" dirty="0">
                          <a:solidFill>
                            <a:schemeClr val="dk1"/>
                          </a:solidFill>
                          <a:effectLst/>
                          <a:latin typeface="+mn-lt"/>
                          <a:ea typeface="+mn-ea"/>
                          <a:cs typeface="+mn-cs"/>
                        </a:rPr>
                        <a:t>Ochrona tajemnicy przedsiębiorstwa</a:t>
                      </a:r>
                      <a:endParaRPr lang="pl-PL" dirty="0"/>
                    </a:p>
                  </a:txBody>
                  <a:tcPr/>
                </a:tc>
                <a:tc>
                  <a:txBody>
                    <a:bodyPr/>
                    <a:lstStyle/>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Marka</a:t>
                      </a:r>
                    </a:p>
                    <a:p>
                      <a:pPr marL="285750" lvl="0" indent="-285750">
                        <a:buFont typeface="Arial" panose="020B0604020202020204" pitchFamily="34" charset="0"/>
                        <a:buChar char="•"/>
                      </a:pPr>
                      <a:r>
                        <a:rPr lang="pl-PL" sz="1800" kern="1200" dirty="0">
                          <a:solidFill>
                            <a:schemeClr val="dk1"/>
                          </a:solidFill>
                          <a:effectLst/>
                          <a:latin typeface="+mn-lt"/>
                          <a:ea typeface="+mn-ea"/>
                          <a:cs typeface="+mn-cs"/>
                        </a:rPr>
                        <a:t>Patent na innowacyjny produkt</a:t>
                      </a:r>
                    </a:p>
                    <a:p>
                      <a:pPr marL="285750" indent="-285750">
                        <a:buFont typeface="Arial" panose="020B0604020202020204" pitchFamily="34" charset="0"/>
                        <a:buChar char="•"/>
                      </a:pPr>
                      <a:r>
                        <a:rPr lang="pl-PL" sz="1800" kern="1200" dirty="0">
                          <a:solidFill>
                            <a:schemeClr val="dk1"/>
                          </a:solidFill>
                          <a:effectLst/>
                          <a:latin typeface="+mn-lt"/>
                          <a:ea typeface="+mn-ea"/>
                          <a:cs typeface="+mn-cs"/>
                        </a:rPr>
                        <a:t>Know-how</a:t>
                      </a:r>
                      <a:endParaRPr lang="pl-PL" dirty="0"/>
                    </a:p>
                  </a:txBody>
                  <a:tcPr/>
                </a:tc>
                <a:extLst>
                  <a:ext uri="{0D108BD9-81ED-4DB2-BD59-A6C34878D82A}">
                    <a16:rowId xmlns:a16="http://schemas.microsoft.com/office/drawing/2014/main" val="2377853856"/>
                  </a:ext>
                </a:extLst>
              </a:tr>
            </a:tbl>
          </a:graphicData>
        </a:graphic>
      </p:graphicFrame>
    </p:spTree>
    <p:extLst>
      <p:ext uri="{BB962C8B-B14F-4D97-AF65-F5344CB8AC3E}">
        <p14:creationId xmlns:p14="http://schemas.microsoft.com/office/powerpoint/2010/main" val="3041247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283A046B-0043-493B-8A45-F78F3EC3F9DE}"/>
              </a:ext>
            </a:extLst>
          </p:cNvPr>
          <p:cNvSpPr>
            <a:spLocks noGrp="1"/>
          </p:cNvSpPr>
          <p:nvPr>
            <p:ph type="ctrTitle"/>
          </p:nvPr>
        </p:nvSpPr>
        <p:spPr>
          <a:xfrm>
            <a:off x="2506011" y="1811911"/>
            <a:ext cx="8791575" cy="2387600"/>
          </a:xfrm>
        </p:spPr>
        <p:txBody>
          <a:bodyPr>
            <a:normAutofit fontScale="90000"/>
          </a:bodyPr>
          <a:lstStyle/>
          <a:p>
            <a:r>
              <a:rPr lang="pl-PL" dirty="0"/>
              <a:t>Finansowanie pomysłu innowacyjnego/ produktu innowacyjnego </a:t>
            </a:r>
            <a:br>
              <a:rPr lang="pl-PL" dirty="0"/>
            </a:br>
            <a:r>
              <a:rPr lang="pl-PL" dirty="0"/>
              <a:t> </a:t>
            </a:r>
            <a:br>
              <a:rPr lang="pl-PL" dirty="0"/>
            </a:br>
            <a:r>
              <a:rPr lang="pl-PL" dirty="0"/>
              <a:t> </a:t>
            </a:r>
          </a:p>
        </p:txBody>
      </p:sp>
      <p:sp>
        <p:nvSpPr>
          <p:cNvPr id="5" name="Podtytuł 4">
            <a:extLst>
              <a:ext uri="{FF2B5EF4-FFF2-40B4-BE49-F238E27FC236}">
                <a16:creationId xmlns:a16="http://schemas.microsoft.com/office/drawing/2014/main" id="{701351D1-A102-4812-96D7-39BEB146FF7B}"/>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4015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301939-0E0C-46F8-926F-2C96EBEACB22}"/>
              </a:ext>
            </a:extLst>
          </p:cNvPr>
          <p:cNvSpPr>
            <a:spLocks noGrp="1"/>
          </p:cNvSpPr>
          <p:nvPr>
            <p:ph type="title"/>
          </p:nvPr>
        </p:nvSpPr>
        <p:spPr/>
        <p:txBody>
          <a:bodyPr/>
          <a:lstStyle/>
          <a:p>
            <a:pPr algn="ctr"/>
            <a:r>
              <a:rPr lang="pl-PL"/>
              <a:t>Innowacja produktowa</a:t>
            </a:r>
          </a:p>
        </p:txBody>
      </p:sp>
      <p:sp>
        <p:nvSpPr>
          <p:cNvPr id="3" name="Symbol zastępczy zawartości 2">
            <a:extLst>
              <a:ext uri="{FF2B5EF4-FFF2-40B4-BE49-F238E27FC236}">
                <a16:creationId xmlns:a16="http://schemas.microsoft.com/office/drawing/2014/main" id="{68AD70DB-A003-41C3-B52C-ECED85B31C0B}"/>
              </a:ext>
            </a:extLst>
          </p:cNvPr>
          <p:cNvSpPr>
            <a:spLocks noGrp="1"/>
          </p:cNvSpPr>
          <p:nvPr>
            <p:ph idx="1"/>
          </p:nvPr>
        </p:nvSpPr>
        <p:spPr/>
        <p:txBody>
          <a:bodyPr/>
          <a:lstStyle/>
          <a:p>
            <a:r>
              <a:rPr lang="pl-PL"/>
              <a:t>Produkt udoskonalony pod względem specyfikacji.</a:t>
            </a:r>
          </a:p>
          <a:p>
            <a:r>
              <a:rPr lang="pl-PL"/>
              <a:t>Poszerzony produkt o nowe zastosowania</a:t>
            </a:r>
          </a:p>
          <a:p>
            <a:r>
              <a:rPr lang="pl-PL"/>
              <a:t>Dodanie urządzeń elektronicznych</a:t>
            </a:r>
          </a:p>
          <a:p>
            <a:endParaRPr lang="pl-PL"/>
          </a:p>
        </p:txBody>
      </p:sp>
    </p:spTree>
    <p:extLst>
      <p:ext uri="{BB962C8B-B14F-4D97-AF65-F5344CB8AC3E}">
        <p14:creationId xmlns:p14="http://schemas.microsoft.com/office/powerpoint/2010/main" val="267755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DB096-E94C-450A-A2DF-853D182E2E78}"/>
              </a:ext>
            </a:extLst>
          </p:cNvPr>
          <p:cNvSpPr>
            <a:spLocks noGrp="1"/>
          </p:cNvSpPr>
          <p:nvPr>
            <p:ph type="title"/>
          </p:nvPr>
        </p:nvSpPr>
        <p:spPr/>
        <p:txBody>
          <a:bodyPr>
            <a:normAutofit fontScale="90000"/>
          </a:bodyPr>
          <a:lstStyle/>
          <a:p>
            <a:r>
              <a:rPr lang="pl-PL" b="1" dirty="0"/>
              <a:t>Opis wybranego źródła finansowania pomysłu/ produktu innowacyjnego</a:t>
            </a:r>
            <a:br>
              <a:rPr lang="pl-PL" dirty="0"/>
            </a:br>
            <a:endParaRPr lang="pl-PL" dirty="0"/>
          </a:p>
        </p:txBody>
      </p:sp>
      <p:graphicFrame>
        <p:nvGraphicFramePr>
          <p:cNvPr id="4" name="Symbol zastępczy zawartości 3">
            <a:extLst>
              <a:ext uri="{FF2B5EF4-FFF2-40B4-BE49-F238E27FC236}">
                <a16:creationId xmlns:a16="http://schemas.microsoft.com/office/drawing/2014/main" id="{CAC2CAB3-0E0E-42E4-86C6-9ED3A08F3096}"/>
              </a:ext>
            </a:extLst>
          </p:cNvPr>
          <p:cNvGraphicFramePr>
            <a:graphicFrameLocks noGrp="1"/>
          </p:cNvGraphicFramePr>
          <p:nvPr>
            <p:ph idx="1"/>
            <p:extLst>
              <p:ext uri="{D42A27DB-BD31-4B8C-83A1-F6EECF244321}">
                <p14:modId xmlns:p14="http://schemas.microsoft.com/office/powerpoint/2010/main" val="1726555439"/>
              </p:ext>
            </p:extLst>
          </p:nvPr>
        </p:nvGraphicFramePr>
        <p:xfrm>
          <a:off x="1141413" y="2249488"/>
          <a:ext cx="9906000" cy="27482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453295891"/>
                    </a:ext>
                  </a:extLst>
                </a:gridCol>
                <a:gridCol w="4953000">
                  <a:extLst>
                    <a:ext uri="{9D8B030D-6E8A-4147-A177-3AD203B41FA5}">
                      <a16:colId xmlns:a16="http://schemas.microsoft.com/office/drawing/2014/main" val="1854902363"/>
                    </a:ext>
                  </a:extLst>
                </a:gridCol>
              </a:tblGrid>
              <a:tr h="370840">
                <a:tc>
                  <a:txBody>
                    <a:bodyPr/>
                    <a:lstStyle/>
                    <a:p>
                      <a:r>
                        <a:rPr lang="pl-PL" dirty="0"/>
                        <a:t>Źródło</a:t>
                      </a:r>
                    </a:p>
                  </a:txBody>
                  <a:tcPr/>
                </a:tc>
                <a:tc>
                  <a:txBody>
                    <a:bodyPr/>
                    <a:lstStyle/>
                    <a:p>
                      <a:r>
                        <a:rPr lang="pl-PL" sz="1800" b="1" kern="1200" dirty="0">
                          <a:solidFill>
                            <a:schemeClr val="lt1"/>
                          </a:solidFill>
                          <a:effectLst/>
                          <a:latin typeface="+mn-lt"/>
                          <a:ea typeface="+mn-ea"/>
                          <a:cs typeface="+mn-cs"/>
                        </a:rPr>
                        <a:t>Szczegółowy opis źródła finansowego</a:t>
                      </a:r>
                      <a:endParaRPr lang="pl-PL" dirty="0"/>
                    </a:p>
                  </a:txBody>
                  <a:tcPr/>
                </a:tc>
                <a:extLst>
                  <a:ext uri="{0D108BD9-81ED-4DB2-BD59-A6C34878D82A}">
                    <a16:rowId xmlns:a16="http://schemas.microsoft.com/office/drawing/2014/main" val="1500484700"/>
                  </a:ext>
                </a:extLst>
              </a:tr>
              <a:tr h="370840">
                <a:tc>
                  <a:txBody>
                    <a:bodyPr/>
                    <a:lstStyle/>
                    <a:p>
                      <a:r>
                        <a:rPr lang="pl-PL" b="0" dirty="0"/>
                        <a:t>Źródło 1</a:t>
                      </a:r>
                    </a:p>
                    <a:p>
                      <a:r>
                        <a:rPr lang="pl-PL" dirty="0"/>
                        <a:t>Anioł biznesu</a:t>
                      </a:r>
                    </a:p>
                  </a:txBody>
                  <a:tcPr/>
                </a:tc>
                <a:tc>
                  <a:txBody>
                    <a:bodyPr/>
                    <a:lstStyle/>
                    <a:p>
                      <a:r>
                        <a:rPr lang="pl-PL" sz="1800" kern="1200" dirty="0">
                          <a:solidFill>
                            <a:schemeClr val="dk1"/>
                          </a:solidFill>
                          <a:effectLst/>
                          <a:latin typeface="+mn-lt"/>
                          <a:ea typeface="+mn-ea"/>
                          <a:cs typeface="+mn-cs"/>
                        </a:rPr>
                        <a:t>We wczesnym fazie rozwoju znajdziemy osobą zainteresowaną naszym pomysłem, które będzie wstanie finansować nasze przedsięwzięcie w zamian za udziały.</a:t>
                      </a:r>
                      <a:endParaRPr lang="pl-PL" dirty="0"/>
                    </a:p>
                  </a:txBody>
                  <a:tcPr/>
                </a:tc>
                <a:extLst>
                  <a:ext uri="{0D108BD9-81ED-4DB2-BD59-A6C34878D82A}">
                    <a16:rowId xmlns:a16="http://schemas.microsoft.com/office/drawing/2014/main" val="1314666564"/>
                  </a:ext>
                </a:extLst>
              </a:tr>
              <a:tr h="370840">
                <a:tc>
                  <a:txBody>
                    <a:bodyPr/>
                    <a:lstStyle/>
                    <a:p>
                      <a:r>
                        <a:rPr lang="pl-PL" dirty="0"/>
                        <a:t>Źródło 2 </a:t>
                      </a:r>
                    </a:p>
                    <a:p>
                      <a:r>
                        <a:rPr lang="pl-PL" dirty="0"/>
                        <a:t>Linia kredytowa</a:t>
                      </a:r>
                    </a:p>
                  </a:txBody>
                  <a:tcPr/>
                </a:tc>
                <a:tc>
                  <a:txBody>
                    <a:bodyPr/>
                    <a:lstStyle/>
                    <a:p>
                      <a:r>
                        <a:rPr lang="pl-PL" sz="1800" kern="1200" dirty="0">
                          <a:solidFill>
                            <a:schemeClr val="dk1"/>
                          </a:solidFill>
                          <a:effectLst/>
                          <a:latin typeface="+mn-lt"/>
                          <a:ea typeface="+mn-ea"/>
                          <a:cs typeface="+mn-cs"/>
                        </a:rPr>
                        <a:t>Pozwoli finansować naszą działalność, udostępniając nam przez bank zadłużenia się na ustaloną kwotę. W ofercie np. banku ING maksymalna kwota linii mogła by wynosić nawet do pół miliona.</a:t>
                      </a:r>
                      <a:endParaRPr lang="pl-PL" dirty="0"/>
                    </a:p>
                  </a:txBody>
                  <a:tcPr/>
                </a:tc>
                <a:extLst>
                  <a:ext uri="{0D108BD9-81ED-4DB2-BD59-A6C34878D82A}">
                    <a16:rowId xmlns:a16="http://schemas.microsoft.com/office/drawing/2014/main" val="3214103840"/>
                  </a:ext>
                </a:extLst>
              </a:tr>
            </a:tbl>
          </a:graphicData>
        </a:graphic>
      </p:graphicFrame>
    </p:spTree>
    <p:extLst>
      <p:ext uri="{BB962C8B-B14F-4D97-AF65-F5344CB8AC3E}">
        <p14:creationId xmlns:p14="http://schemas.microsoft.com/office/powerpoint/2010/main" val="4152119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78857F-0490-4E0C-80B9-A8AA4607FDFF}"/>
              </a:ext>
            </a:extLst>
          </p:cNvPr>
          <p:cNvSpPr>
            <a:spLocks noGrp="1"/>
          </p:cNvSpPr>
          <p:nvPr>
            <p:ph type="title"/>
          </p:nvPr>
        </p:nvSpPr>
        <p:spPr/>
        <p:txBody>
          <a:bodyPr/>
          <a:lstStyle/>
          <a:p>
            <a:r>
              <a:rPr lang="pl-PL" b="1" dirty="0"/>
              <a:t>Model biznesu organizacji innowacyjnej</a:t>
            </a:r>
            <a:br>
              <a:rPr lang="pl-PL" u="sng" dirty="0"/>
            </a:br>
            <a:endParaRPr lang="pl-PL" dirty="0"/>
          </a:p>
        </p:txBody>
      </p:sp>
      <p:graphicFrame>
        <p:nvGraphicFramePr>
          <p:cNvPr id="5" name="Symbol zastępczy zawartości 4">
            <a:extLst>
              <a:ext uri="{FF2B5EF4-FFF2-40B4-BE49-F238E27FC236}">
                <a16:creationId xmlns:a16="http://schemas.microsoft.com/office/drawing/2014/main" id="{72F3BFF4-4D35-4FF6-8078-D91AED51A903}"/>
              </a:ext>
            </a:extLst>
          </p:cNvPr>
          <p:cNvGraphicFramePr>
            <a:graphicFrameLocks noGrp="1"/>
          </p:cNvGraphicFramePr>
          <p:nvPr>
            <p:ph idx="1"/>
            <p:extLst>
              <p:ext uri="{D42A27DB-BD31-4B8C-83A1-F6EECF244321}">
                <p14:modId xmlns:p14="http://schemas.microsoft.com/office/powerpoint/2010/main" val="3791638372"/>
              </p:ext>
            </p:extLst>
          </p:nvPr>
        </p:nvGraphicFramePr>
        <p:xfrm>
          <a:off x="45881" y="1605088"/>
          <a:ext cx="12097062" cy="5252912"/>
        </p:xfrm>
        <a:graphic>
          <a:graphicData uri="http://schemas.openxmlformats.org/drawingml/2006/table">
            <a:tbl>
              <a:tblPr firstRow="1" bandRow="1">
                <a:tableStyleId>{5C22544A-7EE6-4342-B048-85BDC9FD1C3A}</a:tableStyleId>
              </a:tblPr>
              <a:tblGrid>
                <a:gridCol w="1618938">
                  <a:extLst>
                    <a:ext uri="{9D8B030D-6E8A-4147-A177-3AD203B41FA5}">
                      <a16:colId xmlns:a16="http://schemas.microsoft.com/office/drawing/2014/main" val="1304401664"/>
                    </a:ext>
                  </a:extLst>
                </a:gridCol>
                <a:gridCol w="1828800">
                  <a:extLst>
                    <a:ext uri="{9D8B030D-6E8A-4147-A177-3AD203B41FA5}">
                      <a16:colId xmlns:a16="http://schemas.microsoft.com/office/drawing/2014/main" val="2911975567"/>
                    </a:ext>
                  </a:extLst>
                </a:gridCol>
                <a:gridCol w="1708878">
                  <a:extLst>
                    <a:ext uri="{9D8B030D-6E8A-4147-A177-3AD203B41FA5}">
                      <a16:colId xmlns:a16="http://schemas.microsoft.com/office/drawing/2014/main" val="2638337627"/>
                    </a:ext>
                  </a:extLst>
                </a:gridCol>
                <a:gridCol w="1484026">
                  <a:extLst>
                    <a:ext uri="{9D8B030D-6E8A-4147-A177-3AD203B41FA5}">
                      <a16:colId xmlns:a16="http://schemas.microsoft.com/office/drawing/2014/main" val="530029457"/>
                    </a:ext>
                  </a:extLst>
                </a:gridCol>
                <a:gridCol w="1424066">
                  <a:extLst>
                    <a:ext uri="{9D8B030D-6E8A-4147-A177-3AD203B41FA5}">
                      <a16:colId xmlns:a16="http://schemas.microsoft.com/office/drawing/2014/main" val="2734275539"/>
                    </a:ext>
                  </a:extLst>
                </a:gridCol>
                <a:gridCol w="1439056">
                  <a:extLst>
                    <a:ext uri="{9D8B030D-6E8A-4147-A177-3AD203B41FA5}">
                      <a16:colId xmlns:a16="http://schemas.microsoft.com/office/drawing/2014/main" val="162635511"/>
                    </a:ext>
                  </a:extLst>
                </a:gridCol>
                <a:gridCol w="1469036">
                  <a:extLst>
                    <a:ext uri="{9D8B030D-6E8A-4147-A177-3AD203B41FA5}">
                      <a16:colId xmlns:a16="http://schemas.microsoft.com/office/drawing/2014/main" val="3451402623"/>
                    </a:ext>
                  </a:extLst>
                </a:gridCol>
                <a:gridCol w="1124262">
                  <a:extLst>
                    <a:ext uri="{9D8B030D-6E8A-4147-A177-3AD203B41FA5}">
                      <a16:colId xmlns:a16="http://schemas.microsoft.com/office/drawing/2014/main" val="4058950221"/>
                    </a:ext>
                  </a:extLst>
                </a:gridCol>
              </a:tblGrid>
              <a:tr h="660208">
                <a:tc>
                  <a:txBody>
                    <a:bodyPr/>
                    <a:lstStyle/>
                    <a:p>
                      <a:r>
                        <a:rPr lang="pl-PL" dirty="0"/>
                        <a:t>Kluczowi partnerzy</a:t>
                      </a:r>
                    </a:p>
                  </a:txBody>
                  <a:tcPr/>
                </a:tc>
                <a:tc>
                  <a:txBody>
                    <a:bodyPr/>
                    <a:lstStyle/>
                    <a:p>
                      <a:r>
                        <a:rPr lang="pl-PL" dirty="0"/>
                        <a:t>Kluczowe czynności</a:t>
                      </a:r>
                    </a:p>
                  </a:txBody>
                  <a:tcPr/>
                </a:tc>
                <a:tc>
                  <a:txBody>
                    <a:bodyPr/>
                    <a:lstStyle/>
                    <a:p>
                      <a:r>
                        <a:rPr lang="pl-PL" dirty="0"/>
                        <a:t>Kluczowe zasoby</a:t>
                      </a:r>
                    </a:p>
                  </a:txBody>
                  <a:tcPr/>
                </a:tc>
                <a:tc>
                  <a:txBody>
                    <a:bodyPr/>
                    <a:lstStyle/>
                    <a:p>
                      <a:r>
                        <a:rPr lang="pl-PL" dirty="0"/>
                        <a:t>Propozycja wartości</a:t>
                      </a:r>
                    </a:p>
                  </a:txBody>
                  <a:tcPr/>
                </a:tc>
                <a:tc>
                  <a:txBody>
                    <a:bodyPr/>
                    <a:lstStyle/>
                    <a:p>
                      <a:r>
                        <a:rPr lang="pl-PL" dirty="0"/>
                        <a:t>Relacje z klientami</a:t>
                      </a:r>
                    </a:p>
                  </a:txBody>
                  <a:tcPr/>
                </a:tc>
                <a:tc>
                  <a:txBody>
                    <a:bodyPr/>
                    <a:lstStyle/>
                    <a:p>
                      <a:r>
                        <a:rPr lang="pl-PL" dirty="0"/>
                        <a:t>Segmentacja klientów</a:t>
                      </a:r>
                    </a:p>
                  </a:txBody>
                  <a:tcPr/>
                </a:tc>
                <a:tc>
                  <a:txBody>
                    <a:bodyPr/>
                    <a:lstStyle/>
                    <a:p>
                      <a:r>
                        <a:rPr lang="pl-PL" dirty="0"/>
                        <a:t>Struktura kosztów</a:t>
                      </a:r>
                    </a:p>
                  </a:txBody>
                  <a:tcPr/>
                </a:tc>
                <a:tc>
                  <a:txBody>
                    <a:bodyPr/>
                    <a:lstStyle/>
                    <a:p>
                      <a:r>
                        <a:rPr lang="pl-PL" dirty="0"/>
                        <a:t>Źródła </a:t>
                      </a:r>
                      <a:r>
                        <a:rPr lang="pl-PL" dirty="0" err="1"/>
                        <a:t>przcyhodów</a:t>
                      </a:r>
                      <a:endParaRPr lang="pl-PL" dirty="0"/>
                    </a:p>
                  </a:txBody>
                  <a:tcPr/>
                </a:tc>
                <a:extLst>
                  <a:ext uri="{0D108BD9-81ED-4DB2-BD59-A6C34878D82A}">
                    <a16:rowId xmlns:a16="http://schemas.microsoft.com/office/drawing/2014/main" val="3861555381"/>
                  </a:ext>
                </a:extLst>
              </a:tr>
              <a:tr h="4338512">
                <a:tc>
                  <a:txBody>
                    <a:bodyPr/>
                    <a:lstStyle/>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Producenci oprawek</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Producenci słuchawek kostnych</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Producenci szkieł korekcyjnych do okularów</a:t>
                      </a:r>
                    </a:p>
                    <a:p>
                      <a:pPr algn="just"/>
                      <a:endParaRPr lang="pl-PL" dirty="0"/>
                    </a:p>
                  </a:txBody>
                  <a:tcPr/>
                </a:tc>
                <a:tc>
                  <a:txBody>
                    <a:bodyPr/>
                    <a:lstStyle/>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Produkcja</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Rozwiązywanie problemów</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Sprzedaż</a:t>
                      </a:r>
                      <a:endParaRPr lang="pl-PL" dirty="0"/>
                    </a:p>
                  </a:txBody>
                  <a:tcPr/>
                </a:tc>
                <a:tc>
                  <a:txBody>
                    <a:bodyPr/>
                    <a:lstStyle/>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Pieniądze</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Zasoby intelektualne</a:t>
                      </a:r>
                    </a:p>
                    <a:p>
                      <a:pPr marL="285750" indent="-285750" algn="just">
                        <a:buFont typeface="Arial" panose="020B0604020202020204" pitchFamily="34" charset="0"/>
                        <a:buChar char="•"/>
                      </a:pPr>
                      <a:r>
                        <a:rPr lang="pl-PL" sz="1800" kern="1200" dirty="0">
                          <a:solidFill>
                            <a:schemeClr val="dk1"/>
                          </a:solidFill>
                          <a:effectLst/>
                          <a:latin typeface="+mn-lt"/>
                          <a:ea typeface="+mn-ea"/>
                          <a:cs typeface="+mn-cs"/>
                        </a:rPr>
                        <a:t>Zasoby fizyczne</a:t>
                      </a:r>
                      <a:endParaRPr lang="pl-PL" dirty="0"/>
                    </a:p>
                  </a:txBody>
                  <a:tcPr/>
                </a:tc>
                <a:tc>
                  <a:txBody>
                    <a:bodyPr/>
                    <a:lstStyle/>
                    <a:p>
                      <a:r>
                        <a:rPr lang="pl-PL" sz="1800" b="0" kern="1200" dirty="0">
                          <a:solidFill>
                            <a:schemeClr val="dk1"/>
                          </a:solidFill>
                          <a:effectLst/>
                          <a:latin typeface="+mn-lt"/>
                          <a:ea typeface="+mn-ea"/>
                          <a:cs typeface="+mn-cs"/>
                        </a:rPr>
                        <a:t>Jakościowe</a:t>
                      </a:r>
                    </a:p>
                    <a:p>
                      <a:r>
                        <a:rPr lang="pl-PL" sz="1800" kern="1200" dirty="0">
                          <a:solidFill>
                            <a:schemeClr val="dk1"/>
                          </a:solidFill>
                          <a:effectLst/>
                          <a:latin typeface="+mn-lt"/>
                          <a:ea typeface="+mn-ea"/>
                          <a:cs typeface="+mn-cs"/>
                        </a:rPr>
                        <a:t>np. kompleksowa obsługa, design, pozytywne doświadczenia klienta w używaniu danego produktu</a:t>
                      </a:r>
                      <a:endParaRPr lang="pl-PL" dirty="0"/>
                    </a:p>
                  </a:txBody>
                  <a:tcPr/>
                </a:tc>
                <a:tc>
                  <a:txBody>
                    <a:bodyPr/>
                    <a:lstStyle/>
                    <a:p>
                      <a:pPr algn="just"/>
                      <a:r>
                        <a:rPr lang="pl-PL" sz="1800" kern="1200" dirty="0">
                          <a:solidFill>
                            <a:schemeClr val="dk1"/>
                          </a:solidFill>
                          <a:effectLst/>
                          <a:latin typeface="+mn-lt"/>
                          <a:ea typeface="+mn-ea"/>
                          <a:cs typeface="+mn-cs"/>
                        </a:rPr>
                        <a:t>Bezpośrednia styczność-</a:t>
                      </a:r>
                    </a:p>
                    <a:p>
                      <a:pPr algn="just"/>
                      <a:r>
                        <a:rPr lang="pl-PL" sz="1800" kern="1200" dirty="0">
                          <a:solidFill>
                            <a:schemeClr val="dk1"/>
                          </a:solidFill>
                          <a:effectLst/>
                          <a:latin typeface="+mn-lt"/>
                          <a:ea typeface="+mn-ea"/>
                          <a:cs typeface="+mn-cs"/>
                        </a:rPr>
                        <a:t>bezpośrednia interakcja z klientem przez wyznaczonych do tego celu konsultantów</a:t>
                      </a:r>
                      <a:endParaRPr lang="pl-PL" dirty="0"/>
                    </a:p>
                  </a:txBody>
                  <a:tcPr/>
                </a:tc>
                <a:tc>
                  <a:txBody>
                    <a:bodyPr/>
                    <a:lstStyle/>
                    <a:p>
                      <a:pPr algn="just"/>
                      <a:r>
                        <a:rPr lang="pl-PL" sz="1800" kern="1200" dirty="0">
                          <a:solidFill>
                            <a:schemeClr val="dk1"/>
                          </a:solidFill>
                          <a:effectLst/>
                          <a:latin typeface="+mn-lt"/>
                          <a:ea typeface="+mn-ea"/>
                          <a:cs typeface="+mn-cs"/>
                        </a:rPr>
                        <a:t>Rynek niszowy-</a:t>
                      </a:r>
                    </a:p>
                    <a:p>
                      <a:pPr algn="just"/>
                      <a:r>
                        <a:rPr lang="pl-PL" sz="1800" kern="1200" dirty="0">
                          <a:solidFill>
                            <a:schemeClr val="dk1"/>
                          </a:solidFill>
                          <a:effectLst/>
                          <a:latin typeface="+mn-lt"/>
                          <a:ea typeface="+mn-ea"/>
                          <a:cs typeface="+mn-cs"/>
                        </a:rPr>
                        <a:t>klienci tworzą specjalistyczny i wyspecjalizowany segment</a:t>
                      </a:r>
                      <a:endParaRPr lang="pl-PL" dirty="0"/>
                    </a:p>
                  </a:txBody>
                  <a:tcPr/>
                </a:tc>
                <a:tc>
                  <a:txBody>
                    <a:bodyPr/>
                    <a:lstStyle/>
                    <a:p>
                      <a:pPr marL="285750" indent="-285750">
                        <a:buFont typeface="Arial" panose="020B0604020202020204" pitchFamily="34" charset="0"/>
                        <a:buChar char="•"/>
                      </a:pPr>
                      <a:r>
                        <a:rPr lang="pl-PL" sz="1800" kern="1200" dirty="0">
                          <a:solidFill>
                            <a:schemeClr val="dk1"/>
                          </a:solidFill>
                          <a:effectLst/>
                          <a:latin typeface="+mn-lt"/>
                          <a:ea typeface="+mn-ea"/>
                          <a:cs typeface="+mn-cs"/>
                        </a:rPr>
                        <a:t>Koszty związane z zamówieniami od partnerów</a:t>
                      </a:r>
                    </a:p>
                    <a:p>
                      <a:pPr marL="285750" indent="-285750">
                        <a:buFont typeface="Arial" panose="020B0604020202020204" pitchFamily="34" charset="0"/>
                        <a:buChar char="•"/>
                      </a:pPr>
                      <a:r>
                        <a:rPr lang="pl-PL" sz="1800" kern="1200" dirty="0">
                          <a:solidFill>
                            <a:schemeClr val="dk1"/>
                          </a:solidFill>
                          <a:effectLst/>
                          <a:latin typeface="+mn-lt"/>
                          <a:ea typeface="+mn-ea"/>
                          <a:cs typeface="+mn-cs"/>
                        </a:rPr>
                        <a:t>Koszty złożenia produktu</a:t>
                      </a:r>
                      <a:endParaRPr lang="pl-PL" dirty="0"/>
                    </a:p>
                  </a:txBody>
                  <a:tcPr/>
                </a:tc>
                <a:tc>
                  <a:txBody>
                    <a:bodyPr/>
                    <a:lstStyle/>
                    <a:p>
                      <a:r>
                        <a:rPr lang="pl-PL" dirty="0"/>
                        <a:t>Sprzedaż produktów</a:t>
                      </a:r>
                    </a:p>
                  </a:txBody>
                  <a:tcPr/>
                </a:tc>
                <a:extLst>
                  <a:ext uri="{0D108BD9-81ED-4DB2-BD59-A6C34878D82A}">
                    <a16:rowId xmlns:a16="http://schemas.microsoft.com/office/drawing/2014/main" val="941842238"/>
                  </a:ext>
                </a:extLst>
              </a:tr>
            </a:tbl>
          </a:graphicData>
        </a:graphic>
      </p:graphicFrame>
    </p:spTree>
    <p:extLst>
      <p:ext uri="{BB962C8B-B14F-4D97-AF65-F5344CB8AC3E}">
        <p14:creationId xmlns:p14="http://schemas.microsoft.com/office/powerpoint/2010/main" val="399526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326D3E-2386-4E6D-9BF7-577AFE1F1AED}"/>
              </a:ext>
            </a:extLst>
          </p:cNvPr>
          <p:cNvSpPr>
            <a:spLocks noGrp="1"/>
          </p:cNvSpPr>
          <p:nvPr>
            <p:ph type="title"/>
          </p:nvPr>
        </p:nvSpPr>
        <p:spPr/>
        <p:txBody>
          <a:bodyPr/>
          <a:lstStyle/>
          <a:p>
            <a:r>
              <a:rPr lang="pl-PL" b="1" dirty="0"/>
              <a:t>Model biznesu organizacji innowacyjnej cd.</a:t>
            </a:r>
            <a:endParaRPr lang="pl-PL" dirty="0"/>
          </a:p>
        </p:txBody>
      </p:sp>
      <p:sp>
        <p:nvSpPr>
          <p:cNvPr id="3" name="Symbol zastępczy zawartości 2">
            <a:extLst>
              <a:ext uri="{FF2B5EF4-FFF2-40B4-BE49-F238E27FC236}">
                <a16:creationId xmlns:a16="http://schemas.microsoft.com/office/drawing/2014/main" id="{076C1671-C70B-4ECC-8119-A5885BC5BAD7}"/>
              </a:ext>
            </a:extLst>
          </p:cNvPr>
          <p:cNvSpPr>
            <a:spLocks noGrp="1"/>
          </p:cNvSpPr>
          <p:nvPr>
            <p:ph idx="1"/>
          </p:nvPr>
        </p:nvSpPr>
        <p:spPr/>
        <p:txBody>
          <a:bodyPr>
            <a:normAutofit fontScale="77500" lnSpcReduction="20000"/>
          </a:bodyPr>
          <a:lstStyle/>
          <a:p>
            <a:pPr marL="0" indent="0">
              <a:buNone/>
            </a:pPr>
            <a:r>
              <a:rPr lang="pl-PL" dirty="0"/>
              <a:t>Kanały dystrybucji:</a:t>
            </a:r>
          </a:p>
          <a:p>
            <a:pPr marL="0" indent="0">
              <a:buNone/>
            </a:pPr>
            <a:r>
              <a:rPr lang="pl-PL" u="sng" dirty="0"/>
              <a:t>Faza pierwsza:</a:t>
            </a:r>
            <a:r>
              <a:rPr lang="pl-PL" dirty="0"/>
              <a:t> dostarczenie klientowi informacji o produktach i usługach firmy tak, żeby był świadomy ich istnienia.</a:t>
            </a:r>
          </a:p>
          <a:p>
            <a:pPr marL="0" indent="0">
              <a:buNone/>
            </a:pPr>
            <a:r>
              <a:rPr lang="pl-PL" u="sng" dirty="0"/>
              <a:t>Faza druga:</a:t>
            </a:r>
            <a:r>
              <a:rPr lang="pl-PL" dirty="0"/>
              <a:t> umożliwienie klientowi sprawdzenia wartości dodanej, którą zyska kupując dany produkt/usługę.</a:t>
            </a:r>
          </a:p>
          <a:p>
            <a:pPr marL="0" indent="0">
              <a:buNone/>
            </a:pPr>
            <a:r>
              <a:rPr lang="pl-PL" u="sng" dirty="0"/>
              <a:t>Faza trzecia:</a:t>
            </a:r>
            <a:r>
              <a:rPr lang="pl-PL" dirty="0"/>
              <a:t> umożliwienie zakupu, np. przez </a:t>
            </a:r>
            <a:r>
              <a:rPr lang="pl-PL" dirty="0" err="1"/>
              <a:t>internet</a:t>
            </a:r>
            <a:r>
              <a:rPr lang="pl-PL" dirty="0"/>
              <a:t> lub stacjonarnie w wybranych sklepach.</a:t>
            </a:r>
          </a:p>
          <a:p>
            <a:pPr marL="0" indent="0">
              <a:buNone/>
            </a:pPr>
            <a:r>
              <a:rPr lang="pl-PL" u="sng" dirty="0"/>
              <a:t>Faza czwarta:</a:t>
            </a:r>
            <a:r>
              <a:rPr lang="pl-PL" dirty="0"/>
              <a:t> dostarczenie produktu – znalezienie najlepszego sposobu jego dotarcia do klienta.</a:t>
            </a:r>
          </a:p>
          <a:p>
            <a:pPr marL="0" indent="0">
              <a:buNone/>
            </a:pPr>
            <a:r>
              <a:rPr lang="pl-PL" u="sng" dirty="0"/>
              <a:t>Faza piąta:</a:t>
            </a:r>
            <a:r>
              <a:rPr lang="pl-PL" dirty="0"/>
              <a:t>  wsparcie posprzedażowe – umożliwienie klientom oceny danego produktu/usługi oraz pomoc w jego prawidłowym działaniu.</a:t>
            </a:r>
          </a:p>
          <a:p>
            <a:pPr marL="0" indent="0">
              <a:buNone/>
            </a:pPr>
            <a:endParaRPr lang="pl-PL" dirty="0"/>
          </a:p>
          <a:p>
            <a:pPr marL="0" indent="0">
              <a:buNone/>
            </a:pPr>
            <a:endParaRPr lang="pl-PL" dirty="0"/>
          </a:p>
          <a:p>
            <a:pPr marL="0" indent="0">
              <a:buNone/>
            </a:pPr>
            <a:endParaRPr lang="pl-PL" dirty="0"/>
          </a:p>
        </p:txBody>
      </p:sp>
    </p:spTree>
    <p:extLst>
      <p:ext uri="{BB962C8B-B14F-4D97-AF65-F5344CB8AC3E}">
        <p14:creationId xmlns:p14="http://schemas.microsoft.com/office/powerpoint/2010/main" val="3382137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0942D7-5647-44F6-AA8D-C046E56EE597}"/>
              </a:ext>
            </a:extLst>
          </p:cNvPr>
          <p:cNvSpPr>
            <a:spLocks noGrp="1"/>
          </p:cNvSpPr>
          <p:nvPr>
            <p:ph type="title"/>
          </p:nvPr>
        </p:nvSpPr>
        <p:spPr>
          <a:xfrm>
            <a:off x="1140503" y="0"/>
            <a:ext cx="9905998" cy="1478570"/>
          </a:xfrm>
        </p:spPr>
        <p:txBody>
          <a:bodyPr/>
          <a:lstStyle/>
          <a:p>
            <a:r>
              <a:rPr lang="pl-PL" dirty="0"/>
              <a:t>Formy organizacyjno-prawne przedsiębiorstwa</a:t>
            </a:r>
          </a:p>
        </p:txBody>
      </p:sp>
      <p:graphicFrame>
        <p:nvGraphicFramePr>
          <p:cNvPr id="7" name="Symbol zastępczy zawartości 6">
            <a:extLst>
              <a:ext uri="{FF2B5EF4-FFF2-40B4-BE49-F238E27FC236}">
                <a16:creationId xmlns:a16="http://schemas.microsoft.com/office/drawing/2014/main" id="{72D82708-00D4-4F5E-99B9-4DEA37FA144E}"/>
              </a:ext>
            </a:extLst>
          </p:cNvPr>
          <p:cNvGraphicFramePr>
            <a:graphicFrameLocks noGrp="1"/>
          </p:cNvGraphicFramePr>
          <p:nvPr>
            <p:ph idx="1"/>
            <p:extLst>
              <p:ext uri="{D42A27DB-BD31-4B8C-83A1-F6EECF244321}">
                <p14:modId xmlns:p14="http://schemas.microsoft.com/office/powerpoint/2010/main" val="3069104452"/>
              </p:ext>
            </p:extLst>
          </p:nvPr>
        </p:nvGraphicFramePr>
        <p:xfrm>
          <a:off x="194872" y="1229194"/>
          <a:ext cx="11797260" cy="5212080"/>
        </p:xfrm>
        <a:graphic>
          <a:graphicData uri="http://schemas.openxmlformats.org/drawingml/2006/table">
            <a:tbl>
              <a:tblPr firstRow="1" bandRow="1">
                <a:tableStyleId>{5C22544A-7EE6-4342-B048-85BDC9FD1C3A}</a:tableStyleId>
              </a:tblPr>
              <a:tblGrid>
                <a:gridCol w="2608289">
                  <a:extLst>
                    <a:ext uri="{9D8B030D-6E8A-4147-A177-3AD203B41FA5}">
                      <a16:colId xmlns:a16="http://schemas.microsoft.com/office/drawing/2014/main" val="2217373053"/>
                    </a:ext>
                  </a:extLst>
                </a:gridCol>
                <a:gridCol w="9188971">
                  <a:extLst>
                    <a:ext uri="{9D8B030D-6E8A-4147-A177-3AD203B41FA5}">
                      <a16:colId xmlns:a16="http://schemas.microsoft.com/office/drawing/2014/main" val="3005576965"/>
                    </a:ext>
                  </a:extLst>
                </a:gridCol>
              </a:tblGrid>
              <a:tr h="125912">
                <a:tc>
                  <a:txBody>
                    <a:bodyPr/>
                    <a:lstStyle/>
                    <a:p>
                      <a:r>
                        <a:rPr lang="pl-PL" dirty="0"/>
                        <a:t>Wyszczególnienie</a:t>
                      </a:r>
                    </a:p>
                  </a:txBody>
                  <a:tcPr/>
                </a:tc>
                <a:tc>
                  <a:txBody>
                    <a:bodyPr/>
                    <a:lstStyle/>
                    <a:p>
                      <a:r>
                        <a:rPr lang="pl-PL" dirty="0"/>
                        <a:t>Opis </a:t>
                      </a:r>
                    </a:p>
                  </a:txBody>
                  <a:tcPr/>
                </a:tc>
                <a:extLst>
                  <a:ext uri="{0D108BD9-81ED-4DB2-BD59-A6C34878D82A}">
                    <a16:rowId xmlns:a16="http://schemas.microsoft.com/office/drawing/2014/main" val="3867865661"/>
                  </a:ext>
                </a:extLst>
              </a:tr>
              <a:tr h="310468">
                <a:tc>
                  <a:txBody>
                    <a:bodyPr/>
                    <a:lstStyle/>
                    <a:p>
                      <a:r>
                        <a:rPr lang="pl-PL" dirty="0"/>
                        <a:t>Jednoosobowa działalność gospodarcza</a:t>
                      </a:r>
                    </a:p>
                  </a:txBody>
                  <a:tcPr/>
                </a:tc>
                <a:tc>
                  <a:txBody>
                    <a:bodyPr/>
                    <a:lstStyle/>
                    <a:p>
                      <a:r>
                        <a:rPr lang="pl-PL" dirty="0"/>
                        <a:t>Prowadzenie działalności przez indywidualnego przedsiębiorcę we własnym imieniu i na własny rachunek </a:t>
                      </a:r>
                    </a:p>
                  </a:txBody>
                  <a:tcPr/>
                </a:tc>
                <a:extLst>
                  <a:ext uri="{0D108BD9-81ED-4DB2-BD59-A6C34878D82A}">
                    <a16:rowId xmlns:a16="http://schemas.microsoft.com/office/drawing/2014/main" val="2406805327"/>
                  </a:ext>
                </a:extLst>
              </a:tr>
              <a:tr h="310468">
                <a:tc>
                  <a:txBody>
                    <a:bodyPr/>
                    <a:lstStyle/>
                    <a:p>
                      <a:r>
                        <a:rPr lang="pl-PL" dirty="0"/>
                        <a:t>Spółka cywilna</a:t>
                      </a:r>
                    </a:p>
                  </a:txBody>
                  <a:tcPr/>
                </a:tc>
                <a:tc>
                  <a:txBody>
                    <a:bodyPr/>
                    <a:lstStyle/>
                    <a:p>
                      <a:r>
                        <a:rPr lang="pl-PL" dirty="0"/>
                        <a:t>Spółka cywilna to spółka osobowa, zawarta przez co najmniej dwóch przedsiębiorców w formie umowy sporządzonej pisemnie</a:t>
                      </a:r>
                    </a:p>
                  </a:txBody>
                  <a:tcPr/>
                </a:tc>
                <a:extLst>
                  <a:ext uri="{0D108BD9-81ED-4DB2-BD59-A6C34878D82A}">
                    <a16:rowId xmlns:a16="http://schemas.microsoft.com/office/drawing/2014/main" val="2077329989"/>
                  </a:ext>
                </a:extLst>
              </a:tr>
              <a:tr h="683029">
                <a:tc>
                  <a:txBody>
                    <a:bodyPr/>
                    <a:lstStyle/>
                    <a:p>
                      <a:r>
                        <a:rPr lang="pl-PL" dirty="0"/>
                        <a:t>Spółka jawna</a:t>
                      </a:r>
                    </a:p>
                  </a:txBody>
                  <a:tcPr/>
                </a:tc>
                <a:tc>
                  <a:txBody>
                    <a:bodyPr/>
                    <a:lstStyle/>
                    <a:p>
                      <a:r>
                        <a:rPr lang="pl-PL" dirty="0"/>
                        <a:t>Działalność  spółki jawnej regulowana jest przez Kodeks Spółek Handlowych. Firma spółki powinna zawierać nazwisko lub nazwiska wspólników. W spółce obowiązuje zasada subsydiarności – zobowiązania spółki w pierwszej kolejności są regulowane z majątku spółki, a następnie z majątku wspólników. </a:t>
                      </a:r>
                    </a:p>
                  </a:txBody>
                  <a:tcPr/>
                </a:tc>
                <a:extLst>
                  <a:ext uri="{0D108BD9-81ED-4DB2-BD59-A6C34878D82A}">
                    <a16:rowId xmlns:a16="http://schemas.microsoft.com/office/drawing/2014/main" val="3252293334"/>
                  </a:ext>
                </a:extLst>
              </a:tr>
              <a:tr h="776169">
                <a:tc>
                  <a:txBody>
                    <a:bodyPr/>
                    <a:lstStyle/>
                    <a:p>
                      <a:r>
                        <a:rPr lang="pl-PL" dirty="0"/>
                        <a:t>Spółka partnerska</a:t>
                      </a:r>
                    </a:p>
                  </a:txBody>
                  <a:tcPr/>
                </a:tc>
                <a:tc>
                  <a:txBody>
                    <a:bodyPr/>
                    <a:lstStyle/>
                    <a:p>
                      <a:r>
                        <a:rPr lang="pl-PL" dirty="0"/>
                        <a:t>Spółka partnerska to spółka osobowa utworzona przez wspólników (inaczej partnerów) w celu wykonywania wolnego zawodu. Partnerami w spółce mogą być wyłącznie osoby fizyczne, które są uprawnione do wykonywania wolnych zawodów (adwokata, aptekarza, inżyniera, inżyniera budownictwa, biegłego rewidenta, lekarza, itd. (wykaz w Kodeksie Spółek Handlowych).</a:t>
                      </a:r>
                    </a:p>
                  </a:txBody>
                  <a:tcPr/>
                </a:tc>
                <a:extLst>
                  <a:ext uri="{0D108BD9-81ED-4DB2-BD59-A6C34878D82A}">
                    <a16:rowId xmlns:a16="http://schemas.microsoft.com/office/drawing/2014/main" val="1102088246"/>
                  </a:ext>
                </a:extLst>
              </a:tr>
              <a:tr h="776169">
                <a:tc>
                  <a:txBody>
                    <a:bodyPr/>
                    <a:lstStyle/>
                    <a:p>
                      <a:r>
                        <a:rPr lang="pl-PL" dirty="0"/>
                        <a:t>Spółka komandytowa</a:t>
                      </a:r>
                    </a:p>
                  </a:txBody>
                  <a:tcPr/>
                </a:tc>
                <a:tc>
                  <a:txBody>
                    <a:bodyPr/>
                    <a:lstStyle/>
                    <a:p>
                      <a:r>
                        <a:rPr lang="pl-PL" dirty="0"/>
                        <a:t>Spółka komandytowa to spółka osobowa, która jest tworzona w celu prowadzenia działalności gospodarczej. W spółce występują dwa rodzaje wspólników:  komandytariusze i komplementariusze. Komandytariusz odpowiada przed wierzycielami za zobowiązania spółki  do wysokości sumy komandytowej, natomiast komplementariusz całym swym majątkiem.</a:t>
                      </a:r>
                    </a:p>
                  </a:txBody>
                  <a:tcPr/>
                </a:tc>
                <a:extLst>
                  <a:ext uri="{0D108BD9-81ED-4DB2-BD59-A6C34878D82A}">
                    <a16:rowId xmlns:a16="http://schemas.microsoft.com/office/drawing/2014/main" val="3728093171"/>
                  </a:ext>
                </a:extLst>
              </a:tr>
            </a:tbl>
          </a:graphicData>
        </a:graphic>
      </p:graphicFrame>
    </p:spTree>
    <p:extLst>
      <p:ext uri="{BB962C8B-B14F-4D97-AF65-F5344CB8AC3E}">
        <p14:creationId xmlns:p14="http://schemas.microsoft.com/office/powerpoint/2010/main" val="2732484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1C421D-F4A4-4074-9674-ABD5CE181AB2}"/>
              </a:ext>
            </a:extLst>
          </p:cNvPr>
          <p:cNvSpPr>
            <a:spLocks noGrp="1"/>
          </p:cNvSpPr>
          <p:nvPr>
            <p:ph type="title"/>
          </p:nvPr>
        </p:nvSpPr>
        <p:spPr/>
        <p:txBody>
          <a:bodyPr/>
          <a:lstStyle/>
          <a:p>
            <a:r>
              <a:rPr lang="pl-PL" dirty="0"/>
              <a:t>Formy organizacyjno-prawne przedsiębiorstwa</a:t>
            </a:r>
          </a:p>
        </p:txBody>
      </p:sp>
      <p:graphicFrame>
        <p:nvGraphicFramePr>
          <p:cNvPr id="4" name="Symbol zastępczy zawartości 3">
            <a:extLst>
              <a:ext uri="{FF2B5EF4-FFF2-40B4-BE49-F238E27FC236}">
                <a16:creationId xmlns:a16="http://schemas.microsoft.com/office/drawing/2014/main" id="{9B762C79-F9E1-4769-BC05-80EB801BB600}"/>
              </a:ext>
            </a:extLst>
          </p:cNvPr>
          <p:cNvGraphicFramePr>
            <a:graphicFrameLocks noGrp="1"/>
          </p:cNvGraphicFramePr>
          <p:nvPr>
            <p:ph idx="1"/>
            <p:extLst>
              <p:ext uri="{D42A27DB-BD31-4B8C-83A1-F6EECF244321}">
                <p14:modId xmlns:p14="http://schemas.microsoft.com/office/powerpoint/2010/main" val="3222651212"/>
              </p:ext>
            </p:extLst>
          </p:nvPr>
        </p:nvGraphicFramePr>
        <p:xfrm>
          <a:off x="1141413" y="2249488"/>
          <a:ext cx="9906000" cy="4114800"/>
        </p:xfrm>
        <a:graphic>
          <a:graphicData uri="http://schemas.openxmlformats.org/drawingml/2006/table">
            <a:tbl>
              <a:tblPr firstRow="1" bandRow="1">
                <a:tableStyleId>{5C22544A-7EE6-4342-B048-85BDC9FD1C3A}</a:tableStyleId>
              </a:tblPr>
              <a:tblGrid>
                <a:gridCol w="2336305">
                  <a:extLst>
                    <a:ext uri="{9D8B030D-6E8A-4147-A177-3AD203B41FA5}">
                      <a16:colId xmlns:a16="http://schemas.microsoft.com/office/drawing/2014/main" val="2357606458"/>
                    </a:ext>
                  </a:extLst>
                </a:gridCol>
                <a:gridCol w="7569695">
                  <a:extLst>
                    <a:ext uri="{9D8B030D-6E8A-4147-A177-3AD203B41FA5}">
                      <a16:colId xmlns:a16="http://schemas.microsoft.com/office/drawing/2014/main" val="397269453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komandytowo-akcyjna</a:t>
                      </a:r>
                    </a:p>
                    <a:p>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komandytowo-akcyjna to spółka cywilna, która jest tworzona przez wspólników w celu prowadzenia działalności gospodarczej pod własną firmą. W spółce za zobowiązania spółki odpowiada co najmniej jeden wspólnik bez ograniczeń, a co najmniej jeden wspólnik jest akcjonariuszem. </a:t>
                      </a:r>
                    </a:p>
                    <a:p>
                      <a:endParaRPr lang="pl-PL" dirty="0"/>
                    </a:p>
                  </a:txBody>
                  <a:tcPr/>
                </a:tc>
                <a:extLst>
                  <a:ext uri="{0D108BD9-81ED-4DB2-BD59-A6C34878D82A}">
                    <a16:rowId xmlns:a16="http://schemas.microsoft.com/office/drawing/2014/main" val="3419525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z ograniczoną odpowiedzialnością </a:t>
                      </a:r>
                    </a:p>
                    <a:p>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z o.o. to spółka kapitałowa. Jej majątek stanowią kapitały wniesione do spółki przez podmioty ją tworzące. Spółka jest osobą prawną, która ponosi odpowiedzialność za swoje zobowiązania wobec wierzycieli</a:t>
                      </a:r>
                    </a:p>
                    <a:p>
                      <a:endParaRPr lang="pl-PL" dirty="0"/>
                    </a:p>
                  </a:txBody>
                  <a:tcPr/>
                </a:tc>
                <a:extLst>
                  <a:ext uri="{0D108BD9-81ED-4DB2-BD59-A6C34878D82A}">
                    <a16:rowId xmlns:a16="http://schemas.microsoft.com/office/drawing/2014/main" val="57913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akcyjna</a:t>
                      </a:r>
                    </a:p>
                    <a:p>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Spółka akcyjna to w pełni rozwinięta spółka kapitałowa. Z tego też powodu jest ona podobna do spółki z o.o., choć przy jej powoływaniu potrzeba znacznie większego kapitału. Kapitał na rozwój spółka może pozyskać w drodze publicznej emisji akcji. </a:t>
                      </a:r>
                    </a:p>
                    <a:p>
                      <a:endParaRPr lang="pl-PL" dirty="0"/>
                    </a:p>
                  </a:txBody>
                  <a:tcPr/>
                </a:tc>
                <a:extLst>
                  <a:ext uri="{0D108BD9-81ED-4DB2-BD59-A6C34878D82A}">
                    <a16:rowId xmlns:a16="http://schemas.microsoft.com/office/drawing/2014/main" val="3467771633"/>
                  </a:ext>
                </a:extLst>
              </a:tr>
            </a:tbl>
          </a:graphicData>
        </a:graphic>
      </p:graphicFrame>
    </p:spTree>
    <p:extLst>
      <p:ext uri="{BB962C8B-B14F-4D97-AF65-F5344CB8AC3E}">
        <p14:creationId xmlns:p14="http://schemas.microsoft.com/office/powerpoint/2010/main" val="1574389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D3BFE3-F348-4DA9-935C-A8F5959A3E49}"/>
              </a:ext>
            </a:extLst>
          </p:cNvPr>
          <p:cNvSpPr>
            <a:spLocks noGrp="1"/>
          </p:cNvSpPr>
          <p:nvPr>
            <p:ph type="title"/>
          </p:nvPr>
        </p:nvSpPr>
        <p:spPr/>
        <p:txBody>
          <a:bodyPr/>
          <a:lstStyle/>
          <a:p>
            <a:r>
              <a:rPr lang="pl-PL" dirty="0"/>
              <a:t>Zaprojektuj formę organizacyjno-prawną swojej organizacji</a:t>
            </a:r>
          </a:p>
        </p:txBody>
      </p:sp>
      <p:pic>
        <p:nvPicPr>
          <p:cNvPr id="4" name="table">
            <a:extLst>
              <a:ext uri="{FF2B5EF4-FFF2-40B4-BE49-F238E27FC236}">
                <a16:creationId xmlns:a16="http://schemas.microsoft.com/office/drawing/2014/main" id="{5DCEF621-0C57-4E42-A2B1-8364ABDCB0D6}"/>
              </a:ext>
            </a:extLst>
          </p:cNvPr>
          <p:cNvPicPr>
            <a:picLocks noGrp="1" noChangeAspect="1"/>
          </p:cNvPicPr>
          <p:nvPr>
            <p:ph idx="1"/>
          </p:nvPr>
        </p:nvPicPr>
        <p:blipFill>
          <a:blip r:embed="rId2"/>
          <a:stretch>
            <a:fillRect/>
          </a:stretch>
        </p:blipFill>
        <p:spPr>
          <a:xfrm>
            <a:off x="1141413" y="2354164"/>
            <a:ext cx="9906000" cy="3332359"/>
          </a:xfrm>
          <a:prstGeom prst="rect">
            <a:avLst/>
          </a:prstGeom>
        </p:spPr>
      </p:pic>
    </p:spTree>
    <p:extLst>
      <p:ext uri="{BB962C8B-B14F-4D97-AF65-F5344CB8AC3E}">
        <p14:creationId xmlns:p14="http://schemas.microsoft.com/office/powerpoint/2010/main" val="2384289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AE89C3-C713-42DC-8F71-D16C97465AE4}"/>
              </a:ext>
            </a:extLst>
          </p:cNvPr>
          <p:cNvSpPr>
            <a:spLocks noGrp="1"/>
          </p:cNvSpPr>
          <p:nvPr>
            <p:ph type="title"/>
          </p:nvPr>
        </p:nvSpPr>
        <p:spPr/>
        <p:txBody>
          <a:bodyPr/>
          <a:lstStyle/>
          <a:p>
            <a:r>
              <a:rPr lang="pl-PL"/>
              <a:t>źródła</a:t>
            </a:r>
          </a:p>
        </p:txBody>
      </p:sp>
      <p:sp>
        <p:nvSpPr>
          <p:cNvPr id="3" name="Symbol zastępczy zawartości 2">
            <a:extLst>
              <a:ext uri="{FF2B5EF4-FFF2-40B4-BE49-F238E27FC236}">
                <a16:creationId xmlns:a16="http://schemas.microsoft.com/office/drawing/2014/main" id="{96B413C1-CFC5-40AF-BDFF-37BC490D91B5}"/>
              </a:ext>
            </a:extLst>
          </p:cNvPr>
          <p:cNvSpPr>
            <a:spLocks noGrp="1"/>
          </p:cNvSpPr>
          <p:nvPr>
            <p:ph idx="1"/>
          </p:nvPr>
        </p:nvSpPr>
        <p:spPr/>
        <p:txBody>
          <a:bodyPr/>
          <a:lstStyle/>
          <a:p>
            <a:r>
              <a:rPr lang="pl-PL"/>
              <a:t>D Bochańczyk-Kupka, „Państwo a ochrona własności intelektualnej”</a:t>
            </a:r>
          </a:p>
          <a:p>
            <a:r>
              <a:rPr lang="pl-PL">
                <a:hlinkClick r:id="rId2">
                  <a:extLst>
                    <a:ext uri="{A12FA001-AC4F-418D-AE19-62706E023703}">
                      <ahyp:hlinkClr xmlns:ahyp="http://schemas.microsoft.com/office/drawing/2018/hyperlinkcolor" val="tx"/>
                    </a:ext>
                  </a:extLst>
                </a:hlinkClick>
              </a:rPr>
              <a:t>https://www.uprp.pl/procedura-krajowa/Menu02,31,4,index,pl/</a:t>
            </a:r>
          </a:p>
          <a:p>
            <a:r>
              <a:rPr lang="pl-PL">
                <a:hlinkClick r:id="rId2">
                  <a:extLst>
                    <a:ext uri="{A12FA001-AC4F-418D-AE19-62706E023703}">
                      <ahyp:hlinkClr xmlns:ahyp="http://schemas.microsoft.com/office/drawing/2018/hyperlinkcolor" val="tx"/>
                    </a:ext>
                  </a:extLst>
                </a:hlinkClick>
              </a:rPr>
              <a:t>https://mojafirma.infor.pl/dzialalnosc-gospodarcza/216062,Ochrona-wlasnosci-intelektualnej-w-przedsiebiorstwie.html</a:t>
            </a:r>
          </a:p>
          <a:p>
            <a:r>
              <a:rPr lang="pl-PL">
                <a:hlinkClick r:id="rId2">
                  <a:extLst>
                    <a:ext uri="{A12FA001-AC4F-418D-AE19-62706E023703}">
                      <ahyp:hlinkClr xmlns:ahyp="http://schemas.microsoft.com/office/drawing/2018/hyperlinkcolor" val="tx"/>
                    </a:ext>
                  </a:extLst>
                </a:hlinkClick>
              </a:rPr>
              <a:t>https://mfiles.pl/pl/index.php/Know-how</a:t>
            </a:r>
          </a:p>
          <a:p>
            <a:endParaRPr lang="pl-PL"/>
          </a:p>
        </p:txBody>
      </p:sp>
    </p:spTree>
    <p:extLst>
      <p:ext uri="{BB962C8B-B14F-4D97-AF65-F5344CB8AC3E}">
        <p14:creationId xmlns:p14="http://schemas.microsoft.com/office/powerpoint/2010/main" val="1497203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763FA-7F02-4B60-B5B6-C1D682810ED1}"/>
              </a:ext>
            </a:extLst>
          </p:cNvPr>
          <p:cNvSpPr>
            <a:spLocks noGrp="1"/>
          </p:cNvSpPr>
          <p:nvPr>
            <p:ph type="title"/>
          </p:nvPr>
        </p:nvSpPr>
        <p:spPr/>
        <p:txBody>
          <a:bodyPr/>
          <a:lstStyle/>
          <a:p>
            <a:pPr algn="ctr"/>
            <a:r>
              <a:rPr lang="pl-PL"/>
              <a:t>Dziękujemy za uwagę</a:t>
            </a:r>
          </a:p>
        </p:txBody>
      </p:sp>
    </p:spTree>
    <p:extLst>
      <p:ext uri="{BB962C8B-B14F-4D97-AF65-F5344CB8AC3E}">
        <p14:creationId xmlns:p14="http://schemas.microsoft.com/office/powerpoint/2010/main" val="313693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E8BC2D-4C3F-44F6-9765-A4A7AB4B362E}"/>
              </a:ext>
            </a:extLst>
          </p:cNvPr>
          <p:cNvSpPr>
            <a:spLocks noGrp="1"/>
          </p:cNvSpPr>
          <p:nvPr>
            <p:ph type="title"/>
          </p:nvPr>
        </p:nvSpPr>
        <p:spPr>
          <a:xfrm>
            <a:off x="814389" y="808892"/>
            <a:ext cx="11233149" cy="1035050"/>
          </a:xfrm>
        </p:spPr>
        <p:txBody>
          <a:bodyPr>
            <a:normAutofit fontScale="90000"/>
          </a:bodyPr>
          <a:lstStyle/>
          <a:p>
            <a:pPr algn="ctr"/>
            <a:r>
              <a:rPr lang="pl-PL" dirty="0"/>
              <a:t>Charakterystyka pomysłu </a:t>
            </a:r>
            <a:r>
              <a:rPr lang="pl-PL"/>
              <a:t>innowacyjnego produktu</a:t>
            </a:r>
            <a:endParaRPr lang="pl-PL" sz="8000" dirty="0"/>
          </a:p>
        </p:txBody>
      </p:sp>
      <p:graphicFrame>
        <p:nvGraphicFramePr>
          <p:cNvPr id="4" name="Symbol zastępczy zawartości 3">
            <a:extLst>
              <a:ext uri="{FF2B5EF4-FFF2-40B4-BE49-F238E27FC236}">
                <a16:creationId xmlns:a16="http://schemas.microsoft.com/office/drawing/2014/main" id="{71D47561-C88A-4480-9DFA-B6BB0CF79BC1}"/>
              </a:ext>
            </a:extLst>
          </p:cNvPr>
          <p:cNvGraphicFramePr>
            <a:graphicFrameLocks noGrp="1"/>
          </p:cNvGraphicFramePr>
          <p:nvPr>
            <p:ph idx="1"/>
          </p:nvPr>
        </p:nvGraphicFramePr>
        <p:xfrm>
          <a:off x="814388" y="1881187"/>
          <a:ext cx="11233150" cy="3893601"/>
        </p:xfrm>
        <a:graphic>
          <a:graphicData uri="http://schemas.openxmlformats.org/drawingml/2006/table">
            <a:tbl>
              <a:tblPr firstRow="1" bandRow="1">
                <a:tableStyleId>{5C22544A-7EE6-4342-B048-85BDC9FD1C3A}</a:tableStyleId>
              </a:tblPr>
              <a:tblGrid>
                <a:gridCol w="5417600">
                  <a:extLst>
                    <a:ext uri="{9D8B030D-6E8A-4147-A177-3AD203B41FA5}">
                      <a16:colId xmlns:a16="http://schemas.microsoft.com/office/drawing/2014/main" val="3246324062"/>
                    </a:ext>
                  </a:extLst>
                </a:gridCol>
                <a:gridCol w="5815550">
                  <a:extLst>
                    <a:ext uri="{9D8B030D-6E8A-4147-A177-3AD203B41FA5}">
                      <a16:colId xmlns:a16="http://schemas.microsoft.com/office/drawing/2014/main" val="298555023"/>
                    </a:ext>
                  </a:extLst>
                </a:gridCol>
              </a:tblGrid>
              <a:tr h="510321">
                <a:tc>
                  <a:txBody>
                    <a:bodyPr/>
                    <a:lstStyle/>
                    <a:p>
                      <a:r>
                        <a:rPr lang="pl-PL" dirty="0"/>
                        <a:t>Rdzeń produktu</a:t>
                      </a:r>
                    </a:p>
                  </a:txBody>
                  <a:tcPr/>
                </a:tc>
                <a:tc>
                  <a:txBody>
                    <a:bodyPr/>
                    <a:lstStyle/>
                    <a:p>
                      <a:r>
                        <a:rPr lang="pl-PL" dirty="0"/>
                        <a:t>Produkt rzeczywisty</a:t>
                      </a:r>
                    </a:p>
                  </a:txBody>
                  <a:tcPr/>
                </a:tc>
                <a:extLst>
                  <a:ext uri="{0D108BD9-81ED-4DB2-BD59-A6C34878D82A}">
                    <a16:rowId xmlns:a16="http://schemas.microsoft.com/office/drawing/2014/main" val="394441812"/>
                  </a:ext>
                </a:extLst>
              </a:tr>
              <a:tr h="258465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Ochrona oczu przed słońcem</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 Zmniejszanie wrodzonej lub nabytej wady wzroku.</a:t>
                      </a:r>
                    </a:p>
                    <a:p>
                      <a:endParaRPr lang="pl-PL"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Możliwość wybrania rodzaju okularów                     ( korekcyjne, przeciwsłoneczne, zerówki)</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Designerski wygląd okularów połączonych ze słuchawkami</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wysoki poziom wykonania produktu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pl-PL" sz="1800" kern="1200" dirty="0">
                          <a:solidFill>
                            <a:schemeClr val="dk1"/>
                          </a:solidFill>
                          <a:effectLst/>
                          <a:latin typeface="+mn-lt"/>
                          <a:ea typeface="+mn-ea"/>
                          <a:cs typeface="+mn-cs"/>
                        </a:rPr>
                        <a:t>możliwość wybrania koloru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pl-PL"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pl-PL" sz="1800" b="1" kern="1200" dirty="0">
                        <a:solidFill>
                          <a:schemeClr val="dk1"/>
                        </a:solidFill>
                        <a:effectLst/>
                        <a:latin typeface="+mn-lt"/>
                        <a:ea typeface="+mn-ea"/>
                        <a:cs typeface="+mn-cs"/>
                      </a:endParaRPr>
                    </a:p>
                    <a:p>
                      <a:pPr marL="285750" indent="-285750">
                        <a:buFont typeface="Wingdings" panose="05000000000000000000" pitchFamily="2" charset="2"/>
                        <a:buChar char="Ø"/>
                      </a:pPr>
                      <a:endParaRPr lang="pl-PL" dirty="0"/>
                    </a:p>
                  </a:txBody>
                  <a:tcPr/>
                </a:tc>
                <a:extLst>
                  <a:ext uri="{0D108BD9-81ED-4DB2-BD59-A6C34878D82A}">
                    <a16:rowId xmlns:a16="http://schemas.microsoft.com/office/drawing/2014/main" val="2482414163"/>
                  </a:ext>
                </a:extLst>
              </a:tr>
            </a:tbl>
          </a:graphicData>
        </a:graphic>
      </p:graphicFrame>
      <p:sp>
        <p:nvSpPr>
          <p:cNvPr id="5" name="pole tekstowe 4">
            <a:extLst>
              <a:ext uri="{FF2B5EF4-FFF2-40B4-BE49-F238E27FC236}">
                <a16:creationId xmlns:a16="http://schemas.microsoft.com/office/drawing/2014/main" id="{F96AD393-F46B-4AEC-9315-13F52754C440}"/>
              </a:ext>
            </a:extLst>
          </p:cNvPr>
          <p:cNvSpPr txBox="1"/>
          <p:nvPr/>
        </p:nvSpPr>
        <p:spPr>
          <a:xfrm>
            <a:off x="11784037" y="6488668"/>
            <a:ext cx="407963" cy="369332"/>
          </a:xfrm>
          <a:prstGeom prst="rect">
            <a:avLst/>
          </a:prstGeom>
          <a:noFill/>
        </p:spPr>
        <p:txBody>
          <a:bodyPr wrap="square" rtlCol="0">
            <a:spAutoFit/>
          </a:bodyPr>
          <a:lstStyle/>
          <a:p>
            <a:r>
              <a:rPr lang="pl-PL" dirty="0"/>
              <a:t>4</a:t>
            </a:r>
          </a:p>
        </p:txBody>
      </p:sp>
    </p:spTree>
    <p:extLst>
      <p:ext uri="{BB962C8B-B14F-4D97-AF65-F5344CB8AC3E}">
        <p14:creationId xmlns:p14="http://schemas.microsoft.com/office/powerpoint/2010/main" val="356904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D6344A-A722-4911-B6C5-B4BE2F7796A4}"/>
              </a:ext>
            </a:extLst>
          </p:cNvPr>
          <p:cNvSpPr>
            <a:spLocks noGrp="1"/>
          </p:cNvSpPr>
          <p:nvPr>
            <p:ph type="title"/>
          </p:nvPr>
        </p:nvSpPr>
        <p:spPr>
          <a:xfrm>
            <a:off x="958851" y="846139"/>
            <a:ext cx="11233149" cy="1035050"/>
          </a:xfrm>
        </p:spPr>
        <p:txBody>
          <a:bodyPr>
            <a:normAutofit/>
          </a:bodyPr>
          <a:lstStyle/>
          <a:p>
            <a:pPr algn="ctr"/>
            <a:r>
              <a:rPr lang="pl-PL" dirty="0"/>
              <a:t>Projekt pomysłu </a:t>
            </a:r>
            <a:r>
              <a:rPr lang="pl-PL"/>
              <a:t>innowacyjnego produktu</a:t>
            </a:r>
            <a:endParaRPr lang="pl-PL" sz="6000" dirty="0"/>
          </a:p>
        </p:txBody>
      </p:sp>
      <p:graphicFrame>
        <p:nvGraphicFramePr>
          <p:cNvPr id="4" name="Symbol zastępczy zawartości 3">
            <a:extLst>
              <a:ext uri="{FF2B5EF4-FFF2-40B4-BE49-F238E27FC236}">
                <a16:creationId xmlns:a16="http://schemas.microsoft.com/office/drawing/2014/main" id="{3D04E98C-8326-4B14-81D5-76FDB387054F}"/>
              </a:ext>
            </a:extLst>
          </p:cNvPr>
          <p:cNvGraphicFramePr>
            <a:graphicFrameLocks noGrp="1"/>
          </p:cNvGraphicFramePr>
          <p:nvPr>
            <p:ph idx="1"/>
          </p:nvPr>
        </p:nvGraphicFramePr>
        <p:xfrm>
          <a:off x="814388" y="1881188"/>
          <a:ext cx="11233149" cy="2578270"/>
        </p:xfrm>
        <a:graphic>
          <a:graphicData uri="http://schemas.openxmlformats.org/drawingml/2006/table">
            <a:tbl>
              <a:tblPr firstRow="1" bandRow="1">
                <a:tableStyleId>{5C22544A-7EE6-4342-B048-85BDC9FD1C3A}</a:tableStyleId>
              </a:tblPr>
              <a:tblGrid>
                <a:gridCol w="3744383">
                  <a:extLst>
                    <a:ext uri="{9D8B030D-6E8A-4147-A177-3AD203B41FA5}">
                      <a16:colId xmlns:a16="http://schemas.microsoft.com/office/drawing/2014/main" val="2967376977"/>
                    </a:ext>
                  </a:extLst>
                </a:gridCol>
                <a:gridCol w="3744383">
                  <a:extLst>
                    <a:ext uri="{9D8B030D-6E8A-4147-A177-3AD203B41FA5}">
                      <a16:colId xmlns:a16="http://schemas.microsoft.com/office/drawing/2014/main" val="4005309555"/>
                    </a:ext>
                  </a:extLst>
                </a:gridCol>
                <a:gridCol w="3744383">
                  <a:extLst>
                    <a:ext uri="{9D8B030D-6E8A-4147-A177-3AD203B41FA5}">
                      <a16:colId xmlns:a16="http://schemas.microsoft.com/office/drawing/2014/main" val="1540425297"/>
                    </a:ext>
                  </a:extLst>
                </a:gridCol>
              </a:tblGrid>
              <a:tr h="566590">
                <a:tc>
                  <a:txBody>
                    <a:bodyPr/>
                    <a:lstStyle/>
                    <a:p>
                      <a:r>
                        <a:rPr lang="pl-PL" dirty="0"/>
                        <a:t>Rdzeń produktu</a:t>
                      </a:r>
                    </a:p>
                  </a:txBody>
                  <a:tcPr/>
                </a:tc>
                <a:tc>
                  <a:txBody>
                    <a:bodyPr/>
                    <a:lstStyle/>
                    <a:p>
                      <a:r>
                        <a:rPr lang="pl-PL" dirty="0"/>
                        <a:t>Produkt rzeczywisty</a:t>
                      </a:r>
                    </a:p>
                  </a:txBody>
                  <a:tcPr/>
                </a:tc>
                <a:tc>
                  <a:txBody>
                    <a:bodyPr/>
                    <a:lstStyle/>
                    <a:p>
                      <a:r>
                        <a:rPr lang="pl-PL" dirty="0"/>
                        <a:t>Produkt poszerzony</a:t>
                      </a:r>
                    </a:p>
                  </a:txBody>
                  <a:tcPr/>
                </a:tc>
                <a:extLst>
                  <a:ext uri="{0D108BD9-81ED-4DB2-BD59-A6C34878D82A}">
                    <a16:rowId xmlns:a16="http://schemas.microsoft.com/office/drawing/2014/main" val="122894985"/>
                  </a:ext>
                </a:extLst>
              </a:tr>
              <a:tr h="1547812">
                <a:tc>
                  <a:txBody>
                    <a:bodyPr/>
                    <a:lstStyle/>
                    <a:p>
                      <a:pPr marL="285750" indent="-285750">
                        <a:buFont typeface="Wingdings" panose="05000000000000000000" pitchFamily="2" charset="2"/>
                        <a:buChar char="Ø"/>
                      </a:pPr>
                      <a:r>
                        <a:rPr lang="pl-PL" dirty="0"/>
                        <a:t>Zmniejszenie wady wzroku</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r>
                        <a:rPr lang="pl-PL" dirty="0"/>
                        <a:t>Ochrona oczu przed słońcem</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r>
                        <a:rPr lang="pl-PL" dirty="0"/>
                        <a:t>Możliwość słuchania muzyki poprzez oprawki</a:t>
                      </a:r>
                    </a:p>
                  </a:txBody>
                  <a:tcPr/>
                </a:tc>
                <a:tc>
                  <a:txBody>
                    <a:bodyPr/>
                    <a:lstStyle/>
                    <a:p>
                      <a:pPr marL="285750" indent="-285750">
                        <a:buFont typeface="Wingdings" panose="05000000000000000000" pitchFamily="2" charset="2"/>
                        <a:buChar char="Ø"/>
                      </a:pPr>
                      <a:r>
                        <a:rPr lang="pl-PL" dirty="0"/>
                        <a:t>Wykonanie produktu z wysokiej jakości materiału</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r>
                        <a:rPr lang="pl-PL" dirty="0"/>
                        <a:t>Możliwość dostosowania okularów pod siebie</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r>
                        <a:rPr lang="pl-PL" dirty="0"/>
                        <a:t>Wysoka jakość wykonania</a:t>
                      </a:r>
                    </a:p>
                  </a:txBody>
                  <a:tcPr/>
                </a:tc>
                <a:tc>
                  <a:txBody>
                    <a:bodyPr/>
                    <a:lstStyle/>
                    <a:p>
                      <a:pPr marL="285750" indent="-285750">
                        <a:buFont typeface="Wingdings" panose="05000000000000000000" pitchFamily="2" charset="2"/>
                        <a:buChar char="Ø"/>
                      </a:pPr>
                      <a:r>
                        <a:rPr lang="pl-PL" dirty="0"/>
                        <a:t>Darmowa naprawa oprawek</a:t>
                      </a:r>
                    </a:p>
                    <a:p>
                      <a:pPr marL="285750" indent="-285750">
                        <a:buFont typeface="Wingdings" panose="05000000000000000000" pitchFamily="2" charset="2"/>
                        <a:buChar char="Ø"/>
                      </a:pPr>
                      <a:endParaRPr lang="pl-PL" dirty="0"/>
                    </a:p>
                    <a:p>
                      <a:pPr marL="285750" indent="-285750">
                        <a:buFont typeface="Wingdings" panose="05000000000000000000" pitchFamily="2" charset="2"/>
                        <a:buChar char="Ø"/>
                      </a:pPr>
                      <a:r>
                        <a:rPr lang="pl-PL" dirty="0"/>
                        <a:t>Gwarancja na szkła na 1 rok</a:t>
                      </a:r>
                    </a:p>
                  </a:txBody>
                  <a:tcPr/>
                </a:tc>
                <a:extLst>
                  <a:ext uri="{0D108BD9-81ED-4DB2-BD59-A6C34878D82A}">
                    <a16:rowId xmlns:a16="http://schemas.microsoft.com/office/drawing/2014/main" val="3046506488"/>
                  </a:ext>
                </a:extLst>
              </a:tr>
            </a:tbl>
          </a:graphicData>
        </a:graphic>
      </p:graphicFrame>
      <p:sp>
        <p:nvSpPr>
          <p:cNvPr id="8" name="pole tekstowe 7">
            <a:extLst>
              <a:ext uri="{FF2B5EF4-FFF2-40B4-BE49-F238E27FC236}">
                <a16:creationId xmlns:a16="http://schemas.microsoft.com/office/drawing/2014/main" id="{6C610639-A893-429D-9843-A73FAA32E739}"/>
              </a:ext>
            </a:extLst>
          </p:cNvPr>
          <p:cNvSpPr txBox="1"/>
          <p:nvPr/>
        </p:nvSpPr>
        <p:spPr>
          <a:xfrm>
            <a:off x="11773217" y="6498099"/>
            <a:ext cx="548640" cy="646331"/>
          </a:xfrm>
          <a:prstGeom prst="rect">
            <a:avLst/>
          </a:prstGeom>
          <a:noFill/>
        </p:spPr>
        <p:txBody>
          <a:bodyPr wrap="square" rtlCol="0">
            <a:spAutoFit/>
          </a:bodyPr>
          <a:lstStyle/>
          <a:p>
            <a:r>
              <a:rPr lang="pl-PL" dirty="0"/>
              <a:t>5</a:t>
            </a:r>
          </a:p>
          <a:p>
            <a:endParaRPr lang="pl-PL" dirty="0"/>
          </a:p>
        </p:txBody>
      </p:sp>
      <p:sp>
        <p:nvSpPr>
          <p:cNvPr id="3" name="pole tekstowe 2">
            <a:extLst>
              <a:ext uri="{FF2B5EF4-FFF2-40B4-BE49-F238E27FC236}">
                <a16:creationId xmlns:a16="http://schemas.microsoft.com/office/drawing/2014/main" id="{8F7D1092-0EAD-454C-B6CE-3DF773EFB07C}"/>
              </a:ext>
            </a:extLst>
          </p:cNvPr>
          <p:cNvSpPr txBox="1"/>
          <p:nvPr/>
        </p:nvSpPr>
        <p:spPr>
          <a:xfrm>
            <a:off x="1423447" y="5118755"/>
            <a:ext cx="9285402" cy="954107"/>
          </a:xfrm>
          <a:prstGeom prst="rect">
            <a:avLst/>
          </a:prstGeom>
          <a:noFill/>
        </p:spPr>
        <p:txBody>
          <a:bodyPr wrap="square" rtlCol="0">
            <a:spAutoFit/>
          </a:bodyPr>
          <a:lstStyle/>
          <a:p>
            <a:r>
              <a:rPr lang="pl-PL" sz="2800"/>
              <a:t>Produkt jest połączeniem okularów ze słuchawkami kostnymi. Dając komfort i kompaktowość dla użytkownika.</a:t>
            </a:r>
          </a:p>
        </p:txBody>
      </p:sp>
    </p:spTree>
    <p:extLst>
      <p:ext uri="{BB962C8B-B14F-4D97-AF65-F5344CB8AC3E}">
        <p14:creationId xmlns:p14="http://schemas.microsoft.com/office/powerpoint/2010/main" val="126227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848C1C-2DE4-4088-909F-EC8C5CF9E970}"/>
              </a:ext>
            </a:extLst>
          </p:cNvPr>
          <p:cNvSpPr>
            <a:spLocks noGrp="1"/>
          </p:cNvSpPr>
          <p:nvPr>
            <p:ph type="title"/>
          </p:nvPr>
        </p:nvSpPr>
        <p:spPr/>
        <p:txBody>
          <a:bodyPr/>
          <a:lstStyle/>
          <a:p>
            <a:pPr algn="ctr"/>
            <a:r>
              <a:rPr lang="pl-PL"/>
              <a:t>Marketingowe rozwinięcie produktu</a:t>
            </a:r>
          </a:p>
        </p:txBody>
      </p:sp>
      <p:sp>
        <p:nvSpPr>
          <p:cNvPr id="3" name="Symbol zastępczy zawartości 2">
            <a:extLst>
              <a:ext uri="{FF2B5EF4-FFF2-40B4-BE49-F238E27FC236}">
                <a16:creationId xmlns:a16="http://schemas.microsoft.com/office/drawing/2014/main" id="{F6EC913F-397D-4D6F-A03F-0DBFA1967530}"/>
              </a:ext>
            </a:extLst>
          </p:cNvPr>
          <p:cNvSpPr>
            <a:spLocks noGrp="1"/>
          </p:cNvSpPr>
          <p:nvPr>
            <p:ph idx="1"/>
          </p:nvPr>
        </p:nvSpPr>
        <p:spPr/>
        <p:txBody>
          <a:bodyPr/>
          <a:lstStyle/>
          <a:p>
            <a:r>
              <a:rPr lang="pl-PL" b="1" i="1"/>
              <a:t>Koszt pomysłu innowacyjnego produktu: </a:t>
            </a:r>
          </a:p>
          <a:p>
            <a:pPr marL="0" indent="0">
              <a:buNone/>
            </a:pPr>
            <a:r>
              <a:rPr lang="pl-PL"/>
              <a:t>Koszt oprawek ze słuchawkami kostnymi z technologią bluetooth to od 800 do 2200 zł.(Słuchawki-okulary-montaż)</a:t>
            </a:r>
          </a:p>
          <a:p>
            <a:r>
              <a:rPr lang="pl-PL" b="1"/>
              <a:t>Cena produktu:</a:t>
            </a:r>
          </a:p>
          <a:p>
            <a:pPr marL="0" indent="0">
              <a:buNone/>
            </a:pPr>
            <a:r>
              <a:rPr lang="pl-PL"/>
              <a:t>Cena zależna od rodzaju okularów od 1199 zł-3499 zł.</a:t>
            </a:r>
          </a:p>
        </p:txBody>
      </p:sp>
    </p:spTree>
    <p:extLst>
      <p:ext uri="{BB962C8B-B14F-4D97-AF65-F5344CB8AC3E}">
        <p14:creationId xmlns:p14="http://schemas.microsoft.com/office/powerpoint/2010/main" val="100814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330307-467B-491D-91A9-D94E8A09ACAF}"/>
              </a:ext>
            </a:extLst>
          </p:cNvPr>
          <p:cNvSpPr>
            <a:spLocks noGrp="1"/>
          </p:cNvSpPr>
          <p:nvPr>
            <p:ph type="title"/>
          </p:nvPr>
        </p:nvSpPr>
        <p:spPr>
          <a:xfrm>
            <a:off x="814917" y="846139"/>
            <a:ext cx="11233149" cy="1035050"/>
          </a:xfrm>
        </p:spPr>
        <p:txBody>
          <a:bodyPr>
            <a:normAutofit/>
          </a:bodyPr>
          <a:lstStyle/>
          <a:p>
            <a:pPr algn="ctr"/>
            <a:r>
              <a:rPr lang="pl-PL" dirty="0"/>
              <a:t>Kanały dystrybucji </a:t>
            </a:r>
            <a:r>
              <a:rPr lang="pl-PL"/>
              <a:t>i promocja</a:t>
            </a:r>
            <a:endParaRPr lang="pl-PL" sz="5400" dirty="0"/>
          </a:p>
        </p:txBody>
      </p:sp>
      <p:sp>
        <p:nvSpPr>
          <p:cNvPr id="3" name="Symbol zastępczy zawartości 2">
            <a:extLst>
              <a:ext uri="{FF2B5EF4-FFF2-40B4-BE49-F238E27FC236}">
                <a16:creationId xmlns:a16="http://schemas.microsoft.com/office/drawing/2014/main" id="{8D3C87E3-D661-4FA1-A3D9-EFEC1A5F26CA}"/>
              </a:ext>
            </a:extLst>
          </p:cNvPr>
          <p:cNvSpPr>
            <a:spLocks noGrp="1"/>
          </p:cNvSpPr>
          <p:nvPr>
            <p:ph idx="1"/>
          </p:nvPr>
        </p:nvSpPr>
        <p:spPr>
          <a:xfrm>
            <a:off x="814918" y="1838986"/>
            <a:ext cx="11233149" cy="4860925"/>
          </a:xfrm>
        </p:spPr>
        <p:txBody>
          <a:bodyPr>
            <a:normAutofit fontScale="92500" lnSpcReduction="20000"/>
          </a:bodyPr>
          <a:lstStyle/>
          <a:p>
            <a:pPr marL="0" indent="0">
              <a:buNone/>
            </a:pPr>
            <a:r>
              <a:rPr lang="pl-PL" u="sng" dirty="0"/>
              <a:t>Kanały dystrybucji innowacyjnego produktu:</a:t>
            </a:r>
          </a:p>
          <a:p>
            <a:pPr>
              <a:buFont typeface="Wingdings" panose="05000000000000000000" pitchFamily="2" charset="2"/>
              <a:buChar char="Ø"/>
            </a:pPr>
            <a:r>
              <a:rPr lang="pl-PL" dirty="0"/>
              <a:t> </a:t>
            </a:r>
            <a:r>
              <a:rPr lang="pl-PL" sz="2400" dirty="0"/>
              <a:t>Sklepy z elektroniką</a:t>
            </a:r>
          </a:p>
          <a:p>
            <a:pPr>
              <a:buFont typeface="Wingdings" panose="05000000000000000000" pitchFamily="2" charset="2"/>
              <a:buChar char="Ø"/>
            </a:pPr>
            <a:r>
              <a:rPr lang="pl-PL" sz="2400" dirty="0"/>
              <a:t>Sklep firmowy</a:t>
            </a:r>
          </a:p>
          <a:p>
            <a:pPr>
              <a:buFont typeface="Wingdings" panose="05000000000000000000" pitchFamily="2" charset="2"/>
              <a:buChar char="Ø"/>
            </a:pPr>
            <a:r>
              <a:rPr lang="pl-PL" sz="2400" dirty="0"/>
              <a:t>Większe markety</a:t>
            </a:r>
          </a:p>
          <a:p>
            <a:pPr marL="0" indent="0">
              <a:buNone/>
            </a:pPr>
            <a:r>
              <a:rPr lang="pl-PL" u="sng" dirty="0"/>
              <a:t>Promocja pomysłu innowacyjnego produktu</a:t>
            </a:r>
          </a:p>
          <a:p>
            <a:pPr marL="0" indent="0">
              <a:buNone/>
            </a:pPr>
            <a:r>
              <a:rPr lang="pl-PL" sz="2800" dirty="0"/>
              <a:t>Nasz pomysł promowany będzie poprzez reklamy:</a:t>
            </a:r>
          </a:p>
          <a:p>
            <a:pPr>
              <a:buFont typeface="Wingdings" panose="05000000000000000000" pitchFamily="2" charset="2"/>
              <a:buChar char="Ø"/>
            </a:pPr>
            <a:r>
              <a:rPr lang="pl-PL" sz="2400" dirty="0"/>
              <a:t>Telewizyjne</a:t>
            </a:r>
          </a:p>
          <a:p>
            <a:pPr>
              <a:buFont typeface="Wingdings" panose="05000000000000000000" pitchFamily="2" charset="2"/>
              <a:buChar char="Ø"/>
            </a:pPr>
            <a:r>
              <a:rPr lang="pl-PL" sz="2400" dirty="0"/>
              <a:t>Radiowe</a:t>
            </a:r>
          </a:p>
          <a:p>
            <a:pPr>
              <a:buFont typeface="Wingdings" panose="05000000000000000000" pitchFamily="2" charset="2"/>
              <a:buChar char="Ø"/>
            </a:pPr>
            <a:r>
              <a:rPr lang="pl-PL" sz="2400" dirty="0"/>
              <a:t>Internetowe, głównie na portalach o </a:t>
            </a:r>
            <a:r>
              <a:rPr lang="pl-PL" sz="2400"/>
              <a:t>tematyce technologicznej</a:t>
            </a:r>
          </a:p>
          <a:p>
            <a:pPr>
              <a:buFont typeface="Wingdings" panose="05000000000000000000" pitchFamily="2" charset="2"/>
              <a:buChar char="Ø"/>
            </a:pPr>
            <a:r>
              <a:rPr lang="pl-PL" sz="2400"/>
              <a:t>Kolaboracja z firmami okulistycznymi</a:t>
            </a:r>
            <a:endParaRPr lang="pl-PL" sz="2400" dirty="0"/>
          </a:p>
          <a:p>
            <a:pPr>
              <a:buFont typeface="Wingdings" panose="05000000000000000000" pitchFamily="2" charset="2"/>
              <a:buChar char="Ø"/>
            </a:pPr>
            <a:endParaRPr lang="pl-PL" sz="2400" dirty="0"/>
          </a:p>
          <a:p>
            <a:pPr marL="0" indent="0">
              <a:buNone/>
            </a:pPr>
            <a:endParaRPr lang="pl-PL" dirty="0"/>
          </a:p>
          <a:p>
            <a:pPr>
              <a:buFont typeface="Wingdings" panose="05000000000000000000" pitchFamily="2" charset="2"/>
              <a:buChar char="Ø"/>
            </a:pPr>
            <a:endParaRPr lang="pl-PL" dirty="0"/>
          </a:p>
          <a:p>
            <a:endParaRPr lang="pl-PL" dirty="0"/>
          </a:p>
        </p:txBody>
      </p:sp>
      <p:sp>
        <p:nvSpPr>
          <p:cNvPr id="4" name="pole tekstowe 3">
            <a:extLst>
              <a:ext uri="{FF2B5EF4-FFF2-40B4-BE49-F238E27FC236}">
                <a16:creationId xmlns:a16="http://schemas.microsoft.com/office/drawing/2014/main" id="{A5545644-D3F9-48E8-9DB1-7087A1260BA3}"/>
              </a:ext>
            </a:extLst>
          </p:cNvPr>
          <p:cNvSpPr txBox="1"/>
          <p:nvPr/>
        </p:nvSpPr>
        <p:spPr>
          <a:xfrm>
            <a:off x="11759678" y="6428994"/>
            <a:ext cx="576776" cy="369332"/>
          </a:xfrm>
          <a:prstGeom prst="rect">
            <a:avLst/>
          </a:prstGeom>
          <a:noFill/>
        </p:spPr>
        <p:txBody>
          <a:bodyPr wrap="square" rtlCol="0">
            <a:spAutoFit/>
          </a:bodyPr>
          <a:lstStyle/>
          <a:p>
            <a:r>
              <a:rPr lang="pl-PL" dirty="0"/>
              <a:t>6</a:t>
            </a:r>
          </a:p>
        </p:txBody>
      </p:sp>
    </p:spTree>
    <p:extLst>
      <p:ext uri="{BB962C8B-B14F-4D97-AF65-F5344CB8AC3E}">
        <p14:creationId xmlns:p14="http://schemas.microsoft.com/office/powerpoint/2010/main" val="80832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728FA0-4F21-4B0B-9410-5155C31B305F}"/>
              </a:ext>
            </a:extLst>
          </p:cNvPr>
          <p:cNvSpPr>
            <a:spLocks noGrp="1"/>
          </p:cNvSpPr>
          <p:nvPr>
            <p:ph type="title"/>
          </p:nvPr>
        </p:nvSpPr>
        <p:spPr/>
        <p:txBody>
          <a:bodyPr/>
          <a:lstStyle/>
          <a:p>
            <a:pPr algn="ctr"/>
            <a:r>
              <a:rPr lang="pl-PL"/>
              <a:t>Pracownicy</a:t>
            </a:r>
          </a:p>
        </p:txBody>
      </p:sp>
      <p:sp>
        <p:nvSpPr>
          <p:cNvPr id="3" name="Symbol zastępczy zawartości 2">
            <a:extLst>
              <a:ext uri="{FF2B5EF4-FFF2-40B4-BE49-F238E27FC236}">
                <a16:creationId xmlns:a16="http://schemas.microsoft.com/office/drawing/2014/main" id="{D4C44840-5656-4307-BA74-424CBD9F867A}"/>
              </a:ext>
            </a:extLst>
          </p:cNvPr>
          <p:cNvSpPr>
            <a:spLocks noGrp="1"/>
          </p:cNvSpPr>
          <p:nvPr>
            <p:ph idx="1"/>
          </p:nvPr>
        </p:nvSpPr>
        <p:spPr/>
        <p:txBody>
          <a:bodyPr/>
          <a:lstStyle/>
          <a:p>
            <a:r>
              <a:rPr lang="pl-PL"/>
              <a:t>Przy montażu - specjaliści od  obróbki tworzyw sztucznych (5 osób)</a:t>
            </a:r>
          </a:p>
          <a:p>
            <a:pPr lvl="1"/>
            <a:r>
              <a:rPr lang="pl-PL"/>
              <a:t>Umiejętności manualne</a:t>
            </a:r>
          </a:p>
          <a:p>
            <a:r>
              <a:rPr lang="pl-PL"/>
              <a:t>Firmy zewnętrzne zajmujące się reklamą</a:t>
            </a:r>
          </a:p>
          <a:p>
            <a:r>
              <a:rPr lang="pl-PL"/>
              <a:t>My zakupujemy produkty pierwotne oraz zajmujemy się sprzedażą i zarządzaniem</a:t>
            </a:r>
          </a:p>
        </p:txBody>
      </p:sp>
    </p:spTree>
    <p:extLst>
      <p:ext uri="{BB962C8B-B14F-4D97-AF65-F5344CB8AC3E}">
        <p14:creationId xmlns:p14="http://schemas.microsoft.com/office/powerpoint/2010/main" val="2462418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TM04033919[[fn=Obwód]]</Template>
  <TotalTime>227</TotalTime>
  <Words>2732</Words>
  <Application>Microsoft Office PowerPoint</Application>
  <PresentationFormat>Panoramiczny</PresentationFormat>
  <Paragraphs>299</Paragraphs>
  <Slides>47</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47</vt:i4>
      </vt:variant>
    </vt:vector>
  </HeadingPairs>
  <TitlesOfParts>
    <vt:vector size="52" baseType="lpstr">
      <vt:lpstr>Arial</vt:lpstr>
      <vt:lpstr>Calibri</vt:lpstr>
      <vt:lpstr>Tw Cen MT</vt:lpstr>
      <vt:lpstr>Wingdings</vt:lpstr>
      <vt:lpstr>Obwód</vt:lpstr>
      <vt:lpstr>Słuchawki kostne w okularach – prezentacja innowacyjnego produktu</vt:lpstr>
      <vt:lpstr> Istota  pomysłu innowacyjnego </vt:lpstr>
      <vt:lpstr>Szkic innowacyjnego produktu</vt:lpstr>
      <vt:lpstr>Innowacja produktowa</vt:lpstr>
      <vt:lpstr>Charakterystyka pomysłu innowacyjnego produktu</vt:lpstr>
      <vt:lpstr>Projekt pomysłu innowacyjnego produktu</vt:lpstr>
      <vt:lpstr>Marketingowe rozwinięcie produktu</vt:lpstr>
      <vt:lpstr>Kanały dystrybucji i promocja</vt:lpstr>
      <vt:lpstr>Pracownicy</vt:lpstr>
      <vt:lpstr>Opis branży, rynku docelowego</vt:lpstr>
      <vt:lpstr>Sylwetka typowego klienta</vt:lpstr>
      <vt:lpstr>Charakterystyka głównych konkurentów</vt:lpstr>
      <vt:lpstr>Mocne i słabe strony produktu</vt:lpstr>
      <vt:lpstr>Wybór przewagi konkurencyjnej/ strategii </vt:lpstr>
      <vt:lpstr>Potencjał rozwojowy produktu innowacyjnego</vt:lpstr>
      <vt:lpstr>Atrakcyjność rynku</vt:lpstr>
      <vt:lpstr>Aktualna pozycja znajduje się na bardzo dobrym poziomie. Jeśli produkt osiągnie sukces rynkowy, zamierzamy rozszerzać produkt o kolejne komponenty i zwiększać produkcję.</vt:lpstr>
      <vt:lpstr>Ustawowa definicja wynalazku</vt:lpstr>
      <vt:lpstr>Pojęcie patentu</vt:lpstr>
      <vt:lpstr>Rejestracja wynalazku w procedurze krajowej i międzynarodowej (etapy) </vt:lpstr>
      <vt:lpstr>Rejestracja wynalazku w procedurze krajowej i międzynarodowej (etapy) cd. </vt:lpstr>
      <vt:lpstr> Autorsko prawna ochrona utworów</vt:lpstr>
      <vt:lpstr>Treść autorskich praw majątkowych </vt:lpstr>
      <vt:lpstr>Typologia umów jako instrumentu rozporządzania autorskimi prawami majątkowymi </vt:lpstr>
      <vt:lpstr> Prawna ochrona utworów pracowniczych (utwory i wynalazki pracownicze – prawa i obowiązki pracodawców i pracowników) </vt:lpstr>
      <vt:lpstr> Znaki towarowe i ich znaczenie dla przedsiębiorstwa </vt:lpstr>
      <vt:lpstr> Oznaczenia rejestrowane jako znaki towarowe (zakazy rejestracji oznaczeń) </vt:lpstr>
      <vt:lpstr>Czas trwania ochrony znaku towarowego</vt:lpstr>
      <vt:lpstr> Krajowa i Międzynarodowa (UE) procedura rejestracji znaku towarowego (etapy) </vt:lpstr>
      <vt:lpstr>Procedura Krajowa(znak towarowy) C.D</vt:lpstr>
      <vt:lpstr>Procedura Międzynarodowa</vt:lpstr>
      <vt:lpstr> Pojęcie i znaczenie know-how w działalności przedsiębiorstwa (kryteria wyboru tej formy ochrony) </vt:lpstr>
      <vt:lpstr> Argumenty na rzecz prawnej ochrony własności intelektualnej </vt:lpstr>
      <vt:lpstr>Metody ochrony wytworów intelektualnych według ich kategorii    </vt:lpstr>
      <vt:lpstr>zależność między stopniem ochrony własności intelektualnej a innowacyjnością gospodarek    </vt:lpstr>
      <vt:lpstr> Wybór Strategii  ochrony własnego pomysłu innowacyjnego/ produktu innowacyjnego (wynalazek, utwor) </vt:lpstr>
      <vt:lpstr>powiązanie elementów produktu innowacyjnego z odpowiednią strategią ochrony własności intelektualnej </vt:lpstr>
      <vt:lpstr>Kultura ochrony własności intelektualnej jako składnik kultury organizacyjnej i komponent strategii przedsiębiorstw   </vt:lpstr>
      <vt:lpstr>Finansowanie pomysłu innowacyjnego/ produktu innowacyjnego     </vt:lpstr>
      <vt:lpstr>Opis wybranego źródła finansowania pomysłu/ produktu innowacyjnego </vt:lpstr>
      <vt:lpstr>Model biznesu organizacji innowacyjnej </vt:lpstr>
      <vt:lpstr>Model biznesu organizacji innowacyjnej cd.</vt:lpstr>
      <vt:lpstr>Formy organizacyjno-prawne przedsiębiorstwa</vt:lpstr>
      <vt:lpstr>Formy organizacyjno-prawne przedsiębiorstwa</vt:lpstr>
      <vt:lpstr>Zaprojektuj formę organizacyjno-prawną swojej organizacji</vt:lpstr>
      <vt:lpstr>źródła</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Słuchawki kostne w okularach – prezentacja innowacyjnego produktu</dc:title>
  <dc:creator>dell</dc:creator>
  <cp:lastModifiedBy>dell</cp:lastModifiedBy>
  <cp:revision>31</cp:revision>
  <dcterms:created xsi:type="dcterms:W3CDTF">2019-05-08T13:48:03Z</dcterms:created>
  <dcterms:modified xsi:type="dcterms:W3CDTF">2019-06-02T19:01:37Z</dcterms:modified>
</cp:coreProperties>
</file>