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66" r:id="rId6"/>
    <p:sldId id="267" r:id="rId7"/>
    <p:sldId id="268" r:id="rId8"/>
    <p:sldId id="265" r:id="rId9"/>
    <p:sldId id="259" r:id="rId10"/>
    <p:sldId id="270" r:id="rId11"/>
    <p:sldId id="262" r:id="rId12"/>
    <p:sldId id="263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3DBC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F60-EB0A-4F42-8CDE-05CB68A0D07E}" type="datetimeFigureOut">
              <a:rPr lang="pl-PL" smtClean="0"/>
              <a:t>06.05.2019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36BB9797-E4D2-43A7-BA1E-42E35725E2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470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F60-EB0A-4F42-8CDE-05CB68A0D07E}" type="datetimeFigureOut">
              <a:rPr lang="pl-PL" smtClean="0"/>
              <a:t>06.05.2019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9797-E4D2-43A7-BA1E-42E35725E2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688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F60-EB0A-4F42-8CDE-05CB68A0D07E}" type="datetimeFigureOut">
              <a:rPr lang="pl-PL" smtClean="0"/>
              <a:t>06.05.2019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9797-E4D2-43A7-BA1E-42E35725E2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136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F60-EB0A-4F42-8CDE-05CB68A0D07E}" type="datetimeFigureOut">
              <a:rPr lang="pl-PL" smtClean="0"/>
              <a:t>06.05.2019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9797-E4D2-43A7-BA1E-42E35725E2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355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D748DF60-EB0A-4F42-8CDE-05CB68A0D07E}" type="datetimeFigureOut">
              <a:rPr lang="pl-PL" smtClean="0"/>
              <a:t>06.05.2019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pl-PL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6BB9797-E4D2-43A7-BA1E-42E35725E2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193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F60-EB0A-4F42-8CDE-05CB68A0D07E}" type="datetimeFigureOut">
              <a:rPr lang="pl-PL" smtClean="0"/>
              <a:t>06.05.2019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9797-E4D2-43A7-BA1E-42E35725E2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595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F60-EB0A-4F42-8CDE-05CB68A0D07E}" type="datetimeFigureOut">
              <a:rPr lang="pl-PL" smtClean="0"/>
              <a:t>06.05.2019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9797-E4D2-43A7-BA1E-42E35725E2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055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F60-EB0A-4F42-8CDE-05CB68A0D07E}" type="datetimeFigureOut">
              <a:rPr lang="pl-PL" smtClean="0"/>
              <a:t>06.05.2019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9797-E4D2-43A7-BA1E-42E35725E2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375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F60-EB0A-4F42-8CDE-05CB68A0D07E}" type="datetimeFigureOut">
              <a:rPr lang="pl-PL" smtClean="0"/>
              <a:t>06.05.2019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9797-E4D2-43A7-BA1E-42E35725E2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853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F60-EB0A-4F42-8CDE-05CB68A0D07E}" type="datetimeFigureOut">
              <a:rPr lang="pl-PL" smtClean="0"/>
              <a:t>06.05.2019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9797-E4D2-43A7-BA1E-42E35725E2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016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D748DF60-EB0A-4F42-8CDE-05CB68A0D07E}" type="datetimeFigureOut">
              <a:rPr lang="pl-PL" smtClean="0"/>
              <a:t>06.05.2019</a:t>
            </a:fld>
            <a:endParaRPr lang="pl-P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B9797-E4D2-43A7-BA1E-42E35725E2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210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D748DF60-EB0A-4F42-8CDE-05CB68A0D07E}" type="datetimeFigureOut">
              <a:rPr lang="pl-PL" smtClean="0"/>
              <a:t>06.05.2019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pl-PL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6BB9797-E4D2-43A7-BA1E-42E35725E2B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797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2002_Oakland_Athletics_season" TargetMode="External"/><Relationship Id="rId3" Type="http://schemas.microsoft.com/office/2007/relationships/hdphoto" Target="../media/hdphoto2.wdp"/><Relationship Id="rId7" Type="http://schemas.openxmlformats.org/officeDocument/2006/relationships/hyperlink" Target="https://pl.bab.l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osperity.memes.pl/dok11043,przestanmy-mowic-o-%E2%80%9Emoneyball%E2%80%9D-jak-o-%E2%80%9Ebig-data%E2%80%9D.htm" TargetMode="External"/><Relationship Id="rId5" Type="http://schemas.openxmlformats.org/officeDocument/2006/relationships/hyperlink" Target="https://www.google.pl/" TargetMode="External"/><Relationship Id="rId4" Type="http://schemas.openxmlformats.org/officeDocument/2006/relationships/hyperlink" Target="http://pwr.edu.pl/en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2E2AC0-E4C2-4A72-B9BF-6CBDBE4E8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4685" y="3299105"/>
            <a:ext cx="4481477" cy="1893500"/>
          </a:xfrm>
        </p:spPr>
        <p:txBody>
          <a:bodyPr anchor="t">
            <a:normAutofit/>
          </a:bodyPr>
          <a:lstStyle/>
          <a:p>
            <a:pPr algn="l"/>
            <a:r>
              <a:rPr lang="pl-PL" sz="5400">
                <a:solidFill>
                  <a:srgbClr val="000000"/>
                </a:solidFill>
              </a:rPr>
              <a:t>MONEYBALL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0394331-6BB9-41E3-A322-6C85ADF99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4685" y="2423429"/>
            <a:ext cx="4481477" cy="894668"/>
          </a:xfrm>
        </p:spPr>
        <p:txBody>
          <a:bodyPr anchor="b">
            <a:normAutofit/>
          </a:bodyPr>
          <a:lstStyle/>
          <a:p>
            <a:pPr algn="l"/>
            <a:r>
              <a:rPr lang="pl-PL" sz="1800">
                <a:solidFill>
                  <a:srgbClr val="000000"/>
                </a:solidFill>
              </a:rPr>
              <a:t>Mateusz Guściora</a:t>
            </a:r>
          </a:p>
        </p:txBody>
      </p:sp>
      <p:pic>
        <p:nvPicPr>
          <p:cNvPr id="9" name="Obraz 8" descr="Obraz zawierający budynek, podłoże, zewnętrzne, siedzi&#10;&#10;Opis wygenerowany automatycznie">
            <a:extLst>
              <a:ext uri="{FF2B5EF4-FFF2-40B4-BE49-F238E27FC236}">
                <a16:creationId xmlns:a16="http://schemas.microsoft.com/office/drawing/2014/main" id="{5CF7C978-D6CB-44D4-862A-5C02AE44AC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2" r="8277" b="3"/>
          <a:stretch/>
        </p:blipFill>
        <p:spPr>
          <a:xfrm>
            <a:off x="20" y="4310923"/>
            <a:ext cx="3083422" cy="2547077"/>
          </a:xfrm>
          <a:custGeom>
            <a:avLst/>
            <a:gdLst>
              <a:gd name="connsiteX0" fmla="*/ 1464476 w 3083442"/>
              <a:gd name="connsiteY0" fmla="*/ 0 h 2547077"/>
              <a:gd name="connsiteX1" fmla="*/ 3083442 w 3083442"/>
              <a:gd name="connsiteY1" fmla="*/ 1618966 h 2547077"/>
              <a:gd name="connsiteX2" fmla="*/ 2806948 w 3083442"/>
              <a:gd name="connsiteY2" fmla="*/ 2524145 h 2547077"/>
              <a:gd name="connsiteX3" fmla="*/ 2789800 w 3083442"/>
              <a:gd name="connsiteY3" fmla="*/ 2547077 h 2547077"/>
              <a:gd name="connsiteX4" fmla="*/ 139152 w 3083442"/>
              <a:gd name="connsiteY4" fmla="*/ 2547077 h 2547077"/>
              <a:gd name="connsiteX5" fmla="*/ 122004 w 3083442"/>
              <a:gd name="connsiteY5" fmla="*/ 2524145 h 2547077"/>
              <a:gd name="connsiteX6" fmla="*/ 40911 w 3083442"/>
              <a:gd name="connsiteY6" fmla="*/ 2390661 h 2547077"/>
              <a:gd name="connsiteX7" fmla="*/ 0 w 3083442"/>
              <a:gd name="connsiteY7" fmla="*/ 2305737 h 2547077"/>
              <a:gd name="connsiteX8" fmla="*/ 0 w 3083442"/>
              <a:gd name="connsiteY8" fmla="*/ 932195 h 2547077"/>
              <a:gd name="connsiteX9" fmla="*/ 40911 w 3083442"/>
              <a:gd name="connsiteY9" fmla="*/ 847271 h 2547077"/>
              <a:gd name="connsiteX10" fmla="*/ 1464476 w 3083442"/>
              <a:gd name="connsiteY10" fmla="*/ 0 h 25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B906407-3D61-4EF6-A7DC-B19A1627AD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 b="-1"/>
          <a:stretch/>
        </p:blipFill>
        <p:spPr>
          <a:xfrm>
            <a:off x="3532736" y="2984162"/>
            <a:ext cx="2555402" cy="2555402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F893DC2-5F38-4193-B6C3-5FE0F9F988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9" r="-1" b="7437"/>
          <a:stretch/>
        </p:blipFill>
        <p:spPr>
          <a:xfrm>
            <a:off x="1" y="1"/>
            <a:ext cx="3943111" cy="3318096"/>
          </a:xfrm>
          <a:custGeom>
            <a:avLst/>
            <a:gdLst>
              <a:gd name="connsiteX0" fmla="*/ 73119 w 3943111"/>
              <a:gd name="connsiteY0" fmla="*/ 0 h 3318096"/>
              <a:gd name="connsiteX1" fmla="*/ 3572026 w 3943111"/>
              <a:gd name="connsiteY1" fmla="*/ 0 h 3318096"/>
              <a:gd name="connsiteX2" fmla="*/ 3580957 w 3943111"/>
              <a:gd name="connsiteY2" fmla="*/ 11944 h 3318096"/>
              <a:gd name="connsiteX3" fmla="*/ 3943111 w 3943111"/>
              <a:gd name="connsiteY3" fmla="*/ 1197557 h 3318096"/>
              <a:gd name="connsiteX4" fmla="*/ 1822572 w 3943111"/>
              <a:gd name="connsiteY4" fmla="*/ 3318096 h 3318096"/>
              <a:gd name="connsiteX5" fmla="*/ 64188 w 3943111"/>
              <a:gd name="connsiteY5" fmla="*/ 2383171 h 3318096"/>
              <a:gd name="connsiteX6" fmla="*/ 0 w 3943111"/>
              <a:gd name="connsiteY6" fmla="*/ 2277515 h 3318096"/>
              <a:gd name="connsiteX7" fmla="*/ 0 w 3943111"/>
              <a:gd name="connsiteY7" fmla="*/ 117600 h 3318096"/>
              <a:gd name="connsiteX8" fmla="*/ 64188 w 3943111"/>
              <a:gd name="connsiteY8" fmla="*/ 11944 h 331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66079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0099D8-6A5D-4DB0-9621-8B204B9F9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92F9C7-04B4-459F-B2F0-736E2FD4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pl-PL" sz="5400"/>
              <a:t>Finale </a:t>
            </a:r>
            <a:r>
              <a:rPr lang="pl-PL" sz="5400" err="1"/>
              <a:t>statemant</a:t>
            </a:r>
            <a:endParaRPr lang="pl-PL" sz="54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529A53-362E-43EF-BC69-80390ACA8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pl-PL" sz="2400" err="1"/>
              <a:t>Being</a:t>
            </a:r>
            <a:r>
              <a:rPr lang="pl-PL" sz="2400"/>
              <a:t> </a:t>
            </a:r>
            <a:r>
              <a:rPr lang="pl-PL" sz="2400" err="1"/>
              <a:t>innovative</a:t>
            </a:r>
            <a:r>
              <a:rPr lang="pl-PL" sz="2400"/>
              <a:t> and </a:t>
            </a:r>
            <a:r>
              <a:rPr lang="pl-PL" sz="2400" err="1"/>
              <a:t>showing</a:t>
            </a:r>
            <a:r>
              <a:rPr lang="pl-PL" sz="2400"/>
              <a:t> </a:t>
            </a:r>
            <a:r>
              <a:rPr lang="pl-PL" sz="2400" err="1"/>
              <a:t>ingenuity</a:t>
            </a:r>
            <a:r>
              <a:rPr lang="pl-PL" sz="2400"/>
              <a:t> is </a:t>
            </a:r>
            <a:r>
              <a:rPr lang="pl-PL" sz="2400" err="1"/>
              <a:t>very</a:t>
            </a:r>
            <a:r>
              <a:rPr lang="pl-PL" sz="2400"/>
              <a:t> </a:t>
            </a:r>
            <a:r>
              <a:rPr lang="pl-PL" sz="2400" err="1"/>
              <a:t>important</a:t>
            </a:r>
            <a:r>
              <a:rPr lang="pl-PL" sz="2400"/>
              <a:t>  </a:t>
            </a:r>
            <a:r>
              <a:rPr lang="pl-PL" sz="2400" err="1"/>
              <a:t>nowadays</a:t>
            </a:r>
            <a:r>
              <a:rPr lang="pl-PL" sz="2400"/>
              <a:t>, it </a:t>
            </a:r>
            <a:r>
              <a:rPr lang="pl-PL" sz="2400" err="1"/>
              <a:t>can</a:t>
            </a:r>
            <a:r>
              <a:rPr lang="pl-PL" sz="2400"/>
              <a:t> be </a:t>
            </a:r>
            <a:r>
              <a:rPr lang="pl-PL" sz="2400" err="1"/>
              <a:t>huge</a:t>
            </a:r>
            <a:r>
              <a:rPr lang="pl-PL" sz="2400"/>
              <a:t> </a:t>
            </a:r>
            <a:r>
              <a:rPr lang="pl-PL" sz="2400" err="1"/>
              <a:t>game</a:t>
            </a:r>
            <a:r>
              <a:rPr lang="pl-PL" sz="2400"/>
              <a:t> </a:t>
            </a:r>
            <a:r>
              <a:rPr lang="pl-PL" sz="2400" err="1"/>
              <a:t>changer</a:t>
            </a:r>
            <a:r>
              <a:rPr lang="pl-PL" sz="2400"/>
              <a:t> in </a:t>
            </a:r>
            <a:r>
              <a:rPr lang="pl-PL" sz="2400" err="1"/>
              <a:t>many</a:t>
            </a:r>
            <a:r>
              <a:rPr lang="pl-PL" sz="2400"/>
              <a:t> </a:t>
            </a:r>
            <a:r>
              <a:rPr lang="pl-PL" sz="2400" err="1"/>
              <a:t>areas</a:t>
            </a:r>
            <a:r>
              <a:rPr lang="pl-PL" sz="2400"/>
              <a:t> of life.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CD99E12-2F26-4A17-819B-3EF8F58AA3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9" r="4712" b="-1"/>
          <a:stretch/>
        </p:blipFill>
        <p:spPr>
          <a:xfrm>
            <a:off x="8203460" y="640080"/>
            <a:ext cx="3369177" cy="528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2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0D5100-D221-48B8-86B5-560368A7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sz="5400"/>
              <a:t>Q&amp;A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73E4711-6E17-407C-BE5F-EA16679EE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774" y="2120900"/>
            <a:ext cx="8732802" cy="405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5886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80D222E-4AD7-4A45-8515-F58448A6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pl-PL" sz="5400" err="1"/>
              <a:t>References</a:t>
            </a:r>
            <a:endParaRPr lang="pl-PL" sz="54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4DF636C-0B25-4406-B988-BF333EF3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pl-PL">
                <a:hlinkClick r:id="rId4"/>
              </a:rPr>
              <a:t>http://pwr.edu.pl/en/</a:t>
            </a:r>
            <a:endParaRPr lang="pl-PL"/>
          </a:p>
          <a:p>
            <a:r>
              <a:rPr lang="pl-PL">
                <a:hlinkClick r:id="rId5"/>
              </a:rPr>
              <a:t>https://www.google.pl/</a:t>
            </a:r>
            <a:endParaRPr lang="pl-PL"/>
          </a:p>
          <a:p>
            <a:r>
              <a:rPr lang="pl-PL">
                <a:hlinkClick r:id="rId6"/>
              </a:rPr>
              <a:t>http://prosperity.memes.pl/dok11043,przestanmy-mowic-o-%E2%80%9Emoneyball%E2%80%9D-jak-o-%E2%80%9Ebig-data%E2%80%9D.htm</a:t>
            </a:r>
            <a:endParaRPr lang="pl-PL"/>
          </a:p>
          <a:p>
            <a:r>
              <a:rPr lang="pl-PL">
                <a:hlinkClick r:id="rId7"/>
              </a:rPr>
              <a:t>https://pl.bab.la/</a:t>
            </a:r>
            <a:endParaRPr lang="pl-PL"/>
          </a:p>
          <a:p>
            <a:r>
              <a:rPr lang="pl-PL">
                <a:hlinkClick r:id="rId8"/>
              </a:rPr>
              <a:t>https://en.wikipedia.org/wiki/2002_Oakland_Athletics_season</a:t>
            </a:r>
            <a:endParaRPr lang="pl-PL"/>
          </a:p>
          <a:p>
            <a:r>
              <a:rPr lang="pl-PL" u="sng">
                <a:solidFill>
                  <a:srgbClr val="CC6600"/>
                </a:solidFill>
              </a:rPr>
              <a:t>https://www.filmweb.pl/film/Moneyball-2011-490838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722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0EBE44-EE3B-4A7D-BEEE-43F36E1C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err="1"/>
              <a:t>Thank</a:t>
            </a:r>
            <a:r>
              <a:rPr lang="pl-PL" sz="5400"/>
              <a:t> </a:t>
            </a:r>
            <a:r>
              <a:rPr lang="pl-PL" sz="5400" err="1"/>
              <a:t>you</a:t>
            </a:r>
            <a:endParaRPr lang="pl-PL" sz="5400"/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9B8B04D6-E025-4121-A77A-E59721553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361" y="2120900"/>
            <a:ext cx="6081628" cy="4051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55158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BA6964-249A-42B6-A349-426A774A1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9461EAE-A7F5-4B8E-AB6C-FA5103AF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pl-PL" sz="5400"/>
              <a:t>Good morning, everyone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E2922D-F96B-46B2-8506-D4E1A05A8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pl-PL" sz="2400"/>
              <a:t>About my studies</a:t>
            </a:r>
          </a:p>
          <a:p>
            <a:r>
              <a:rPr lang="pl-PL" sz="2400"/>
              <a:t>Moneyball</a:t>
            </a:r>
          </a:p>
          <a:p>
            <a:r>
              <a:rPr lang="pl-PL" sz="2400"/>
              <a:t>Why it is interesting</a:t>
            </a:r>
          </a:p>
          <a:p>
            <a:r>
              <a:rPr lang="pl-PL" sz="2400"/>
              <a:t>Conclusion</a:t>
            </a:r>
          </a:p>
          <a:p>
            <a:r>
              <a:rPr lang="pl-PL" sz="2400"/>
              <a:t>Q&amp;A</a:t>
            </a:r>
          </a:p>
        </p:txBody>
      </p:sp>
      <p:pic>
        <p:nvPicPr>
          <p:cNvPr id="5" name="Obraz 4" descr="Obraz zawierający clipart&#10;&#10;Opis wygenerowany automatycznie">
            <a:extLst>
              <a:ext uri="{FF2B5EF4-FFF2-40B4-BE49-F238E27FC236}">
                <a16:creationId xmlns:a16="http://schemas.microsoft.com/office/drawing/2014/main" id="{817B23DE-8D17-4454-853A-48721737F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460" y="1746265"/>
            <a:ext cx="3369177" cy="306810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D0B695D-00F7-4E5A-8137-9A25014B6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0F04FA-7C78-4947-8588-A6CF8DA1E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1D67843-2635-4E72-B61A-4202F9E17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FF3ABA2-C942-48D8-87FE-7625DE11F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0181" y="6272783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4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50DEB3-0610-4899-BA36-0A4A3C4D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/>
              <a:t>Introduction v1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BF1B81-DD0A-48BB-9924-5D82FA4F4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/>
              <a:t>Wrocław University of Science and Technology</a:t>
            </a:r>
          </a:p>
          <a:p>
            <a:r>
              <a:rPr lang="pl-PL" sz="2400" err="1"/>
              <a:t>Faculty</a:t>
            </a:r>
            <a:r>
              <a:rPr lang="pl-PL" sz="2400"/>
              <a:t> of </a:t>
            </a:r>
            <a:r>
              <a:rPr lang="pl-PL" sz="2400" err="1"/>
              <a:t>Computer</a:t>
            </a:r>
            <a:r>
              <a:rPr lang="pl-PL" sz="2400"/>
              <a:t> Science and Management</a:t>
            </a:r>
          </a:p>
          <a:p>
            <a:r>
              <a:rPr lang="pl-PL" sz="2400"/>
              <a:t>My major is Engineering of Management</a:t>
            </a:r>
          </a:p>
          <a:p>
            <a:r>
              <a:rPr lang="pl-PL" sz="2400" err="1"/>
              <a:t>Specialization</a:t>
            </a:r>
            <a:r>
              <a:rPr lang="pl-PL" sz="2400"/>
              <a:t> is Applications of IT in </a:t>
            </a:r>
            <a:r>
              <a:rPr lang="pl-PL" sz="2400" err="1"/>
              <a:t>bussiness</a:t>
            </a:r>
            <a:endParaRPr lang="pl-PL" sz="240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A9C183C-1F98-42C6-B0AD-D84AEC01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894" y="494030"/>
            <a:ext cx="2012453" cy="19850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raz 6" descr="Obraz zawierający niebo, zewnętrzne, drzewo, budynek&#10;&#10;Opis wygenerowany automatycznie">
            <a:extLst>
              <a:ext uri="{FF2B5EF4-FFF2-40B4-BE49-F238E27FC236}">
                <a16:creationId xmlns:a16="http://schemas.microsoft.com/office/drawing/2014/main" id="{FE8BC7F8-8202-4BFC-B555-B0EFFB8FD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870" y="3994491"/>
            <a:ext cx="4428502" cy="2778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65870C6-B048-4CB3-B4EA-781F6A312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8" y="4714239"/>
            <a:ext cx="1792729" cy="1882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0429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57215-A773-4820-90F5-A6DF1382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/>
              <a:t>Introduction v2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CFCEC26-4B3B-4759-A6EF-3B349A27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err="1"/>
              <a:t>Bachelor</a:t>
            </a:r>
            <a:r>
              <a:rPr lang="pl-PL" sz="2400"/>
              <a:t> of Science (</a:t>
            </a:r>
            <a:r>
              <a:rPr lang="pl-PL" sz="2400" err="1"/>
              <a:t>B.Sc</a:t>
            </a:r>
            <a:r>
              <a:rPr lang="pl-PL" sz="2400"/>
              <a:t>)</a:t>
            </a:r>
          </a:p>
          <a:p>
            <a:r>
              <a:rPr lang="pl-PL" sz="2400" err="1"/>
              <a:t>Classes</a:t>
            </a:r>
            <a:r>
              <a:rPr lang="pl-PL" sz="2400"/>
              <a:t>, </a:t>
            </a:r>
            <a:r>
              <a:rPr lang="pl-PL" sz="2400" err="1"/>
              <a:t>Lecturers</a:t>
            </a:r>
            <a:r>
              <a:rPr lang="pl-PL" sz="2400"/>
              <a:t>:</a:t>
            </a:r>
          </a:p>
          <a:p>
            <a:pPr lvl="1"/>
            <a:r>
              <a:rPr lang="pl-PL" sz="2400"/>
              <a:t>IT</a:t>
            </a:r>
          </a:p>
          <a:p>
            <a:pPr lvl="1"/>
            <a:r>
              <a:rPr lang="pl-PL" sz="2400" err="1"/>
              <a:t>Economics</a:t>
            </a:r>
            <a:endParaRPr lang="pl-PL" sz="2400"/>
          </a:p>
          <a:p>
            <a:pPr lvl="1"/>
            <a:r>
              <a:rPr lang="pl-PL" sz="2400"/>
              <a:t>Management</a:t>
            </a:r>
          </a:p>
          <a:p>
            <a:pPr lvl="1"/>
            <a:r>
              <a:rPr lang="pl-PL" sz="2400" err="1"/>
              <a:t>Group</a:t>
            </a:r>
            <a:r>
              <a:rPr lang="pl-PL" sz="2400"/>
              <a:t> </a:t>
            </a:r>
            <a:r>
              <a:rPr lang="pl-PL" sz="2400" err="1"/>
              <a:t>projects</a:t>
            </a:r>
            <a:endParaRPr lang="pl-PL" sz="2400"/>
          </a:p>
          <a:p>
            <a:endParaRPr lang="pl-PL"/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B18FE053-919D-455D-9131-CF0770A66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239" y="512327"/>
            <a:ext cx="2590800" cy="1762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9859E44-AB24-4D58-8D18-E20B11312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727" y="2954231"/>
            <a:ext cx="2638425" cy="1733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1E945E8-A405-4F40-B843-A4A4D2B01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450" y="4947009"/>
            <a:ext cx="1594802" cy="18389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Obraz 10" descr="Obraz zawierający tekst&#10;&#10;Opis wygenerowany automatycznie">
            <a:extLst>
              <a:ext uri="{FF2B5EF4-FFF2-40B4-BE49-F238E27FC236}">
                <a16:creationId xmlns:a16="http://schemas.microsoft.com/office/drawing/2014/main" id="{4C7E64B3-911E-460A-B3E6-78E204D1B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270" y="4944668"/>
            <a:ext cx="1993969" cy="18022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CA4C19A3-606E-4EA4-BF67-024E67F247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09" y="1991417"/>
            <a:ext cx="3023745" cy="1143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7687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63F7DB-C77F-45CD-8E1C-B55CBF63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86" y="484632"/>
            <a:ext cx="9761361" cy="1221620"/>
          </a:xfrm>
        </p:spPr>
        <p:txBody>
          <a:bodyPr>
            <a:normAutofit/>
          </a:bodyPr>
          <a:lstStyle/>
          <a:p>
            <a:r>
              <a:rPr lang="pl-PL" sz="5400"/>
              <a:t>Moneyball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4FA121E-C0B9-4138-B7AF-B9D94EE2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14018"/>
            <a:ext cx="10058400" cy="4050792"/>
          </a:xfrm>
        </p:spPr>
        <p:txBody>
          <a:bodyPr/>
          <a:lstStyle/>
          <a:p>
            <a:r>
              <a:rPr lang="pl-PL" sz="2400"/>
              <a:t>Story of Billy </a:t>
            </a:r>
            <a:r>
              <a:rPr lang="pl-PL" sz="2400" err="1"/>
              <a:t>Beane</a:t>
            </a:r>
            <a:r>
              <a:rPr lang="pl-PL" sz="2400"/>
              <a:t> menager of </a:t>
            </a:r>
            <a:r>
              <a:rPr lang="pl-PL" sz="2400" err="1"/>
              <a:t>Oaklend</a:t>
            </a:r>
            <a:r>
              <a:rPr lang="pl-PL" sz="2400"/>
              <a:t> </a:t>
            </a:r>
            <a:r>
              <a:rPr lang="pl-PL" sz="2400" err="1"/>
              <a:t>Athletics</a:t>
            </a:r>
            <a:r>
              <a:rPr lang="pl-PL" sz="2400"/>
              <a:t>-baseball team.</a:t>
            </a:r>
          </a:p>
          <a:p>
            <a:r>
              <a:rPr lang="pl-PL" sz="2400"/>
              <a:t>Billy </a:t>
            </a:r>
            <a:r>
              <a:rPr lang="pl-PL" sz="2400" err="1"/>
              <a:t>Beane</a:t>
            </a:r>
            <a:r>
              <a:rPr lang="pl-PL" sz="2400"/>
              <a:t> </a:t>
            </a:r>
            <a:r>
              <a:rPr lang="pl-PL" sz="2400" err="1"/>
              <a:t>used</a:t>
            </a:r>
            <a:r>
              <a:rPr lang="pl-PL" sz="2400"/>
              <a:t> </a:t>
            </a:r>
            <a:r>
              <a:rPr lang="en-US" sz="2400"/>
              <a:t>statistic</a:t>
            </a:r>
            <a:r>
              <a:rPr lang="pl-PL" sz="2400"/>
              <a:t>al</a:t>
            </a:r>
            <a:r>
              <a:rPr lang="pl-PL" sz="2400" b="1"/>
              <a:t> </a:t>
            </a:r>
            <a:r>
              <a:rPr lang="pl-PL" sz="2400" err="1"/>
              <a:t>method</a:t>
            </a:r>
            <a:r>
              <a:rPr lang="en-US" sz="2400"/>
              <a:t> to gain an advantage in assembling and managing his baseball team.</a:t>
            </a:r>
            <a:endParaRPr lang="pl-PL" sz="2400"/>
          </a:p>
          <a:p>
            <a:r>
              <a:rPr lang="pl-PL" sz="2400"/>
              <a:t>Creative </a:t>
            </a:r>
            <a:r>
              <a:rPr lang="pl-PL" sz="2400" err="1"/>
              <a:t>way</a:t>
            </a:r>
            <a:r>
              <a:rPr lang="pl-PL" sz="2400"/>
              <a:t> of </a:t>
            </a:r>
            <a:r>
              <a:rPr lang="pl-PL" sz="2400" err="1"/>
              <a:t>combining</a:t>
            </a:r>
            <a:r>
              <a:rPr lang="pl-PL" sz="2400"/>
              <a:t> </a:t>
            </a:r>
            <a:r>
              <a:rPr lang="pl-PL" sz="2400" err="1"/>
              <a:t>technology</a:t>
            </a:r>
            <a:r>
              <a:rPr lang="pl-PL" sz="2400"/>
              <a:t> with management </a:t>
            </a:r>
            <a:r>
              <a:rPr lang="pl-PL" sz="2400" err="1"/>
              <a:t>skills</a:t>
            </a:r>
            <a:r>
              <a:rPr lang="pl-PL" sz="2400"/>
              <a:t> in sport.</a:t>
            </a:r>
          </a:p>
          <a:p>
            <a:endParaRPr lang="pl-PL"/>
          </a:p>
        </p:txBody>
      </p:sp>
      <p:pic>
        <p:nvPicPr>
          <p:cNvPr id="7" name="Obraz 6" descr="Obraz zawierający clipart&#10;&#10;Opis wygenerowany automatycznie">
            <a:extLst>
              <a:ext uri="{FF2B5EF4-FFF2-40B4-BE49-F238E27FC236}">
                <a16:creationId xmlns:a16="http://schemas.microsoft.com/office/drawing/2014/main" id="{F0FCD902-6E66-4DA9-A040-DA9A24773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68800"/>
            <a:ext cx="904875" cy="1943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Obraz 8" descr="Obraz zawierający budynek, osoba, siedzi, wewnątrz&#10;&#10;Opis wygenerowany automatycznie">
            <a:extLst>
              <a:ext uri="{FF2B5EF4-FFF2-40B4-BE49-F238E27FC236}">
                <a16:creationId xmlns:a16="http://schemas.microsoft.com/office/drawing/2014/main" id="{7D099A99-86F7-4C04-A7B7-57ABBD2B3A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78" y="3892586"/>
            <a:ext cx="4158002" cy="2770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az 4" descr="Obraz zawierający wewnątrz, stół, tort, stacjonarne&#10;&#10;Opis wygenerowany automatycznie">
            <a:extLst>
              <a:ext uri="{FF2B5EF4-FFF2-40B4-BE49-F238E27FC236}">
                <a16:creationId xmlns:a16="http://schemas.microsoft.com/office/drawing/2014/main" id="{94B65EFA-8358-4A1F-A23D-52EEBFBC1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591" y="4416425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75971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5F3D847-90AF-4F1F-83B2-412B0871C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94F917B-EA67-456D-BDBD-C84F2554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pl-PL" sz="5400" err="1"/>
              <a:t>Moneyball</a:t>
            </a:r>
            <a:r>
              <a:rPr lang="pl-PL" sz="5400"/>
              <a:t>-Oakland </a:t>
            </a:r>
            <a:r>
              <a:rPr lang="pl-PL" sz="5400" err="1"/>
              <a:t>Athletics</a:t>
            </a:r>
            <a:endParaRPr lang="pl-PL" sz="5400"/>
          </a:p>
        </p:txBody>
      </p:sp>
      <p:pic>
        <p:nvPicPr>
          <p:cNvPr id="5" name="Obraz 4" descr="Obraz zawierający znak, zewnętrzne&#10;&#10;Opis wygenerowany automatycznie">
            <a:extLst>
              <a:ext uri="{FF2B5EF4-FFF2-40B4-BE49-F238E27FC236}">
                <a16:creationId xmlns:a16="http://schemas.microsoft.com/office/drawing/2014/main" id="{B53E990F-B320-47FE-B9D3-0BE134D8C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75" y="639447"/>
            <a:ext cx="2709120" cy="2709120"/>
          </a:xfrm>
          <a:prstGeom prst="rect">
            <a:avLst/>
          </a:prstGeom>
        </p:spPr>
      </p:pic>
      <p:pic>
        <p:nvPicPr>
          <p:cNvPr id="7" name="Obraz 6" descr="Obraz zawierający baseball, osoba, gracz, trawa&#10;&#10;Opis wygenerowany automatycznie">
            <a:extLst>
              <a:ext uri="{FF2B5EF4-FFF2-40B4-BE49-F238E27FC236}">
                <a16:creationId xmlns:a16="http://schemas.microsoft.com/office/drawing/2014/main" id="{D8CCD2E1-07FE-4F4A-85BD-832024FABF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3576321"/>
            <a:ext cx="3369910" cy="2409485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4FFCC9-B1E3-48E2-ABC5-4C9C8AAB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r>
              <a:rPr lang="pl-PL" sz="2400" err="1"/>
              <a:t>After</a:t>
            </a:r>
            <a:r>
              <a:rPr lang="pl-PL" sz="2400"/>
              <a:t> 2001 </a:t>
            </a:r>
            <a:r>
              <a:rPr lang="pl-PL" sz="2400" err="1"/>
              <a:t>season</a:t>
            </a:r>
            <a:r>
              <a:rPr lang="pl-PL" sz="2400"/>
              <a:t> Oakland </a:t>
            </a:r>
            <a:r>
              <a:rPr lang="pl-PL" sz="2400" err="1"/>
              <a:t>Athletics</a:t>
            </a:r>
            <a:r>
              <a:rPr lang="pl-PL" sz="2400"/>
              <a:t> sold </a:t>
            </a:r>
            <a:r>
              <a:rPr lang="pl-PL" sz="2400" err="1"/>
              <a:t>their</a:t>
            </a:r>
            <a:r>
              <a:rPr lang="pl-PL" sz="2400"/>
              <a:t> </a:t>
            </a:r>
            <a:r>
              <a:rPr lang="pl-PL" sz="2400" err="1"/>
              <a:t>bigest</a:t>
            </a:r>
            <a:r>
              <a:rPr lang="pl-PL" sz="2400"/>
              <a:t> </a:t>
            </a:r>
            <a:r>
              <a:rPr lang="pl-PL" sz="2400" err="1"/>
              <a:t>stars</a:t>
            </a:r>
            <a:r>
              <a:rPr lang="pl-PL" sz="2400"/>
              <a:t> in </a:t>
            </a:r>
            <a:r>
              <a:rPr lang="pl-PL" sz="2400" err="1"/>
              <a:t>their</a:t>
            </a:r>
            <a:r>
              <a:rPr lang="pl-PL" sz="2400"/>
              <a:t> team.</a:t>
            </a:r>
          </a:p>
          <a:p>
            <a:r>
              <a:rPr lang="pl-PL" sz="2400" err="1"/>
              <a:t>Team's</a:t>
            </a:r>
            <a:r>
              <a:rPr lang="pl-PL" sz="2400"/>
              <a:t> </a:t>
            </a:r>
            <a:r>
              <a:rPr lang="pl-PL" sz="2400" err="1"/>
              <a:t>general</a:t>
            </a:r>
            <a:r>
              <a:rPr lang="pl-PL" sz="2400"/>
              <a:t> manager, </a:t>
            </a:r>
            <a:r>
              <a:rPr lang="pl-PL" sz="2400" err="1"/>
              <a:t>responded</a:t>
            </a:r>
            <a:r>
              <a:rPr lang="pl-PL" sz="2400"/>
              <a:t> with a </a:t>
            </a:r>
            <a:r>
              <a:rPr lang="pl-PL" sz="2400" err="1"/>
              <a:t>series</a:t>
            </a:r>
            <a:r>
              <a:rPr lang="pl-PL" sz="2400"/>
              <a:t> of </a:t>
            </a:r>
            <a:r>
              <a:rPr lang="pl-PL" sz="2400" err="1"/>
              <a:t>free</a:t>
            </a:r>
            <a:r>
              <a:rPr lang="pl-PL" sz="2400"/>
              <a:t> agent </a:t>
            </a:r>
            <a:r>
              <a:rPr lang="pl-PL" sz="2400" err="1"/>
              <a:t>signings</a:t>
            </a:r>
            <a:r>
              <a:rPr lang="pl-PL" sz="2400"/>
              <a:t> </a:t>
            </a:r>
            <a:r>
              <a:rPr lang="pl-PL" sz="2400" err="1"/>
              <a:t>due</a:t>
            </a:r>
            <a:r>
              <a:rPr lang="pl-PL" sz="2400"/>
              <a:t> to a </a:t>
            </a:r>
            <a:r>
              <a:rPr lang="pl-PL" sz="2400" err="1"/>
              <a:t>low</a:t>
            </a:r>
            <a:r>
              <a:rPr lang="pl-PL" sz="2400"/>
              <a:t> </a:t>
            </a:r>
            <a:r>
              <a:rPr lang="pl-PL" sz="2400" err="1"/>
              <a:t>budget</a:t>
            </a:r>
            <a:r>
              <a:rPr lang="pl-PL" sz="2400"/>
              <a:t> in </a:t>
            </a:r>
            <a:r>
              <a:rPr lang="pl-PL" sz="2400" err="1"/>
              <a:t>comparison</a:t>
            </a:r>
            <a:r>
              <a:rPr lang="pl-PL" sz="2400"/>
              <a:t> to </a:t>
            </a:r>
            <a:r>
              <a:rPr lang="pl-PL" sz="2400" err="1"/>
              <a:t>other</a:t>
            </a:r>
            <a:r>
              <a:rPr lang="pl-PL" sz="2400"/>
              <a:t> </a:t>
            </a:r>
            <a:r>
              <a:rPr lang="pl-PL" sz="2400" err="1"/>
              <a:t>teams</a:t>
            </a:r>
            <a:r>
              <a:rPr lang="pl-PL" sz="2400"/>
              <a:t> in baseball </a:t>
            </a:r>
            <a:r>
              <a:rPr lang="pl-PL" sz="2400" err="1"/>
              <a:t>league</a:t>
            </a:r>
            <a:r>
              <a:rPr lang="pl-PL" sz="2400"/>
              <a:t>.</a:t>
            </a:r>
          </a:p>
          <a:p>
            <a:r>
              <a:rPr lang="pl-PL" sz="2400"/>
              <a:t>It </a:t>
            </a:r>
            <a:r>
              <a:rPr lang="pl-PL" sz="2400" err="1"/>
              <a:t>led</a:t>
            </a:r>
            <a:r>
              <a:rPr lang="pl-PL" sz="2400"/>
              <a:t> to </a:t>
            </a:r>
            <a:r>
              <a:rPr lang="pl-PL" sz="2400" err="1"/>
              <a:t>winning</a:t>
            </a:r>
            <a:r>
              <a:rPr lang="pl-PL" sz="2400"/>
              <a:t> 20 </a:t>
            </a:r>
            <a:r>
              <a:rPr lang="pl-PL" sz="2400" err="1"/>
              <a:t>games</a:t>
            </a:r>
            <a:r>
              <a:rPr lang="pl-PL" sz="2400"/>
              <a:t> in a </a:t>
            </a:r>
            <a:r>
              <a:rPr lang="pl-PL" sz="2400" err="1"/>
              <a:t>row</a:t>
            </a:r>
            <a:r>
              <a:rPr lang="pl-PL" sz="2400"/>
              <a:t>.</a:t>
            </a:r>
          </a:p>
          <a:p>
            <a:r>
              <a:rPr lang="pl-PL" sz="2400" err="1"/>
              <a:t>Competing</a:t>
            </a:r>
            <a:r>
              <a:rPr lang="pl-PL" sz="2400"/>
              <a:t> in </a:t>
            </a:r>
            <a:r>
              <a:rPr lang="pl-PL" sz="2400" err="1"/>
              <a:t>play-offs</a:t>
            </a:r>
            <a:r>
              <a:rPr lang="pl-PL" sz="2400"/>
              <a:t> in 2002 and 2003.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2C9014-AB11-4BFE-A139-83ABCB809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C670FDA-BC77-44D7-BBA1-096C3455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BE4B21F-AD73-4E2D-9C19-44858BA01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89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BA6964-249A-42B6-A349-426A774A1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673A0DD-35EC-4A35-B153-B5B20BDF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pl-PL" sz="5400" err="1"/>
              <a:t>Moneyball</a:t>
            </a:r>
            <a:r>
              <a:rPr lang="pl-PL" sz="5400"/>
              <a:t>-data </a:t>
            </a:r>
            <a:r>
              <a:rPr lang="pl-PL" sz="5400" err="1"/>
              <a:t>analasys</a:t>
            </a:r>
            <a:endParaRPr lang="pl-PL" sz="54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369667-4613-43FD-8024-A1682B09F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pl-PL" sz="2400" err="1"/>
              <a:t>Cutting</a:t>
            </a:r>
            <a:r>
              <a:rPr lang="pl-PL" sz="2400"/>
              <a:t>-Edge </a:t>
            </a:r>
            <a:r>
              <a:rPr lang="pl-PL" sz="2400" err="1"/>
              <a:t>method</a:t>
            </a:r>
            <a:r>
              <a:rPr lang="pl-PL" sz="2400"/>
              <a:t>.</a:t>
            </a:r>
          </a:p>
          <a:p>
            <a:r>
              <a:rPr lang="pl-PL" sz="2400" err="1"/>
              <a:t>Gathering</a:t>
            </a:r>
            <a:r>
              <a:rPr lang="pl-PL" sz="2400"/>
              <a:t> </a:t>
            </a:r>
            <a:r>
              <a:rPr lang="pl-PL" sz="2400" err="1"/>
              <a:t>database</a:t>
            </a:r>
            <a:r>
              <a:rPr lang="pl-PL" sz="2400"/>
              <a:t> and </a:t>
            </a:r>
            <a:r>
              <a:rPr lang="pl-PL" sz="2400" err="1"/>
              <a:t>then</a:t>
            </a:r>
            <a:r>
              <a:rPr lang="pl-PL" sz="2400"/>
              <a:t> </a:t>
            </a:r>
            <a:r>
              <a:rPr lang="pl-PL" sz="2400" err="1"/>
              <a:t>using</a:t>
            </a:r>
            <a:r>
              <a:rPr lang="pl-PL" sz="2400"/>
              <a:t> statistical and mathematical </a:t>
            </a:r>
            <a:r>
              <a:rPr lang="pl-PL" sz="2400" err="1"/>
              <a:t>methods</a:t>
            </a:r>
            <a:r>
              <a:rPr lang="pl-PL" sz="2400"/>
              <a:t> to </a:t>
            </a:r>
            <a:r>
              <a:rPr lang="pl-PL" sz="2400" err="1"/>
              <a:t>manage</a:t>
            </a:r>
            <a:r>
              <a:rPr lang="pl-PL" sz="2400"/>
              <a:t> the team.</a:t>
            </a:r>
          </a:p>
          <a:p>
            <a:r>
              <a:rPr lang="pl-PL" sz="2400" err="1"/>
              <a:t>Signing</a:t>
            </a:r>
            <a:r>
              <a:rPr lang="pl-PL" sz="2400"/>
              <a:t> on </a:t>
            </a:r>
            <a:r>
              <a:rPr lang="pl-PL" sz="2400" err="1"/>
              <a:t>players</a:t>
            </a:r>
            <a:r>
              <a:rPr lang="pl-PL" sz="2400"/>
              <a:t>, </a:t>
            </a:r>
            <a:r>
              <a:rPr lang="pl-PL" sz="2400" err="1"/>
              <a:t>line</a:t>
            </a:r>
            <a:r>
              <a:rPr lang="pl-PL" sz="2400"/>
              <a:t> </a:t>
            </a:r>
            <a:r>
              <a:rPr lang="pl-PL" sz="2400" err="1"/>
              <a:t>up</a:t>
            </a:r>
            <a:r>
              <a:rPr lang="pl-PL" sz="2400"/>
              <a:t>, </a:t>
            </a:r>
            <a:r>
              <a:rPr lang="pl-PL" sz="2400" err="1"/>
              <a:t>trainings</a:t>
            </a:r>
            <a:r>
              <a:rPr lang="pl-PL" sz="2400"/>
              <a:t> </a:t>
            </a:r>
            <a:r>
              <a:rPr lang="pl-PL" sz="2400" err="1"/>
              <a:t>other</a:t>
            </a:r>
            <a:r>
              <a:rPr lang="pl-PL" sz="2400"/>
              <a:t> </a:t>
            </a:r>
            <a:r>
              <a:rPr lang="pl-PL" sz="2400" err="1"/>
              <a:t>decisions</a:t>
            </a:r>
            <a:r>
              <a:rPr lang="pl-PL" sz="2400"/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204647B-8464-4557-8DF2-40796B0E15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460" y="1284978"/>
            <a:ext cx="3369177" cy="399067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D0B695D-00F7-4E5A-8137-9A25014B6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0F04FA-7C78-4947-8588-A6CF8DA1E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1D67843-2635-4E72-B61A-4202F9E17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FF3ABA2-C942-48D8-87FE-7625DE11F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0181" y="6272783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6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BA6964-249A-42B6-A349-426A774A1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A8216B5-3145-41FC-A894-8F13C322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pl-PL" sz="5400" err="1"/>
              <a:t>Moneyball</a:t>
            </a:r>
            <a:r>
              <a:rPr lang="pl-PL" sz="5400"/>
              <a:t>-the </a:t>
            </a:r>
            <a:r>
              <a:rPr lang="pl-PL" sz="5400" err="1"/>
              <a:t>movie</a:t>
            </a:r>
            <a:endParaRPr lang="pl-PL" sz="54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419F53-D563-446B-87F8-8C5772279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6743845" cy="4050792"/>
          </a:xfrm>
        </p:spPr>
        <p:txBody>
          <a:bodyPr>
            <a:normAutofit/>
          </a:bodyPr>
          <a:lstStyle/>
          <a:p>
            <a:r>
              <a:rPr lang="pl-PL" sz="2400" err="1"/>
              <a:t>Based</a:t>
            </a:r>
            <a:r>
              <a:rPr lang="pl-PL" sz="2400"/>
              <a:t> on the </a:t>
            </a:r>
            <a:r>
              <a:rPr lang="pl-PL" sz="2400" err="1"/>
              <a:t>book</a:t>
            </a:r>
            <a:r>
              <a:rPr lang="pl-PL" sz="2400"/>
              <a:t> </a:t>
            </a:r>
            <a:r>
              <a:rPr lang="en-US" sz="2400" i="1"/>
              <a:t>Moneyball: The Art of Winning an Unfair Game</a:t>
            </a:r>
            <a:r>
              <a:rPr lang="pl-PL" sz="2400" i="1"/>
              <a:t> </a:t>
            </a:r>
            <a:r>
              <a:rPr lang="pl-PL" sz="2400" i="1" err="1"/>
              <a:t>which</a:t>
            </a:r>
            <a:r>
              <a:rPr lang="pl-PL" sz="2400" i="1"/>
              <a:t> is </a:t>
            </a:r>
            <a:r>
              <a:rPr lang="pl-PL" sz="2400" i="1" err="1"/>
              <a:t>based</a:t>
            </a:r>
            <a:r>
              <a:rPr lang="pl-PL" sz="2400" i="1"/>
              <a:t> on the</a:t>
            </a:r>
            <a:r>
              <a:rPr lang="pl-PL" sz="2400"/>
              <a:t> story of </a:t>
            </a:r>
            <a:r>
              <a:rPr lang="pl-PL" sz="2400" err="1"/>
              <a:t>Billie</a:t>
            </a:r>
            <a:r>
              <a:rPr lang="pl-PL" sz="2400"/>
              <a:t> </a:t>
            </a:r>
            <a:r>
              <a:rPr lang="pl-PL" sz="2400" err="1"/>
              <a:t>Bean’s</a:t>
            </a:r>
            <a:r>
              <a:rPr lang="pl-PL" sz="2400"/>
              <a:t> Oakland </a:t>
            </a:r>
            <a:r>
              <a:rPr lang="pl-PL" sz="2400" err="1"/>
              <a:t>Athletics’s</a:t>
            </a:r>
            <a:r>
              <a:rPr lang="pl-PL" sz="2400"/>
              <a:t> 2002 </a:t>
            </a:r>
            <a:r>
              <a:rPr lang="pl-PL" sz="2400" err="1"/>
              <a:t>season</a:t>
            </a:r>
            <a:r>
              <a:rPr lang="pl-PL" sz="2400"/>
              <a:t>.</a:t>
            </a:r>
          </a:p>
          <a:p>
            <a:r>
              <a:rPr lang="pl-PL" sz="2400" err="1"/>
              <a:t>Ambition</a:t>
            </a:r>
            <a:r>
              <a:rPr lang="pl-PL" sz="2400"/>
              <a:t>, </a:t>
            </a:r>
            <a:r>
              <a:rPr lang="pl-PL" sz="2400" err="1"/>
              <a:t>effectiveness</a:t>
            </a:r>
            <a:r>
              <a:rPr lang="pl-PL" sz="2400"/>
              <a:t>, </a:t>
            </a:r>
            <a:r>
              <a:rPr lang="pl-PL" sz="2400" err="1"/>
              <a:t>ingenuity</a:t>
            </a:r>
            <a:r>
              <a:rPr lang="pl-PL" sz="2400"/>
              <a:t>.</a:t>
            </a:r>
          </a:p>
          <a:p>
            <a:r>
              <a:rPr lang="pl-PL" sz="2400" err="1"/>
              <a:t>Managing</a:t>
            </a:r>
            <a:r>
              <a:rPr lang="pl-PL" sz="2400"/>
              <a:t> sport team </a:t>
            </a:r>
            <a:r>
              <a:rPr lang="pl-PL" sz="2400" err="1"/>
              <a:t>using</a:t>
            </a:r>
            <a:r>
              <a:rPr lang="pl-PL" sz="2400"/>
              <a:t> </a:t>
            </a:r>
            <a:r>
              <a:rPr lang="pl-PL" sz="2400" err="1"/>
              <a:t>computer</a:t>
            </a:r>
            <a:r>
              <a:rPr lang="pl-PL" sz="2400"/>
              <a:t> analysis.</a:t>
            </a:r>
          </a:p>
        </p:txBody>
      </p:sp>
      <p:pic>
        <p:nvPicPr>
          <p:cNvPr id="5" name="Obraz 4" descr="Obraz zawierający trawa, osoba, zewnętrzne, siedzi&#10;&#10;Opis wygenerowany automatycznie">
            <a:extLst>
              <a:ext uri="{FF2B5EF4-FFF2-40B4-BE49-F238E27FC236}">
                <a16:creationId xmlns:a16="http://schemas.microsoft.com/office/drawing/2014/main" id="{83E575AD-E941-442C-9D0B-8D99D5FEDC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0" b="1250"/>
          <a:stretch/>
        </p:blipFill>
        <p:spPr>
          <a:xfrm>
            <a:off x="8203460" y="1016784"/>
            <a:ext cx="3369177" cy="452706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D0B695D-00F7-4E5A-8137-9A25014B6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C0F04FA-7C78-4947-8588-A6CF8DA1E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1D67843-2635-4E72-B61A-4202F9E17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FF3ABA2-C942-48D8-87FE-7625DE11F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0181" y="6272783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FB5DBB-17A5-4D5F-98D0-39D01211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/>
              <a:t>Conclusion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7010A4F-8739-4613-BF0E-AD31171D4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err="1"/>
              <a:t>Faculty</a:t>
            </a:r>
            <a:r>
              <a:rPr lang="pl-PL" sz="2400"/>
              <a:t> of </a:t>
            </a:r>
            <a:r>
              <a:rPr lang="pl-PL" sz="2400" err="1"/>
              <a:t>Computer</a:t>
            </a:r>
            <a:r>
              <a:rPr lang="pl-PL" sz="2400"/>
              <a:t> Science and Management.</a:t>
            </a:r>
          </a:p>
          <a:p>
            <a:r>
              <a:rPr lang="pl-PL" sz="2400"/>
              <a:t>Moneyball is the name of  book and movie and the term about using statistical analysis in sport.</a:t>
            </a:r>
          </a:p>
          <a:p>
            <a:r>
              <a:rPr lang="pl-PL" sz="2400"/>
              <a:t>Billy Beane, sport’s manager was </a:t>
            </a:r>
            <a:r>
              <a:rPr lang="pl-PL" sz="2400" err="1"/>
              <a:t>using</a:t>
            </a:r>
            <a:r>
              <a:rPr lang="pl-PL" sz="2400"/>
              <a:t> </a:t>
            </a:r>
            <a:r>
              <a:rPr lang="pl-PL" sz="2400" err="1"/>
              <a:t>cutting</a:t>
            </a:r>
            <a:r>
              <a:rPr lang="pl-PL" sz="2400"/>
              <a:t>-Edge </a:t>
            </a:r>
            <a:r>
              <a:rPr lang="pl-PL" sz="2400" err="1"/>
              <a:t>method</a:t>
            </a:r>
            <a:r>
              <a:rPr lang="pl-PL" sz="2400"/>
              <a:t> (Baseball </a:t>
            </a:r>
            <a:r>
              <a:rPr lang="pl-PL" sz="2400" err="1"/>
              <a:t>statistic</a:t>
            </a:r>
            <a:r>
              <a:rPr lang="pl-PL" sz="2400"/>
              <a:t> </a:t>
            </a:r>
            <a:r>
              <a:rPr lang="pl-PL" sz="2400" err="1"/>
              <a:t>analysis</a:t>
            </a:r>
            <a:r>
              <a:rPr lang="pl-PL" sz="2400"/>
              <a:t>).</a:t>
            </a:r>
          </a:p>
          <a:p>
            <a:r>
              <a:rPr lang="pl-PL" sz="2400"/>
              <a:t>It </a:t>
            </a:r>
            <a:r>
              <a:rPr lang="pl-PL" sz="2400" err="1"/>
              <a:t>allowed</a:t>
            </a:r>
            <a:r>
              <a:rPr lang="pl-PL" sz="2400"/>
              <a:t> </a:t>
            </a:r>
            <a:r>
              <a:rPr lang="pl-PL" sz="2400" err="1"/>
              <a:t>him</a:t>
            </a:r>
            <a:r>
              <a:rPr lang="pl-PL" sz="2400"/>
              <a:t> to </a:t>
            </a:r>
            <a:r>
              <a:rPr lang="pl-PL" sz="2400" err="1"/>
              <a:t>compete</a:t>
            </a:r>
            <a:r>
              <a:rPr lang="pl-PL" sz="2400"/>
              <a:t> with much „</a:t>
            </a:r>
            <a:r>
              <a:rPr lang="pl-PL" sz="2400" err="1"/>
              <a:t>richer</a:t>
            </a:r>
            <a:r>
              <a:rPr lang="pl-PL" sz="2400"/>
              <a:t>” </a:t>
            </a:r>
            <a:r>
              <a:rPr lang="pl-PL" sz="2400" err="1"/>
              <a:t>teams</a:t>
            </a:r>
            <a:r>
              <a:rPr lang="pl-PL" sz="2400"/>
              <a:t> and </a:t>
            </a:r>
            <a:r>
              <a:rPr lang="pl-PL" sz="2400" err="1"/>
              <a:t>ending</a:t>
            </a:r>
            <a:r>
              <a:rPr lang="pl-PL" sz="2400"/>
              <a:t> </a:t>
            </a:r>
            <a:r>
              <a:rPr lang="pl-PL" sz="2400" err="1"/>
              <a:t>season</a:t>
            </a:r>
            <a:r>
              <a:rPr lang="pl-PL" sz="2400"/>
              <a:t> with </a:t>
            </a:r>
            <a:r>
              <a:rPr lang="pl-PL" sz="2400" err="1"/>
              <a:t>record</a:t>
            </a:r>
            <a:r>
              <a:rPr lang="pl-PL" sz="2400"/>
              <a:t> of 20 </a:t>
            </a:r>
            <a:r>
              <a:rPr lang="pl-PL" sz="2400" err="1"/>
              <a:t>games</a:t>
            </a:r>
            <a:r>
              <a:rPr lang="pl-PL" sz="2400"/>
              <a:t> won in a </a:t>
            </a:r>
            <a:r>
              <a:rPr lang="pl-PL" sz="2400" err="1"/>
              <a:t>row</a:t>
            </a:r>
            <a:r>
              <a:rPr lang="pl-PL" sz="2400"/>
              <a:t>.</a:t>
            </a:r>
          </a:p>
          <a:p>
            <a:pPr marL="0" indent="0">
              <a:buNone/>
            </a:pPr>
            <a:endParaRPr lang="pl-PL"/>
          </a:p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50F9530-4497-443D-BA70-5B6649E59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494506"/>
            <a:ext cx="42862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27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rewniana czcionka">
  <a:themeElements>
    <a:clrScheme name="Drewniana czcionka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Drewniana czcionka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rewniana czcionk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405</Words>
  <Application>Microsoft Office PowerPoint</Application>
  <PresentationFormat>Panoramiczny</PresentationFormat>
  <Paragraphs>53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9" baseType="lpstr">
      <vt:lpstr>Bookman Old Style</vt:lpstr>
      <vt:lpstr>Calibri</vt:lpstr>
      <vt:lpstr>Century Gothic</vt:lpstr>
      <vt:lpstr>Rockwell Extra Bold</vt:lpstr>
      <vt:lpstr>Wingdings</vt:lpstr>
      <vt:lpstr>Drewniana czcionka</vt:lpstr>
      <vt:lpstr>MONEYBALL</vt:lpstr>
      <vt:lpstr>Good morning, everyone</vt:lpstr>
      <vt:lpstr>Introduction v1</vt:lpstr>
      <vt:lpstr>Introduction v2</vt:lpstr>
      <vt:lpstr>Moneyball</vt:lpstr>
      <vt:lpstr>Moneyball-Oakland Athletics</vt:lpstr>
      <vt:lpstr>Moneyball-data analasys</vt:lpstr>
      <vt:lpstr>Moneyball-the movie</vt:lpstr>
      <vt:lpstr>Conclusion</vt:lpstr>
      <vt:lpstr>Finale statemant</vt:lpstr>
      <vt:lpstr>Q&amp;A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MONEYBALL</dc:title>
  <dc:creator>dell</dc:creator>
  <cp:lastModifiedBy>dell</cp:lastModifiedBy>
  <cp:revision>9</cp:revision>
  <dcterms:created xsi:type="dcterms:W3CDTF">2019-04-28T18:26:42Z</dcterms:created>
  <dcterms:modified xsi:type="dcterms:W3CDTF">2019-05-06T20:45:21Z</dcterms:modified>
</cp:coreProperties>
</file>