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81" r:id="rId4"/>
    <p:sldId id="280" r:id="rId5"/>
    <p:sldId id="278" r:id="rId6"/>
    <p:sldId id="273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8D4C4F-0770-418C-9E1F-54C33C1093CD}">
          <p14:sldIdLst>
            <p14:sldId id="256"/>
            <p14:sldId id="272"/>
            <p14:sldId id="281"/>
            <p14:sldId id="280"/>
            <p14:sldId id="278"/>
            <p14:sldId id="273"/>
          </p14:sldIdLst>
        </p14:section>
        <p14:section name="bin" id="{AE5E5B99-A194-4109-8CA0-85C2E22580C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D3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1" autoAdjust="0"/>
  </p:normalViewPr>
  <p:slideViewPr>
    <p:cSldViewPr snapToGrid="0">
      <p:cViewPr varScale="1">
        <p:scale>
          <a:sx n="30" d="100"/>
          <a:sy n="30" d="100"/>
        </p:scale>
        <p:origin x="1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D89AA-41F3-4DD9-8094-64E02DA7B85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3A671-E44B-4BFB-94A8-A85F24DE603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0832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3A671-E44B-4BFB-94A8-A85F24DE6034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51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Przykłady błędów:</a:t>
            </a:r>
          </a:p>
          <a:p>
            <a:pPr marL="0" indent="0">
              <a:buNone/>
            </a:pPr>
            <a:r>
              <a:rPr lang="pl-PL" dirty="0"/>
              <a:t>Unity koszt: $110mln</a:t>
            </a:r>
          </a:p>
          <a:p>
            <a:pPr marL="0" indent="0">
              <a:buNone/>
            </a:pPr>
            <a:r>
              <a:rPr lang="pl-PL" dirty="0"/>
              <a:t>Uber koszt: $45mln</a:t>
            </a:r>
          </a:p>
          <a:p>
            <a:r>
              <a:rPr lang="en-US" dirty="0"/>
              <a:t>Public Health England’s Unreported COVID-19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3A671-E44B-4BFB-94A8-A85F24DE6034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78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1D2B36"/>
              </a:solidFill>
              <a:effectLst/>
              <a:highlight>
                <a:srgbClr val="FFFFFF"/>
              </a:highlight>
              <a:latin typeface="Graphik Web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3A671-E44B-4BFB-94A8-A85F24DE6034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1266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3A671-E44B-4BFB-94A8-A85F24DE6034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425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3A671-E44B-4BFB-94A8-A85F24DE6034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029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780A-7958-A220-AE32-7DE1FF6D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75FE6-F77D-6E20-11D8-075CA802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8934-8421-3F97-7DA4-88F35674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D6B6-4111-C871-D72F-D30C90FB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6F46F-D637-6A13-BB8E-5128037A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72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C5D5-8D00-5F3A-7278-6215B670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188C4-CF97-AF77-DB68-A670838C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8A7C-6BE1-E0C4-2744-0F96CCD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84E13-8344-DA0F-B59C-585E951C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3C39-D2A0-0E6A-5F1F-00D47816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889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5A7DC-0817-AB0F-528D-24E8D0420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81746-0BE5-01C5-28E6-B97120A56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25BA-CE1F-BFA0-E004-CC86A3A9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6705-15BE-BDD8-8532-CDD19977A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FF60-C51E-DF30-D0BC-DBDE95F4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13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DC5E7-E525-3565-61E2-5422274E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8A53-A394-3974-43D7-6B9E48ADE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35F2-6B38-EAC2-BDE2-EC761743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0ACE-3BC1-E736-117D-450CF6D9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99D9-296E-BB89-F40E-C445C79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392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E900-409F-58AC-EEE5-61AD87E8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29626-DFA5-ABBB-2ECB-E3DB0F213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6994-76D6-8C55-3DAC-CA600E9E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FFDDA-A3E5-CB63-A095-51671E4A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97F53-381C-A416-8CCD-390C6AEB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749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0D8C-E826-9B85-E5C6-BAD1EF6B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4056-8D31-6ABD-E124-194F53FFD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A8207-0993-1946-8A97-9980521E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3E98E-BEFA-0732-150F-EF425C5F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4E971-3D8F-CFFD-05A5-D16366B0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4CCE8-23E5-06EB-7E2B-5ED49DA0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765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974AA-F799-2AB2-03AE-B07ADB20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6248A-4F8C-AEFA-36EB-8201338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2FC15-72C6-C924-D8B3-F46BBFAD7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929C6-B19F-FFFF-B93E-C3764C3B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92EAC-F392-083F-DC45-B46E35500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8C41-D7C7-1A07-9011-C89A67D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D340B-D0AF-F61F-5783-58E68E32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45279-325C-C25B-63E3-3CED413F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3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BCCC2-FAB1-2A3C-702F-182DC1EF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B7E80-0304-22ED-46BC-F5935714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010C4-6BF1-B86E-DCC9-D92C3CE5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E6580-B504-6FD0-F7DD-8BEF899E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83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3B7F5-E272-2E22-63C0-63565738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D5905-E4B0-DCF2-FC77-2372B16A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37E6-F08A-437A-917A-5DBA0DA4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5747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D309-1BB2-A9EF-4837-FCA72239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1949-D920-D485-ED60-07FA1190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2F995-B8F7-E2B1-4438-1987EC79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63F2-92B6-7D53-BBE6-18318EB5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5441C-2185-E262-734E-AEA30199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FF7D9-85AB-8E7F-A87F-CC7CBA6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8680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42D3-C8DF-65C1-01FC-4EAA773B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7F491-6B77-9D2D-AD87-A878CAF09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CB829-22FF-8F07-893E-0C209009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1A330-C397-7197-60BF-FB2823E4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9D3EC-C92E-62AC-6BCF-DF2965BD0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03B59-E8EC-244B-13F7-64C18E00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4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DD12D-7EA9-4A89-8774-8C1DED4B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6F202-52BD-0EF1-D0CA-9D9509A5B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F3F3-D753-A178-BB65-7F09D83C6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8B3F-C713-4A3B-9EE7-4D73EA3E8BE9}" type="datetimeFigureOut">
              <a:rPr lang="pl-PL" smtClean="0"/>
              <a:t>17.05.2024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7BCF-4F1E-8CDD-0113-302368E0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4C1B-E3BC-107C-DADE-CB7D3C154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F914D-8943-449E-9731-322B9803AE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56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news/phe-statement-on-delayed-reporting-of-covid-19-cases" TargetMode="External"/><Relationship Id="rId2" Type="http://schemas.openxmlformats.org/officeDocument/2006/relationships/hyperlink" Target="https://www.montecarlodata.com/blog-bad-data-quality-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advice/0/what-best-ways-ensure-data-quality-skills-data-manage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65D78-1207-EEB5-750A-222577558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800" y="508000"/>
            <a:ext cx="8016241" cy="3857718"/>
          </a:xfrm>
        </p:spPr>
        <p:txBody>
          <a:bodyPr>
            <a:normAutofit/>
          </a:bodyPr>
          <a:lstStyle/>
          <a:p>
            <a:pPr algn="l"/>
            <a:r>
              <a:rPr lang="pl-PL" sz="7200" dirty="0">
                <a:solidFill>
                  <a:schemeClr val="bg1"/>
                </a:solidFill>
              </a:rPr>
              <a:t>Jak zapewnić dobrą jakość danych?</a:t>
            </a:r>
            <a:endParaRPr lang="pl-PL" sz="6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B169A-C3F9-EA2B-BC48-CD31CD6B2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235" y="6155866"/>
            <a:ext cx="3331907" cy="449239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Mateusz </a:t>
            </a:r>
            <a:r>
              <a:rPr lang="pl-PL" dirty="0" err="1">
                <a:solidFill>
                  <a:schemeClr val="bg1"/>
                </a:solidFill>
              </a:rPr>
              <a:t>Guściora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F130A-7BB3-1949-FF30-1CE2E3D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4009208"/>
          </a:xfrm>
        </p:spPr>
        <p:txBody>
          <a:bodyPr anchor="b">
            <a:normAutofit/>
          </a:bodyPr>
          <a:lstStyle/>
          <a:p>
            <a:pPr algn="ctr"/>
            <a:r>
              <a:rPr lang="pl-PL" sz="4800" u="sng" dirty="0">
                <a:solidFill>
                  <a:schemeClr val="bg1"/>
                </a:solidFill>
              </a:rPr>
              <a:t>KLUCZOWE DZIAŁANIA</a:t>
            </a:r>
            <a:endParaRPr lang="pl-PL" sz="4800" b="1" u="sng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4173-9C4D-3957-BC6B-84CE3BCDE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179614"/>
            <a:ext cx="7220729" cy="64661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dirty="0"/>
              <a:t>Niepoprawne dane mogą być bardzo kosztowne </a:t>
            </a:r>
            <a:r>
              <a:rPr lang="pl-PL" sz="1600" dirty="0"/>
              <a:t>[1], [2].</a:t>
            </a:r>
          </a:p>
          <a:p>
            <a:pPr marL="0" indent="0">
              <a:buNone/>
            </a:pPr>
            <a:r>
              <a:rPr lang="pl-PL" sz="2400" dirty="0"/>
              <a:t>Częste problemy to brakujące dane, duplikaty, niespójności danych.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Przy dbaniu o jakość danych, powinniśmy zadbać o procesy </a:t>
            </a:r>
            <a:r>
              <a:rPr lang="pl-PL" sz="1600" dirty="0"/>
              <a:t>[3]</a:t>
            </a:r>
            <a:r>
              <a:rPr lang="pl-PL" sz="2400" dirty="0"/>
              <a:t>:</a:t>
            </a:r>
          </a:p>
          <a:p>
            <a:r>
              <a:rPr lang="pl-PL" sz="2400" dirty="0"/>
              <a:t>Profilowanie danych (ang. data </a:t>
            </a:r>
            <a:r>
              <a:rPr lang="pl-PL" sz="2400" dirty="0" err="1"/>
              <a:t>profiling</a:t>
            </a:r>
            <a:r>
              <a:rPr lang="pl-PL" sz="2400" dirty="0"/>
              <a:t>) – analiza metadanych, szukanie wzorców i anomalii</a:t>
            </a:r>
          </a:p>
          <a:p>
            <a:r>
              <a:rPr lang="pl-PL" sz="2400" dirty="0"/>
              <a:t>Mierzenie jakości danych i ocena – jak będziemy mierzyć jakość naszych danych oraz je oceniać</a:t>
            </a:r>
          </a:p>
          <a:p>
            <a:r>
              <a:rPr lang="pl-PL" sz="2400" dirty="0"/>
              <a:t>Czyszczenie danych (ang. </a:t>
            </a:r>
            <a:r>
              <a:rPr lang="pl-PL" sz="2400" dirty="0" err="1"/>
              <a:t>Cleansing</a:t>
            </a:r>
            <a:r>
              <a:rPr lang="pl-PL" sz="2400" dirty="0"/>
              <a:t>) – czyszczenie, naprawianie danych, standaryzowanie</a:t>
            </a:r>
          </a:p>
          <a:p>
            <a:r>
              <a:rPr lang="pl-PL" sz="2400" dirty="0"/>
              <a:t>Ciągłe monitorowanie jakości naszych danych</a:t>
            </a:r>
          </a:p>
        </p:txBody>
      </p:sp>
    </p:spTree>
    <p:extLst>
      <p:ext uri="{BB962C8B-B14F-4D97-AF65-F5344CB8AC3E}">
        <p14:creationId xmlns:p14="http://schemas.microsoft.com/office/powerpoint/2010/main" val="17764765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E3C392-38BB-6B9B-4B24-2C4924B49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B26E05-C049-1259-F3A8-BB194CACF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1D4582-2C93-C4D0-078C-5CCBF459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E4825-ED6B-09E6-6B48-2E967BB2B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CED871-A492-E131-D14A-999F0C65C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97C93-27EA-B81E-A38A-2B3965DD5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43A62-C796-607D-04CB-AABDC0CBA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A6E052-A9FA-BDBB-F85C-9581FDB9C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545CFF-58F3-935C-1AB3-1CDB6A73A5BA}"/>
              </a:ext>
            </a:extLst>
          </p:cNvPr>
          <p:cNvSpPr/>
          <p:nvPr/>
        </p:nvSpPr>
        <p:spPr>
          <a:xfrm>
            <a:off x="6304207" y="1"/>
            <a:ext cx="5902991" cy="6861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CD9817-BBFD-AAE7-C931-946FB46EBAD9}"/>
              </a:ext>
            </a:extLst>
          </p:cNvPr>
          <p:cNvSpPr/>
          <p:nvPr/>
        </p:nvSpPr>
        <p:spPr>
          <a:xfrm>
            <a:off x="218768" y="995037"/>
            <a:ext cx="12736214" cy="721683"/>
          </a:xfrm>
          <a:prstGeom prst="roundRect">
            <a:avLst/>
          </a:prstGeom>
          <a:solidFill>
            <a:srgbClr val="0D3D5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sz="2800" dirty="0"/>
              <a:t>Jak poprawne są dane?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0E53F76-8E4F-AC3D-C8A5-AB1FE411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8093" y="203856"/>
            <a:ext cx="5577154" cy="711711"/>
          </a:xfrm>
        </p:spPr>
        <p:txBody>
          <a:bodyPr>
            <a:noAutofit/>
          </a:bodyPr>
          <a:lstStyle/>
          <a:p>
            <a:pPr algn="ctr"/>
            <a:r>
              <a:rPr lang="pl-PL" sz="5400" u="sng" dirty="0">
                <a:solidFill>
                  <a:srgbClr val="156082"/>
                </a:solidFill>
                <a:latin typeface="+mn-lt"/>
                <a:ea typeface="+mn-ea"/>
                <a:cs typeface="+mn-cs"/>
              </a:rPr>
              <a:t>WYMIARY</a:t>
            </a:r>
            <a:r>
              <a:rPr lang="pl-PL" sz="5400" b="1" dirty="0">
                <a:solidFill>
                  <a:srgbClr val="156082"/>
                </a:solidFill>
                <a:latin typeface="+mn-lt"/>
                <a:ea typeface="+mn-ea"/>
                <a:cs typeface="+mn-cs"/>
              </a:rPr>
              <a:t> </a:t>
            </a:r>
            <a:r>
              <a:rPr lang="pl-PL" sz="2400" dirty="0">
                <a:solidFill>
                  <a:srgbClr val="156082"/>
                </a:solidFill>
              </a:rPr>
              <a:t>[3][4]</a:t>
            </a:r>
            <a:endParaRPr lang="pl-PL" sz="2400" dirty="0">
              <a:solidFill>
                <a:srgbClr val="15608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D6CD23-D801-D6E0-31B6-D0679F9B65A2}"/>
              </a:ext>
            </a:extLst>
          </p:cNvPr>
          <p:cNvGrpSpPr/>
          <p:nvPr/>
        </p:nvGrpSpPr>
        <p:grpSpPr>
          <a:xfrm>
            <a:off x="6591545" y="1131576"/>
            <a:ext cx="8394700" cy="550221"/>
            <a:chOff x="0" y="6992"/>
            <a:chExt cx="8394700" cy="97344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B5E69C8-A6A2-23CE-787E-3D5A9707B66E}"/>
                </a:ext>
              </a:extLst>
            </p:cNvPr>
            <p:cNvSpPr/>
            <p:nvPr/>
          </p:nvSpPr>
          <p:spPr>
            <a:xfrm>
              <a:off x="0" y="6992"/>
              <a:ext cx="8394700" cy="9734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32" name="Rectangle: Rounded Corners 4">
              <a:extLst>
                <a:ext uri="{FF2B5EF4-FFF2-40B4-BE49-F238E27FC236}">
                  <a16:creationId xmlns:a16="http://schemas.microsoft.com/office/drawing/2014/main" id="{E597248A-4ADF-549F-33B9-184CCEB70CDE}"/>
                </a:ext>
              </a:extLst>
            </p:cNvPr>
            <p:cNvSpPr txBox="1"/>
            <p:nvPr/>
          </p:nvSpPr>
          <p:spPr>
            <a:xfrm>
              <a:off x="47519" y="54511"/>
              <a:ext cx="8299662" cy="87840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400" dirty="0"/>
                <a:t>Dokładność</a:t>
              </a:r>
              <a:endParaRPr lang="en-US" sz="3200" b="0" i="0" kern="1200" dirty="0"/>
            </a:p>
          </p:txBody>
        </p:sp>
      </p:grpSp>
      <p:sp>
        <p:nvSpPr>
          <p:cNvPr id="38" name="Rectangle: Rounded Corners 4">
            <a:extLst>
              <a:ext uri="{FF2B5EF4-FFF2-40B4-BE49-F238E27FC236}">
                <a16:creationId xmlns:a16="http://schemas.microsoft.com/office/drawing/2014/main" id="{5CB906F1-2CD1-A8EF-4F43-B8D769443859}"/>
              </a:ext>
            </a:extLst>
          </p:cNvPr>
          <p:cNvSpPr txBox="1"/>
          <p:nvPr/>
        </p:nvSpPr>
        <p:spPr>
          <a:xfrm>
            <a:off x="6304208" y="5256340"/>
            <a:ext cx="6173578" cy="152947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37160" tIns="137160" rIns="137160" bIns="137160" numCol="1" spcCol="1270" anchor="ctr" anchorCtr="0">
            <a:noAutofit/>
          </a:bodyPr>
          <a:lstStyle/>
          <a:p>
            <a:pPr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pl-PL" sz="2400" dirty="0">
                <a:solidFill>
                  <a:schemeClr val="tx1"/>
                </a:solidFill>
              </a:rPr>
              <a:t>Inne: Ziarnistość i istotność danych, unikalność, elastyczność, wiarygodność, rzetelność, ważność, dostępność</a:t>
            </a:r>
            <a:endParaRPr lang="pl-PL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IBM Plex Sans" panose="020B0503050203000203" pitchFamily="34" charset="0"/>
            </a:endParaRPr>
          </a:p>
        </p:txBody>
      </p:sp>
      <p:sp>
        <p:nvSpPr>
          <p:cNvPr id="42" name="Rectangle: Rounded Corners 26">
            <a:extLst>
              <a:ext uri="{FF2B5EF4-FFF2-40B4-BE49-F238E27FC236}">
                <a16:creationId xmlns:a16="http://schemas.microsoft.com/office/drawing/2014/main" id="{7E9FB649-1EAE-F2FD-FC7E-B54A5D095C5A}"/>
              </a:ext>
            </a:extLst>
          </p:cNvPr>
          <p:cNvSpPr/>
          <p:nvPr/>
        </p:nvSpPr>
        <p:spPr>
          <a:xfrm>
            <a:off x="371168" y="1916657"/>
            <a:ext cx="12736214" cy="1064419"/>
          </a:xfrm>
          <a:prstGeom prst="roundRect">
            <a:avLst/>
          </a:prstGeom>
          <a:solidFill>
            <a:srgbClr val="0D3D5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sz="2800" dirty="0"/>
              <a:t>Czy mamy wszystkie potrzebne dane?</a:t>
            </a:r>
          </a:p>
        </p:txBody>
      </p:sp>
      <p:grpSp>
        <p:nvGrpSpPr>
          <p:cNvPr id="43" name="Group 29">
            <a:extLst>
              <a:ext uri="{FF2B5EF4-FFF2-40B4-BE49-F238E27FC236}">
                <a16:creationId xmlns:a16="http://schemas.microsoft.com/office/drawing/2014/main" id="{801AA0FC-E770-2EC2-6766-A5A25E5DEC4A}"/>
              </a:ext>
            </a:extLst>
          </p:cNvPr>
          <p:cNvGrpSpPr/>
          <p:nvPr/>
        </p:nvGrpSpPr>
        <p:grpSpPr>
          <a:xfrm>
            <a:off x="6743945" y="2053196"/>
            <a:ext cx="8394700" cy="811528"/>
            <a:chOff x="0" y="6992"/>
            <a:chExt cx="8394700" cy="973440"/>
          </a:xfrm>
        </p:grpSpPr>
        <p:sp>
          <p:nvSpPr>
            <p:cNvPr id="44" name="Rectangle: Rounded Corners 30">
              <a:extLst>
                <a:ext uri="{FF2B5EF4-FFF2-40B4-BE49-F238E27FC236}">
                  <a16:creationId xmlns:a16="http://schemas.microsoft.com/office/drawing/2014/main" id="{DE9F6560-431F-615B-263F-2CC37B73E698}"/>
                </a:ext>
              </a:extLst>
            </p:cNvPr>
            <p:cNvSpPr/>
            <p:nvPr/>
          </p:nvSpPr>
          <p:spPr>
            <a:xfrm>
              <a:off x="0" y="6992"/>
              <a:ext cx="8394700" cy="9734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745D37B2-82A5-6CE3-777B-8EB7D0A8FA2D}"/>
                </a:ext>
              </a:extLst>
            </p:cNvPr>
            <p:cNvSpPr txBox="1"/>
            <p:nvPr/>
          </p:nvSpPr>
          <p:spPr>
            <a:xfrm>
              <a:off x="47519" y="54511"/>
              <a:ext cx="8299662" cy="87840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400" dirty="0"/>
                <a:t>Kompletność</a:t>
              </a:r>
              <a:endParaRPr lang="en-US" sz="3600" b="0" i="0" kern="1200" dirty="0"/>
            </a:p>
          </p:txBody>
        </p:sp>
      </p:grpSp>
      <p:sp>
        <p:nvSpPr>
          <p:cNvPr id="46" name="Rectangle: Rounded Corners 26">
            <a:extLst>
              <a:ext uri="{FF2B5EF4-FFF2-40B4-BE49-F238E27FC236}">
                <a16:creationId xmlns:a16="http://schemas.microsoft.com/office/drawing/2014/main" id="{A82EB7E9-54E1-BE51-2141-1E2E2276CA9E}"/>
              </a:ext>
            </a:extLst>
          </p:cNvPr>
          <p:cNvSpPr/>
          <p:nvPr/>
        </p:nvSpPr>
        <p:spPr>
          <a:xfrm>
            <a:off x="523568" y="3120158"/>
            <a:ext cx="12736214" cy="1064419"/>
          </a:xfrm>
          <a:prstGeom prst="roundRect">
            <a:avLst/>
          </a:prstGeom>
          <a:solidFill>
            <a:srgbClr val="0D3D5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sz="2800" dirty="0"/>
              <a:t>Jednolitość na całym zbiorze danych</a:t>
            </a:r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90B8D753-C841-A6E9-B056-90E72D472FE1}"/>
              </a:ext>
            </a:extLst>
          </p:cNvPr>
          <p:cNvGrpSpPr/>
          <p:nvPr/>
        </p:nvGrpSpPr>
        <p:grpSpPr>
          <a:xfrm>
            <a:off x="6896345" y="3256697"/>
            <a:ext cx="8394700" cy="811528"/>
            <a:chOff x="0" y="6992"/>
            <a:chExt cx="8394700" cy="973440"/>
          </a:xfrm>
        </p:grpSpPr>
        <p:sp>
          <p:nvSpPr>
            <p:cNvPr id="48" name="Rectangle: Rounded Corners 30">
              <a:extLst>
                <a:ext uri="{FF2B5EF4-FFF2-40B4-BE49-F238E27FC236}">
                  <a16:creationId xmlns:a16="http://schemas.microsoft.com/office/drawing/2014/main" id="{B58DFDF3-EBDA-091D-458D-98BC3ACB6C3D}"/>
                </a:ext>
              </a:extLst>
            </p:cNvPr>
            <p:cNvSpPr/>
            <p:nvPr/>
          </p:nvSpPr>
          <p:spPr>
            <a:xfrm>
              <a:off x="0" y="6992"/>
              <a:ext cx="8394700" cy="9734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C624813F-FE52-8D6C-2ACD-1236D05F4406}"/>
                </a:ext>
              </a:extLst>
            </p:cNvPr>
            <p:cNvSpPr txBox="1"/>
            <p:nvPr/>
          </p:nvSpPr>
          <p:spPr>
            <a:xfrm>
              <a:off x="47519" y="54511"/>
              <a:ext cx="8299662" cy="87840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400" dirty="0"/>
                <a:t>Spójność</a:t>
              </a:r>
              <a:endParaRPr lang="en-US" sz="3600" b="0" i="0" kern="1200" dirty="0"/>
            </a:p>
          </p:txBody>
        </p:sp>
      </p:grpSp>
      <p:sp>
        <p:nvSpPr>
          <p:cNvPr id="50" name="Rectangle: Rounded Corners 26">
            <a:extLst>
              <a:ext uri="{FF2B5EF4-FFF2-40B4-BE49-F238E27FC236}">
                <a16:creationId xmlns:a16="http://schemas.microsoft.com/office/drawing/2014/main" id="{0E308404-ABCA-D28C-EB54-FFE6914C90CF}"/>
              </a:ext>
            </a:extLst>
          </p:cNvPr>
          <p:cNvSpPr/>
          <p:nvPr/>
        </p:nvSpPr>
        <p:spPr>
          <a:xfrm>
            <a:off x="787125" y="4273781"/>
            <a:ext cx="12736214" cy="1064419"/>
          </a:xfrm>
          <a:prstGeom prst="roundRect">
            <a:avLst/>
          </a:prstGeom>
          <a:solidFill>
            <a:srgbClr val="0D3D53"/>
          </a:solidFill>
          <a:ln>
            <a:solidFill>
              <a:schemeClr val="bg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r>
              <a:rPr lang="pl-PL" sz="2800" dirty="0"/>
              <a:t>Czy dane są aktualne?</a:t>
            </a:r>
          </a:p>
        </p:txBody>
      </p:sp>
      <p:grpSp>
        <p:nvGrpSpPr>
          <p:cNvPr id="51" name="Group 29">
            <a:extLst>
              <a:ext uri="{FF2B5EF4-FFF2-40B4-BE49-F238E27FC236}">
                <a16:creationId xmlns:a16="http://schemas.microsoft.com/office/drawing/2014/main" id="{13B62371-08F3-3B98-6CB5-8299606ECC17}"/>
              </a:ext>
            </a:extLst>
          </p:cNvPr>
          <p:cNvGrpSpPr/>
          <p:nvPr/>
        </p:nvGrpSpPr>
        <p:grpSpPr>
          <a:xfrm>
            <a:off x="7159902" y="4410320"/>
            <a:ext cx="8394700" cy="811528"/>
            <a:chOff x="0" y="6992"/>
            <a:chExt cx="8394700" cy="973440"/>
          </a:xfrm>
        </p:grpSpPr>
        <p:sp>
          <p:nvSpPr>
            <p:cNvPr id="52" name="Rectangle: Rounded Corners 30">
              <a:extLst>
                <a:ext uri="{FF2B5EF4-FFF2-40B4-BE49-F238E27FC236}">
                  <a16:creationId xmlns:a16="http://schemas.microsoft.com/office/drawing/2014/main" id="{F3C316D1-EEC6-FB39-9091-45BEE4708E66}"/>
                </a:ext>
              </a:extLst>
            </p:cNvPr>
            <p:cNvSpPr/>
            <p:nvPr/>
          </p:nvSpPr>
          <p:spPr>
            <a:xfrm>
              <a:off x="0" y="6992"/>
              <a:ext cx="8394700" cy="97344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l-PL"/>
            </a:p>
          </p:txBody>
        </p:sp>
        <p:sp>
          <p:nvSpPr>
            <p:cNvPr id="53" name="Rectangle: Rounded Corners 4">
              <a:extLst>
                <a:ext uri="{FF2B5EF4-FFF2-40B4-BE49-F238E27FC236}">
                  <a16:creationId xmlns:a16="http://schemas.microsoft.com/office/drawing/2014/main" id="{D1786184-6D0A-F437-2D60-726BCDCAAC3B}"/>
                </a:ext>
              </a:extLst>
            </p:cNvPr>
            <p:cNvSpPr txBox="1"/>
            <p:nvPr/>
          </p:nvSpPr>
          <p:spPr>
            <a:xfrm>
              <a:off x="47519" y="54511"/>
              <a:ext cx="8299662" cy="878402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marL="0" lvl="0" indent="0" algn="l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l-PL" sz="4000" dirty="0"/>
                <a:t>Aktualność</a:t>
              </a:r>
              <a:endParaRPr lang="en-US" sz="2800" b="0" i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2145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FB129DA-A412-AE8B-4817-C52807A1A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67818A-3656-1D65-4941-59E282690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EB55DD-18FA-0464-795B-2D09ECA8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18085-8F57-ED39-DE89-DBDBF896C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D4268A-2B1A-54D0-FD40-FF7ED1E1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09623-803F-45A6-3CB1-1B988FFF5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84308C-AE33-FC3A-C431-E75CF0A6F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871D7-1B03-A067-5C91-BB5A0BEB4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967AFD-ABCB-7953-A6E2-F40897200A97}"/>
              </a:ext>
            </a:extLst>
          </p:cNvPr>
          <p:cNvSpPr/>
          <p:nvPr/>
        </p:nvSpPr>
        <p:spPr>
          <a:xfrm>
            <a:off x="-66175" y="0"/>
            <a:ext cx="12338385" cy="196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918F5E4-5865-99F6-2C61-EA6E419BD824}"/>
              </a:ext>
            </a:extLst>
          </p:cNvPr>
          <p:cNvSpPr txBox="1">
            <a:spLocks/>
          </p:cNvSpPr>
          <p:nvPr/>
        </p:nvSpPr>
        <p:spPr>
          <a:xfrm>
            <a:off x="228600" y="708113"/>
            <a:ext cx="11985628" cy="10830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6000" u="sng" dirty="0">
                <a:solidFill>
                  <a:srgbClr val="156082"/>
                </a:solidFill>
              </a:rPr>
              <a:t>DOBRE PRAKTYKI</a:t>
            </a:r>
            <a:r>
              <a:rPr lang="pl-PL" sz="6000" dirty="0">
                <a:solidFill>
                  <a:srgbClr val="156082"/>
                </a:solidFill>
              </a:rPr>
              <a:t> </a:t>
            </a:r>
            <a:r>
              <a:rPr lang="pl-PL" sz="2400" dirty="0">
                <a:solidFill>
                  <a:srgbClr val="156082"/>
                </a:solidFill>
              </a:rPr>
              <a:t>[5]</a:t>
            </a:r>
            <a:endParaRPr lang="pl-PL" sz="6000" b="1" dirty="0">
              <a:solidFill>
                <a:srgbClr val="15608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757716-5E94-8C04-472D-D94A69141C64}"/>
              </a:ext>
            </a:extLst>
          </p:cNvPr>
          <p:cNvSpPr/>
          <p:nvPr/>
        </p:nvSpPr>
        <p:spPr>
          <a:xfrm>
            <a:off x="383977" y="2093466"/>
            <a:ext cx="5541148" cy="4605046"/>
          </a:xfrm>
          <a:prstGeom prst="roundRect">
            <a:avLst/>
          </a:prstGeom>
          <a:solidFill>
            <a:schemeClr val="bg1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600" b="1" dirty="0">
                <a:solidFill>
                  <a:srgbClr val="156082"/>
                </a:solidFill>
              </a:rPr>
              <a:t>Przykłady </a:t>
            </a:r>
            <a:r>
              <a:rPr lang="pl-PL" sz="2600" b="1" dirty="0" err="1">
                <a:solidFill>
                  <a:srgbClr val="156082"/>
                </a:solidFill>
              </a:rPr>
              <a:t>Frameworków</a:t>
            </a:r>
            <a:r>
              <a:rPr lang="pl-PL" sz="2600" b="1" dirty="0">
                <a:solidFill>
                  <a:srgbClr val="156082"/>
                </a:solidFill>
              </a:rPr>
              <a:t>:</a:t>
            </a:r>
          </a:p>
          <a:p>
            <a:endParaRPr lang="pl-PL" sz="2600" dirty="0">
              <a:solidFill>
                <a:srgbClr val="15608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156082"/>
                </a:solidFill>
              </a:rPr>
              <a:t>5C (ang. </a:t>
            </a:r>
            <a:r>
              <a:rPr lang="pl-PL" sz="2600" dirty="0" err="1">
                <a:solidFill>
                  <a:srgbClr val="156082"/>
                </a:solidFill>
              </a:rPr>
              <a:t>clean</a:t>
            </a:r>
            <a:r>
              <a:rPr lang="pl-PL" sz="2600" dirty="0">
                <a:solidFill>
                  <a:srgbClr val="156082"/>
                </a:solidFill>
              </a:rPr>
              <a:t>, </a:t>
            </a:r>
            <a:r>
              <a:rPr lang="pl-PL" sz="2600" dirty="0" err="1">
                <a:solidFill>
                  <a:srgbClr val="156082"/>
                </a:solidFill>
              </a:rPr>
              <a:t>consistent</a:t>
            </a:r>
            <a:r>
              <a:rPr lang="pl-PL" sz="2600" dirty="0">
                <a:solidFill>
                  <a:srgbClr val="156082"/>
                </a:solidFill>
              </a:rPr>
              <a:t>, </a:t>
            </a:r>
            <a:r>
              <a:rPr lang="pl-PL" sz="2600" dirty="0" err="1">
                <a:solidFill>
                  <a:srgbClr val="156082"/>
                </a:solidFill>
              </a:rPr>
              <a:t>conformed</a:t>
            </a:r>
            <a:r>
              <a:rPr lang="pl-PL" sz="2600" dirty="0">
                <a:solidFill>
                  <a:srgbClr val="156082"/>
                </a:solidFill>
              </a:rPr>
              <a:t>, </a:t>
            </a:r>
            <a:r>
              <a:rPr lang="pl-PL" sz="2600" dirty="0" err="1">
                <a:solidFill>
                  <a:srgbClr val="156082"/>
                </a:solidFill>
              </a:rPr>
              <a:t>current</a:t>
            </a:r>
            <a:r>
              <a:rPr lang="pl-PL" sz="2600" dirty="0">
                <a:solidFill>
                  <a:srgbClr val="156082"/>
                </a:solidFill>
              </a:rPr>
              <a:t>, </a:t>
            </a:r>
            <a:r>
              <a:rPr lang="pl-PL" sz="2600" dirty="0" err="1">
                <a:solidFill>
                  <a:srgbClr val="156082"/>
                </a:solidFill>
              </a:rPr>
              <a:t>comprehensive</a:t>
            </a:r>
            <a:r>
              <a:rPr lang="pl-PL" sz="2600" dirty="0">
                <a:solidFill>
                  <a:srgbClr val="15608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600" dirty="0">
                <a:solidFill>
                  <a:srgbClr val="156082"/>
                </a:solidFill>
              </a:rPr>
              <a:t>ISO/IEC 25012:2008 - Data Quality Model</a:t>
            </a:r>
            <a:r>
              <a:rPr lang="pl-PL" sz="2600" dirty="0">
                <a:solidFill>
                  <a:srgbClr val="156082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156082"/>
                </a:solidFill>
                <a:highlight>
                  <a:srgbClr val="FFFFFF"/>
                </a:highlight>
                <a:latin typeface="Söhne"/>
              </a:rPr>
              <a:t>Total Data Quality Management (TDQM)</a:t>
            </a:r>
            <a:endParaRPr lang="pl-PL" sz="2600" dirty="0">
              <a:solidFill>
                <a:srgbClr val="156082"/>
              </a:solidFill>
              <a:highlight>
                <a:srgbClr val="FFFFFF"/>
              </a:highlight>
              <a:latin typeface="Söhne"/>
            </a:endParaRPr>
          </a:p>
          <a:p>
            <a:pPr algn="ctr"/>
            <a:endParaRPr lang="pl-PL" sz="2600" dirty="0">
              <a:solidFill>
                <a:srgbClr val="15608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B82B5F-1F0D-3040-A211-E437C78A5BAC}"/>
              </a:ext>
            </a:extLst>
          </p:cNvPr>
          <p:cNvSpPr/>
          <p:nvPr/>
        </p:nvSpPr>
        <p:spPr>
          <a:xfrm>
            <a:off x="6287449" y="2093466"/>
            <a:ext cx="5541148" cy="4605046"/>
          </a:xfrm>
          <a:prstGeom prst="roundRect">
            <a:avLst/>
          </a:prstGeom>
          <a:solidFill>
            <a:schemeClr val="bg1"/>
          </a:solidFill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600" b="1" dirty="0">
                <a:solidFill>
                  <a:srgbClr val="156082"/>
                </a:solidFill>
              </a:rPr>
              <a:t>Dobre Praktyki:</a:t>
            </a:r>
          </a:p>
          <a:p>
            <a:endParaRPr lang="pl-PL" sz="2800" dirty="0">
              <a:solidFill>
                <a:srgbClr val="15608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156082"/>
                </a:solidFill>
              </a:rPr>
              <a:t>Zasady zarządzania danymi (ang. Data </a:t>
            </a:r>
            <a:r>
              <a:rPr lang="pl-PL" sz="2600" dirty="0" err="1">
                <a:solidFill>
                  <a:srgbClr val="156082"/>
                </a:solidFill>
              </a:rPr>
              <a:t>governance</a:t>
            </a:r>
            <a:r>
              <a:rPr lang="pl-PL" sz="2600" dirty="0">
                <a:solidFill>
                  <a:srgbClr val="156082"/>
                </a:solidFill>
              </a:rPr>
              <a:t> </a:t>
            </a:r>
            <a:r>
              <a:rPr lang="pl-PL" sz="2600" dirty="0" err="1">
                <a:solidFill>
                  <a:srgbClr val="156082"/>
                </a:solidFill>
              </a:rPr>
              <a:t>Policies</a:t>
            </a:r>
            <a:r>
              <a:rPr lang="pl-PL" sz="2600" dirty="0">
                <a:solidFill>
                  <a:srgbClr val="15608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err="1">
                <a:solidFill>
                  <a:srgbClr val="156082"/>
                </a:solidFill>
              </a:rPr>
              <a:t>Regularny</a:t>
            </a:r>
            <a:r>
              <a:rPr lang="en-US" sz="2600" dirty="0">
                <a:solidFill>
                  <a:srgbClr val="156082"/>
                </a:solidFill>
              </a:rPr>
              <a:t> audit</a:t>
            </a:r>
            <a:endParaRPr lang="pl-PL" sz="2600" dirty="0">
              <a:solidFill>
                <a:srgbClr val="15608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156082"/>
                </a:solidFill>
              </a:rPr>
              <a:t>Szkolenie personelu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600" dirty="0">
                <a:solidFill>
                  <a:srgbClr val="156082"/>
                </a:solidFill>
              </a:rPr>
              <a:t>Automatyzacja narzędzi do ciągłego monitorowania</a:t>
            </a:r>
          </a:p>
        </p:txBody>
      </p:sp>
    </p:spTree>
    <p:extLst>
      <p:ext uri="{BB962C8B-B14F-4D97-AF65-F5344CB8AC3E}">
        <p14:creationId xmlns:p14="http://schemas.microsoft.com/office/powerpoint/2010/main" val="3917579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43591" y="7"/>
            <a:ext cx="12220646" cy="687411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30193" y="1413402"/>
            <a:ext cx="6874114" cy="404732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30190" y="1423538"/>
            <a:ext cx="6874113" cy="40473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513317" y="3590081"/>
            <a:ext cx="2507858" cy="40473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7242026" y="970739"/>
            <a:ext cx="3909521" cy="4188777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330180" y="1413398"/>
            <a:ext cx="6874117" cy="40473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artial Circle 96">
            <a:extLst>
              <a:ext uri="{FF2B5EF4-FFF2-40B4-BE49-F238E27FC236}">
                <a16:creationId xmlns:a16="http://schemas.microsoft.com/office/drawing/2014/main" id="{A36CF233-DDF4-3711-73E6-10AC80857AC3}"/>
              </a:ext>
            </a:extLst>
          </p:cNvPr>
          <p:cNvSpPr/>
          <p:nvPr/>
        </p:nvSpPr>
        <p:spPr>
          <a:xfrm flipH="1">
            <a:off x="8749543" y="1690688"/>
            <a:ext cx="3783904" cy="3884392"/>
          </a:xfrm>
          <a:prstGeom prst="pie">
            <a:avLst>
              <a:gd name="adj1" fmla="val 5397647"/>
              <a:gd name="adj2" fmla="val 16200000"/>
            </a:avLst>
          </a:prstGeom>
          <a:noFill/>
          <a:ln w="762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2276FB7-5798-21FB-3F68-B186EB3A9D10}"/>
              </a:ext>
            </a:extLst>
          </p:cNvPr>
          <p:cNvSpPr/>
          <p:nvPr/>
        </p:nvSpPr>
        <p:spPr>
          <a:xfrm>
            <a:off x="8305800" y="1009650"/>
            <a:ext cx="5238750" cy="52387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60218F3-589E-1828-1CB2-8C7D3C878BCC}"/>
              </a:ext>
            </a:extLst>
          </p:cNvPr>
          <p:cNvSpPr/>
          <p:nvPr/>
        </p:nvSpPr>
        <p:spPr>
          <a:xfrm>
            <a:off x="10534850" y="-8"/>
            <a:ext cx="3038405" cy="6894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28E3A72-0098-3464-C9AF-6FA0F9A22A89}"/>
              </a:ext>
            </a:extLst>
          </p:cNvPr>
          <p:cNvGrpSpPr/>
          <p:nvPr/>
        </p:nvGrpSpPr>
        <p:grpSpPr>
          <a:xfrm>
            <a:off x="2018211" y="1983906"/>
            <a:ext cx="7226028" cy="849421"/>
            <a:chOff x="4152899" y="1983907"/>
            <a:chExt cx="5091340" cy="59848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001C9D-FBA4-D693-1766-80B5F1B0D374}"/>
                </a:ext>
              </a:extLst>
            </p:cNvPr>
            <p:cNvCxnSpPr>
              <a:cxnSpLocks/>
            </p:cNvCxnSpPr>
            <p:nvPr/>
          </p:nvCxnSpPr>
          <p:spPr>
            <a:xfrm>
              <a:off x="7639614" y="2271881"/>
              <a:ext cx="1604625" cy="0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C302899-EE59-C0BB-1599-431ABAE26436}"/>
                </a:ext>
              </a:extLst>
            </p:cNvPr>
            <p:cNvGrpSpPr/>
            <p:nvPr/>
          </p:nvGrpSpPr>
          <p:grpSpPr>
            <a:xfrm>
              <a:off x="4152899" y="1983907"/>
              <a:ext cx="4790032" cy="598488"/>
              <a:chOff x="4152899" y="1983907"/>
              <a:chExt cx="4790032" cy="598488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EAC222C-DD54-8338-373B-1B7F855CB43D}"/>
                  </a:ext>
                </a:extLst>
              </p:cNvPr>
              <p:cNvSpPr/>
              <p:nvPr/>
            </p:nvSpPr>
            <p:spPr>
              <a:xfrm>
                <a:off x="8344443" y="1983907"/>
                <a:ext cx="598488" cy="5984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l-PL" sz="3200" dirty="0">
                    <a:solidFill>
                      <a:schemeClr val="tx1"/>
                    </a:solidFill>
                  </a:rPr>
                  <a:t>1</a:t>
                </a:r>
                <a:endParaRPr lang="pl-PL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52E76F5A-4C41-1803-313F-74BA2CDDF6A5}"/>
                  </a:ext>
                </a:extLst>
              </p:cNvPr>
              <p:cNvSpPr/>
              <p:nvPr/>
            </p:nvSpPr>
            <p:spPr>
              <a:xfrm>
                <a:off x="4152899" y="2061063"/>
                <a:ext cx="3675185" cy="4916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pl-PL" sz="2400" dirty="0">
                    <a:solidFill>
                      <a:schemeClr val="tx1"/>
                    </a:solidFill>
                  </a:rPr>
                  <a:t>Ustal wymagania, cele oraz dla nich definicję</a:t>
                </a:r>
                <a:endParaRPr lang="en-US" sz="1600" b="0" i="0" dirty="0">
                  <a:solidFill>
                    <a:schemeClr val="tx1"/>
                  </a:solidFill>
                  <a:effectLst/>
                  <a:highlight>
                    <a:srgbClr val="FFFFFF"/>
                  </a:highlight>
                  <a:latin typeface="Graphik Web Medium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BD61CA0-DC47-EBE0-F174-E01CE425FED9}"/>
              </a:ext>
            </a:extLst>
          </p:cNvPr>
          <p:cNvGrpSpPr/>
          <p:nvPr/>
        </p:nvGrpSpPr>
        <p:grpSpPr>
          <a:xfrm>
            <a:off x="1387929" y="3131274"/>
            <a:ext cx="7269657" cy="849421"/>
            <a:chOff x="4864100" y="3343558"/>
            <a:chExt cx="3793487" cy="598488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F5299C2-D834-0BE1-5E3A-1825455104E9}"/>
                </a:ext>
              </a:extLst>
            </p:cNvPr>
            <p:cNvCxnSpPr>
              <a:cxnSpLocks/>
            </p:cNvCxnSpPr>
            <p:nvPr/>
          </p:nvCxnSpPr>
          <p:spPr>
            <a:xfrm>
              <a:off x="7004387" y="3632893"/>
              <a:ext cx="1604625" cy="0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E6306BD-1760-351B-7997-4A32F120B16E}"/>
                </a:ext>
              </a:extLst>
            </p:cNvPr>
            <p:cNvSpPr/>
            <p:nvPr/>
          </p:nvSpPr>
          <p:spPr>
            <a:xfrm>
              <a:off x="8146014" y="3343558"/>
              <a:ext cx="511573" cy="5984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2</a:t>
              </a:r>
              <a:endParaRPr lang="pl-PL" sz="2800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E4B256F9-1675-81A6-2698-B325AF6244A2}"/>
                </a:ext>
              </a:extLst>
            </p:cNvPr>
            <p:cNvSpPr/>
            <p:nvPr/>
          </p:nvSpPr>
          <p:spPr>
            <a:xfrm>
              <a:off x="4864100" y="3371012"/>
              <a:ext cx="2963983" cy="49161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2400" dirty="0">
                  <a:solidFill>
                    <a:schemeClr val="tx1"/>
                  </a:solidFill>
                </a:rPr>
                <a:t>Wykonaj Profilowanie Danych, Czyszczenie danych, Integracje danych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37C95AB-94C5-0915-C88E-1CD4538A8644}"/>
              </a:ext>
            </a:extLst>
          </p:cNvPr>
          <p:cNvGrpSpPr/>
          <p:nvPr/>
        </p:nvGrpSpPr>
        <p:grpSpPr>
          <a:xfrm>
            <a:off x="234064" y="4245090"/>
            <a:ext cx="8772451" cy="849421"/>
            <a:chOff x="2857501" y="4653894"/>
            <a:chExt cx="6180924" cy="598488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38C7625-24C3-0200-596F-DC2D54D6F842}"/>
                </a:ext>
              </a:extLst>
            </p:cNvPr>
            <p:cNvCxnSpPr>
              <a:cxnSpLocks/>
            </p:cNvCxnSpPr>
            <p:nvPr/>
          </p:nvCxnSpPr>
          <p:spPr>
            <a:xfrm>
              <a:off x="7169883" y="5045973"/>
              <a:ext cx="1604625" cy="0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1AAB6D7-0877-3575-8138-CCB655F7EF8C}"/>
                </a:ext>
              </a:extLst>
            </p:cNvPr>
            <p:cNvSpPr/>
            <p:nvPr/>
          </p:nvSpPr>
          <p:spPr>
            <a:xfrm>
              <a:off x="8439937" y="4653894"/>
              <a:ext cx="598488" cy="5984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3</a:t>
              </a:r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6527EA81-FE51-2190-7400-B523161844AB}"/>
                </a:ext>
              </a:extLst>
            </p:cNvPr>
            <p:cNvSpPr/>
            <p:nvPr/>
          </p:nvSpPr>
          <p:spPr>
            <a:xfrm>
              <a:off x="2857501" y="4653894"/>
              <a:ext cx="4970584" cy="5186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2400" dirty="0">
                  <a:solidFill>
                    <a:schemeClr val="tx1"/>
                  </a:solidFill>
                </a:rPr>
                <a:t>Ustal jak będzie mierzona jakość danych, Mierz i Ewaluuj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18855D4-8EE3-0FC8-BFF9-7036659934B8}"/>
              </a:ext>
            </a:extLst>
          </p:cNvPr>
          <p:cNvGrpSpPr/>
          <p:nvPr/>
        </p:nvGrpSpPr>
        <p:grpSpPr>
          <a:xfrm>
            <a:off x="2595857" y="5267819"/>
            <a:ext cx="6841491" cy="849421"/>
            <a:chOff x="4616946" y="5267820"/>
            <a:chExt cx="4820401" cy="59848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AC2E896-732E-183C-F766-8E711235A7E8}"/>
                </a:ext>
              </a:extLst>
            </p:cNvPr>
            <p:cNvCxnSpPr>
              <a:cxnSpLocks/>
            </p:cNvCxnSpPr>
            <p:nvPr/>
          </p:nvCxnSpPr>
          <p:spPr>
            <a:xfrm>
              <a:off x="7392385" y="5630697"/>
              <a:ext cx="1604625" cy="0"/>
            </a:xfrm>
            <a:prstGeom prst="line">
              <a:avLst/>
            </a:prstGeom>
            <a:ln w="28575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9343EF4-5FF8-C53D-CCE7-9895C058DF3D}"/>
                </a:ext>
              </a:extLst>
            </p:cNvPr>
            <p:cNvSpPr/>
            <p:nvPr/>
          </p:nvSpPr>
          <p:spPr>
            <a:xfrm>
              <a:off x="8838859" y="5267820"/>
              <a:ext cx="598488" cy="5984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375A7945-BA65-29BD-C421-61B21B773C6A}"/>
                </a:ext>
              </a:extLst>
            </p:cNvPr>
            <p:cNvSpPr/>
            <p:nvPr/>
          </p:nvSpPr>
          <p:spPr>
            <a:xfrm>
              <a:off x="4616946" y="5333001"/>
              <a:ext cx="3211139" cy="49454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2400" dirty="0">
                  <a:solidFill>
                    <a:schemeClr val="tx1"/>
                  </a:solidFill>
                </a:rPr>
                <a:t>Monitoruj, Przeglądaj i Poprawiaj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056BBA6-3CDD-8595-B45B-29ED87C4D94E}"/>
              </a:ext>
            </a:extLst>
          </p:cNvPr>
          <p:cNvGrpSpPr/>
          <p:nvPr/>
        </p:nvGrpSpPr>
        <p:grpSpPr>
          <a:xfrm>
            <a:off x="8976758" y="1682970"/>
            <a:ext cx="3886754" cy="3884392"/>
            <a:chOff x="8976758" y="1682970"/>
            <a:chExt cx="3886754" cy="3884392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1E41C79-8946-7445-DEFA-AEF1638590FF}"/>
                </a:ext>
              </a:extLst>
            </p:cNvPr>
            <p:cNvSpPr/>
            <p:nvPr/>
          </p:nvSpPr>
          <p:spPr>
            <a:xfrm>
              <a:off x="8976758" y="1682970"/>
              <a:ext cx="3876674" cy="3876674"/>
            </a:xfrm>
            <a:prstGeom prst="ellipse">
              <a:avLst/>
            </a:prstGeom>
            <a:solidFill>
              <a:srgbClr val="156082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93442FC-BB1E-94D2-4AD0-FBDAE138EF98}"/>
                </a:ext>
              </a:extLst>
            </p:cNvPr>
            <p:cNvSpPr/>
            <p:nvPr/>
          </p:nvSpPr>
          <p:spPr>
            <a:xfrm>
              <a:off x="9590484" y="2395499"/>
              <a:ext cx="2458640" cy="245864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39A4152-49CB-3A8C-6C7F-AF917EDAF892}"/>
                </a:ext>
              </a:extLst>
            </p:cNvPr>
            <p:cNvSpPr/>
            <p:nvPr/>
          </p:nvSpPr>
          <p:spPr>
            <a:xfrm>
              <a:off x="8986838" y="1690688"/>
              <a:ext cx="3876674" cy="3876674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5" name="Isosceles Triangle 134">
              <a:extLst>
                <a:ext uri="{FF2B5EF4-FFF2-40B4-BE49-F238E27FC236}">
                  <a16:creationId xmlns:a16="http://schemas.microsoft.com/office/drawing/2014/main" id="{7BD34082-83B2-E521-04F8-F11037195787}"/>
                </a:ext>
              </a:extLst>
            </p:cNvPr>
            <p:cNvSpPr/>
            <p:nvPr/>
          </p:nvSpPr>
          <p:spPr>
            <a:xfrm rot="7916529">
              <a:off x="9147508" y="4581498"/>
              <a:ext cx="405407" cy="35432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D2691A1D-014F-5C5D-7FAB-1B15C76F6284}"/>
                </a:ext>
              </a:extLst>
            </p:cNvPr>
            <p:cNvSpPr/>
            <p:nvPr/>
          </p:nvSpPr>
          <p:spPr>
            <a:xfrm rot="13520670">
              <a:off x="9596665" y="1881396"/>
              <a:ext cx="405407" cy="35432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1DB88A95-4F49-FDF0-D359-0A77C209AFF1}"/>
                </a:ext>
              </a:extLst>
            </p:cNvPr>
            <p:cNvSpPr/>
            <p:nvPr/>
          </p:nvSpPr>
          <p:spPr>
            <a:xfrm rot="3381374">
              <a:off x="11522165" y="5182358"/>
              <a:ext cx="405407" cy="35432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38" name="Isosceles Triangle 137">
              <a:extLst>
                <a:ext uri="{FF2B5EF4-FFF2-40B4-BE49-F238E27FC236}">
                  <a16:creationId xmlns:a16="http://schemas.microsoft.com/office/drawing/2014/main" id="{A9C8F2C0-7C70-90C5-37BC-B4AAC5B51E8A}"/>
                </a:ext>
              </a:extLst>
            </p:cNvPr>
            <p:cNvSpPr/>
            <p:nvPr/>
          </p:nvSpPr>
          <p:spPr>
            <a:xfrm rot="19097577">
              <a:off x="12079072" y="2150107"/>
              <a:ext cx="405407" cy="354329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rgbClr val="1560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A85347D8-E1F7-942D-AAB6-225A329F9E66}"/>
              </a:ext>
            </a:extLst>
          </p:cNvPr>
          <p:cNvSpPr txBox="1"/>
          <p:nvPr/>
        </p:nvSpPr>
        <p:spPr>
          <a:xfrm>
            <a:off x="91440" y="238668"/>
            <a:ext cx="8020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6000" u="sng" dirty="0">
                <a:solidFill>
                  <a:srgbClr val="156082"/>
                </a:solidFill>
              </a:rPr>
              <a:t>KROK PO KROKU</a:t>
            </a:r>
            <a:r>
              <a:rPr lang="pl-PL" dirty="0">
                <a:solidFill>
                  <a:srgbClr val="156082"/>
                </a:solidFill>
              </a:rPr>
              <a:t>[3], [4], [5] i [6]</a:t>
            </a:r>
            <a:endParaRPr lang="pl-PL" b="1" dirty="0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9721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4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E0D38-B0E1-1129-41DA-0FB5D075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6000" u="sng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ŹRÓDŁA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63FD-A584-11F4-B4B3-D013D59D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43" y="1622745"/>
            <a:ext cx="10776857" cy="494071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pl-PL" sz="1800" dirty="0"/>
              <a:t>[1] - </a:t>
            </a:r>
            <a:r>
              <a:rPr lang="pl-PL" sz="1800" dirty="0">
                <a:hlinkClick r:id="rId2"/>
              </a:rPr>
              <a:t>https://www.montecarlodata.com/blog-bad-data-quality-examples/</a:t>
            </a:r>
            <a:r>
              <a:rPr lang="pl-PL" sz="1800" dirty="0"/>
              <a:t> (data dostępu: 16.04.2024)</a:t>
            </a:r>
          </a:p>
          <a:p>
            <a:pPr>
              <a:lnSpc>
                <a:spcPct val="150000"/>
              </a:lnSpc>
            </a:pPr>
            <a:r>
              <a:rPr lang="pl-PL" sz="1800" dirty="0"/>
              <a:t>[2] - </a:t>
            </a:r>
            <a:r>
              <a:rPr lang="en-US" sz="1800" dirty="0"/>
              <a:t>Public Health England’s Unreported COVID-19 Cases</a:t>
            </a:r>
            <a:r>
              <a:rPr lang="pl-PL" sz="1800" dirty="0"/>
              <a:t> </a:t>
            </a:r>
            <a:r>
              <a:rPr lang="pl-PL" sz="1800" dirty="0">
                <a:hlinkClick r:id="rId3"/>
              </a:rPr>
              <a:t>https://www.gov.uk/government/news/phe-statement-on-delayed-reporting-of-covid-19-cases</a:t>
            </a:r>
            <a:r>
              <a:rPr lang="pl-PL" sz="1800" dirty="0"/>
              <a:t> (data dostępu: 16.04.2024)</a:t>
            </a:r>
          </a:p>
          <a:p>
            <a:pPr>
              <a:lnSpc>
                <a:spcPct val="150000"/>
              </a:lnSpc>
            </a:pPr>
            <a:r>
              <a:rPr lang="pl-PL" sz="1800" dirty="0"/>
              <a:t>[3] - </a:t>
            </a:r>
            <a:r>
              <a:rPr lang="en-US" sz="1800" dirty="0" err="1"/>
              <a:t>Ehrlinger</a:t>
            </a:r>
            <a:r>
              <a:rPr lang="en-US" sz="1800" dirty="0"/>
              <a:t>, L., &amp; </a:t>
            </a:r>
            <a:r>
              <a:rPr lang="en-US" sz="1800" dirty="0" err="1"/>
              <a:t>Wöß</a:t>
            </a:r>
            <a:r>
              <a:rPr lang="en-US" sz="1800" dirty="0"/>
              <a:t>, W. (2022). A survey of data quality measurement and monitoring tools. Frontiers in big data, 5, 850611.</a:t>
            </a: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[4] - </a:t>
            </a:r>
            <a:r>
              <a:rPr lang="en-US" sz="1800" dirty="0" err="1"/>
              <a:t>Taleb</a:t>
            </a:r>
            <a:r>
              <a:rPr lang="en-US" sz="1800" dirty="0"/>
              <a:t>, I., </a:t>
            </a:r>
            <a:r>
              <a:rPr lang="en-US" sz="1800" dirty="0" err="1"/>
              <a:t>Serhani</a:t>
            </a:r>
            <a:r>
              <a:rPr lang="en-US" sz="1800" dirty="0"/>
              <a:t>, M. A., </a:t>
            </a:r>
            <a:r>
              <a:rPr lang="en-US" sz="1800" dirty="0" err="1"/>
              <a:t>Bouhaddioui</a:t>
            </a:r>
            <a:r>
              <a:rPr lang="en-US" sz="1800" dirty="0"/>
              <a:t>, C., &amp; </a:t>
            </a:r>
            <a:r>
              <a:rPr lang="en-US" sz="1800" dirty="0" err="1"/>
              <a:t>Dssouli</a:t>
            </a:r>
            <a:r>
              <a:rPr lang="en-US" sz="1800" dirty="0"/>
              <a:t>, R. (2021). Big data quality framework: a holistic approach to continuous quality management. Journal of Big Data, 8(1), 76.</a:t>
            </a: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[5] - </a:t>
            </a:r>
            <a:r>
              <a:rPr lang="en-US" sz="1800" dirty="0" err="1"/>
              <a:t>Cichy</a:t>
            </a:r>
            <a:r>
              <a:rPr lang="en-US" sz="1800" dirty="0"/>
              <a:t>, C., &amp; </a:t>
            </a:r>
            <a:r>
              <a:rPr lang="en-US" sz="1800" dirty="0" err="1"/>
              <a:t>Rass</a:t>
            </a:r>
            <a:r>
              <a:rPr lang="en-US" sz="1800" dirty="0"/>
              <a:t>, S. (2019). An overview of data quality frameworks. </a:t>
            </a:r>
            <a:r>
              <a:rPr lang="en-US" sz="1800" dirty="0" err="1"/>
              <a:t>Ieee</a:t>
            </a:r>
            <a:r>
              <a:rPr lang="en-US" sz="1800" dirty="0"/>
              <a:t> Access, 7, 24634-24648.</a:t>
            </a:r>
            <a:endParaRPr lang="pl-PL" sz="1800" dirty="0"/>
          </a:p>
          <a:p>
            <a:pPr>
              <a:lnSpc>
                <a:spcPct val="150000"/>
              </a:lnSpc>
            </a:pPr>
            <a:r>
              <a:rPr lang="pl-PL" sz="1800" dirty="0"/>
              <a:t>[6] - </a:t>
            </a:r>
            <a:r>
              <a:rPr lang="pl-PL" sz="1800" dirty="0">
                <a:hlinkClick r:id="rId4"/>
              </a:rPr>
              <a:t>https://www.linkedin.com/advice/0/what-best-ways-ensure-data-quality-skills-data-management</a:t>
            </a:r>
            <a:r>
              <a:rPr lang="pl-PL" sz="1800" dirty="0"/>
              <a:t> (data dostępu: 16.04.2024)</a:t>
            </a:r>
          </a:p>
        </p:txBody>
      </p:sp>
    </p:spTree>
    <p:extLst>
      <p:ext uri="{BB962C8B-B14F-4D97-AF65-F5344CB8AC3E}">
        <p14:creationId xmlns:p14="http://schemas.microsoft.com/office/powerpoint/2010/main" val="111033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466</Words>
  <Application>Microsoft Office PowerPoint</Application>
  <PresentationFormat>Panoramiczny</PresentationFormat>
  <Paragraphs>58</Paragraphs>
  <Slides>6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Graphik Web Medium</vt:lpstr>
      <vt:lpstr>Graphik Web Regular</vt:lpstr>
      <vt:lpstr>IBM Plex Sans</vt:lpstr>
      <vt:lpstr>Söhne</vt:lpstr>
      <vt:lpstr>Office Theme</vt:lpstr>
      <vt:lpstr>Jak zapewnić dobrą jakość danych?</vt:lpstr>
      <vt:lpstr>KLUCZOWE DZIAŁANIA</vt:lpstr>
      <vt:lpstr>WYMIARY [3][4]</vt:lpstr>
      <vt:lpstr>Prezentacja programu PowerPoint</vt:lpstr>
      <vt:lpstr>Prezentacja programu PowerPoint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Guściora (228884)</dc:creator>
  <cp:lastModifiedBy>Mate Gusciora</cp:lastModifiedBy>
  <cp:revision>103</cp:revision>
  <dcterms:created xsi:type="dcterms:W3CDTF">2024-05-10T11:59:37Z</dcterms:created>
  <dcterms:modified xsi:type="dcterms:W3CDTF">2024-05-17T13:32:20Z</dcterms:modified>
</cp:coreProperties>
</file>