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8" r:id="rId3"/>
    <p:sldId id="259" r:id="rId4"/>
    <p:sldId id="310" r:id="rId5"/>
    <p:sldId id="266" r:id="rId6"/>
    <p:sldId id="283" r:id="rId7"/>
    <p:sldId id="268" r:id="rId8"/>
    <p:sldId id="308" r:id="rId9"/>
    <p:sldId id="315" r:id="rId10"/>
    <p:sldId id="316" r:id="rId11"/>
    <p:sldId id="309" r:id="rId12"/>
    <p:sldId id="320" r:id="rId13"/>
    <p:sldId id="322" r:id="rId14"/>
    <p:sldId id="318" r:id="rId15"/>
    <p:sldId id="324" r:id="rId16"/>
    <p:sldId id="311" r:id="rId17"/>
    <p:sldId id="285" r:id="rId18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20"/>
    </p:embeddedFont>
    <p:embeddedFont>
      <p:font typeface="Bebas Neue" panose="020B0606020202050201" pitchFamily="34" charset="-18"/>
      <p:regular r:id="rId21"/>
    </p:embeddedFont>
    <p:embeddedFont>
      <p:font typeface="Poppins" panose="00000500000000000000" pitchFamily="2" charset="-18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Source Sans Pro Black" panose="020B0803030403020204" pitchFamily="34" charset="0"/>
      <p:bold r:id="rId34"/>
      <p:boldItalic r:id="rId35"/>
    </p:embeddedFont>
    <p:embeddedFont>
      <p:font typeface="Syne ExtraBold" panose="020B0604020202020204" charset="-18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3778CD-BFEF-4B6E-8B5B-D07E649BD7E5}">
  <a:tblStyle styleId="{653778CD-BFEF-4B6E-8B5B-D07E649BD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83922" autoAdjust="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a98b94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a98b94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9d2b3bad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9d2b3bad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51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9d2b3bad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9d2b3bad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7b0ed4e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7b0ed4e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9d2b3ba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9d2b3ba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50" b="1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Kickoff and Planning</a:t>
            </a:r>
            <a:endParaRPr sz="1650" b="1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13.11 – Project Kickoff and Planning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Introduce project scope and objectives to all team members.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Assign individual roles aligned with the four major themes.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Establish a communication plan for regular updates and integration points.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Develop a detailed project plan including dependencies between workstreams.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50" b="1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Parallel Development Phase 1</a:t>
            </a:r>
            <a:endParaRPr sz="1650" b="1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20.11 – Initial Setup and Framework Development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Each team member begins setting up their environment based on their theme.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Initial data extraction methods are defined.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Preliminary storage solutions are established.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Begin conceptual work on data analysis and visualization approaches.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27.11 – First Integration Meeting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Team members present their initial frameworks.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Discuss and synchronize data structures and formats to ensure compatibility.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Establish version control and project management tools.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50" b="1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Parallel Development Phase 2</a:t>
            </a:r>
            <a:endParaRPr sz="1650" b="1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04.12 – Data Ingestion and Storage Structure Implementation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ingestion processes are implemented and tested.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Storage solutions are refined and prepared for scaling.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Initial AI model integration is tested with sample data.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Visualization and decision support frameworks are sketched out.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11.12 – Midterm Review and Integration Checkpoint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Review progress on all fronts.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Share preliminary results and integrate the AI model outputs with visualization tools.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Prepare for the midterm presentation by ensuring all components are represented.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50" b="1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Midterm Presentation</a:t>
            </a:r>
            <a:endParaRPr sz="1650" b="1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Midterm Milestone and Presentation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Conduct a comprehensive review of each workstream.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Present the integrated system as it currently stands.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Document feedback and outline steps for the next phase.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50" b="1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Parallel Development Phase 3</a:t>
            </a:r>
            <a:endParaRPr sz="1650" b="1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18.12 – Advanced Development and Integration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Further refine the data pipeline with a focus on transformation and preprocessing for AI.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Scale the storage solutions to handle larger datasets.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Enhance the AI model with additional training and evaluation.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Develop advanced visualization features and interactive elements for decision support.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25.12 – Second Integration Meeting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Share updates and progress within each theme.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Address any integration issues encountered.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Plan for the final stretch of development with a focus on polishing features.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50" b="1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Finalization and Testing</a:t>
            </a:r>
            <a:endParaRPr sz="1650" b="1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01.01 – User Experience and Feedback Integration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Conduct user testing sessions.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Collect and integrate feedback into each theme.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Start preparing for the final presentation and report.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08.01 – Pre-Release Testing and Final Integration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Perform thorough testing of the entire system.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Finalize integration across all themes.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Begin compiling results and insights for the final report.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50" b="1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 Presentation and Reporting</a:t>
            </a:r>
            <a:endParaRPr sz="1650" b="1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15.01 – Final Project Report and Presentation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Finalize and review the integrated data platform.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Prepare the final project report with detailed analysis and conclusions.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 dirty="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Present the completed system and discuss potential future work.</a:t>
            </a: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57b0ed4e11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57b0ed4e11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9d2b3ba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9d2b3ba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9d2b3bad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9d2b3bad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3650" y="1509575"/>
            <a:ext cx="4916700" cy="19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3825" y="3387825"/>
            <a:ext cx="7156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258" name="Google Shape;258;p27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7"/>
          <p:cNvGrpSpPr/>
          <p:nvPr/>
        </p:nvGrpSpPr>
        <p:grpSpPr>
          <a:xfrm>
            <a:off x="1416830" y="4329468"/>
            <a:ext cx="718486" cy="169200"/>
            <a:chOff x="4212757" y="675055"/>
            <a:chExt cx="718486" cy="169200"/>
          </a:xfrm>
        </p:grpSpPr>
        <p:sp>
          <p:nvSpPr>
            <p:cNvPr id="263" name="Google Shape;263;p27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7"/>
          <p:cNvGrpSpPr/>
          <p:nvPr/>
        </p:nvGrpSpPr>
        <p:grpSpPr>
          <a:xfrm>
            <a:off x="7008684" y="4329468"/>
            <a:ext cx="718486" cy="169200"/>
            <a:chOff x="4212757" y="675055"/>
            <a:chExt cx="718486" cy="169200"/>
          </a:xfrm>
        </p:grpSpPr>
        <p:sp>
          <p:nvSpPr>
            <p:cNvPr id="267" name="Google Shape;267;p27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373125" y="1196125"/>
            <a:ext cx="43977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Roboto Condensed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740600" y="1683925"/>
            <a:ext cx="56628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1740600" y="2423800"/>
            <a:ext cx="5662800" cy="119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70" name="Google Shape;70;p9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88" name="Google Shape;88;p13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736889" y="1646975"/>
            <a:ext cx="285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1736888" y="3772450"/>
            <a:ext cx="285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5580151" y="2703213"/>
            <a:ext cx="285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4"/>
          </p:nvPr>
        </p:nvSpPr>
        <p:spPr>
          <a:xfrm>
            <a:off x="1736862" y="2709713"/>
            <a:ext cx="282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5" hasCustomPrompt="1"/>
          </p:nvPr>
        </p:nvSpPr>
        <p:spPr>
          <a:xfrm>
            <a:off x="853313" y="1559578"/>
            <a:ext cx="7620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6" hasCustomPrompt="1"/>
          </p:nvPr>
        </p:nvSpPr>
        <p:spPr>
          <a:xfrm>
            <a:off x="4709088" y="2623653"/>
            <a:ext cx="7620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7" hasCustomPrompt="1"/>
          </p:nvPr>
        </p:nvSpPr>
        <p:spPr>
          <a:xfrm>
            <a:off x="853313" y="3681556"/>
            <a:ext cx="7620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8" hasCustomPrompt="1"/>
          </p:nvPr>
        </p:nvSpPr>
        <p:spPr>
          <a:xfrm>
            <a:off x="853313" y="2620567"/>
            <a:ext cx="7620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9"/>
          </p:nvPr>
        </p:nvSpPr>
        <p:spPr>
          <a:xfrm>
            <a:off x="5592738" y="3755950"/>
            <a:ext cx="285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3"/>
          </p:nvPr>
        </p:nvSpPr>
        <p:spPr>
          <a:xfrm>
            <a:off x="5580151" y="1650475"/>
            <a:ext cx="285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9088" y="3687728"/>
            <a:ext cx="7620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9088" y="1559578"/>
            <a:ext cx="7620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6"/>
          </p:nvPr>
        </p:nvSpPr>
        <p:spPr>
          <a:xfrm>
            <a:off x="1724300" y="1365582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7"/>
          </p:nvPr>
        </p:nvSpPr>
        <p:spPr>
          <a:xfrm>
            <a:off x="1724300" y="3491062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8"/>
          </p:nvPr>
        </p:nvSpPr>
        <p:spPr>
          <a:xfrm>
            <a:off x="5580138" y="2421817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9"/>
          </p:nvPr>
        </p:nvSpPr>
        <p:spPr>
          <a:xfrm>
            <a:off x="1724299" y="2428322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20"/>
          </p:nvPr>
        </p:nvSpPr>
        <p:spPr>
          <a:xfrm>
            <a:off x="5580138" y="3474558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21"/>
          </p:nvPr>
        </p:nvSpPr>
        <p:spPr>
          <a:xfrm>
            <a:off x="5580138" y="1369075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122" name="Google Shape;122;p15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131" name="Google Shape;131;p17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 flipH="1">
            <a:off x="941925" y="1719650"/>
            <a:ext cx="2979000" cy="8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 flipH="1">
            <a:off x="941925" y="2580875"/>
            <a:ext cx="29790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171" name="Google Shape;171;p21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937625" y="3370725"/>
            <a:ext cx="25599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2"/>
          </p:nvPr>
        </p:nvSpPr>
        <p:spPr>
          <a:xfrm>
            <a:off x="3497566" y="3370725"/>
            <a:ext cx="23544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3"/>
          </p:nvPr>
        </p:nvSpPr>
        <p:spPr>
          <a:xfrm>
            <a:off x="5851970" y="3370725"/>
            <a:ext cx="23544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4"/>
          </p:nvPr>
        </p:nvSpPr>
        <p:spPr>
          <a:xfrm>
            <a:off x="937625" y="2571750"/>
            <a:ext cx="25599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5"/>
          </p:nvPr>
        </p:nvSpPr>
        <p:spPr>
          <a:xfrm>
            <a:off x="3497568" y="2571750"/>
            <a:ext cx="23544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6"/>
          </p:nvPr>
        </p:nvSpPr>
        <p:spPr>
          <a:xfrm>
            <a:off x="5851974" y="2571750"/>
            <a:ext cx="23544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50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1702650" y="1073400"/>
            <a:ext cx="5738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1"/>
          </p:nvPr>
        </p:nvSpPr>
        <p:spPr>
          <a:xfrm>
            <a:off x="2673200" y="2055900"/>
            <a:ext cx="37974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2099100" y="3916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238" name="Google Shape;238;p25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6"/>
          <p:cNvGrpSpPr/>
          <p:nvPr/>
        </p:nvGrpSpPr>
        <p:grpSpPr>
          <a:xfrm>
            <a:off x="44338" y="231503"/>
            <a:ext cx="9055325" cy="4680493"/>
            <a:chOff x="43000" y="231433"/>
            <a:chExt cx="9055325" cy="4680493"/>
          </a:xfrm>
        </p:grpSpPr>
        <p:sp>
          <p:nvSpPr>
            <p:cNvPr id="244" name="Google Shape;244;p26"/>
            <p:cNvSpPr/>
            <p:nvPr/>
          </p:nvSpPr>
          <p:spPr>
            <a:xfrm rot="10800000">
              <a:off x="43000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65568" y="231433"/>
              <a:ext cx="8612646" cy="4680493"/>
            </a:xfrm>
            <a:custGeom>
              <a:avLst/>
              <a:gdLst/>
              <a:ahLst/>
              <a:cxnLst/>
              <a:rect l="l" t="t" r="r" b="b"/>
              <a:pathLst>
                <a:path w="284410" h="154561" fill="none" extrusionOk="0">
                  <a:moveTo>
                    <a:pt x="284410" y="65612"/>
                  </a:moveTo>
                  <a:lnTo>
                    <a:pt x="284410" y="7733"/>
                  </a:lnTo>
                  <a:cubicBezTo>
                    <a:pt x="284410" y="3472"/>
                    <a:pt x="280973" y="0"/>
                    <a:pt x="276677" y="0"/>
                  </a:cubicBezTo>
                  <a:lnTo>
                    <a:pt x="7733" y="0"/>
                  </a:lnTo>
                  <a:cubicBezTo>
                    <a:pt x="3472" y="0"/>
                    <a:pt x="0" y="3472"/>
                    <a:pt x="0" y="7733"/>
                  </a:cubicBezTo>
                  <a:lnTo>
                    <a:pt x="0" y="65612"/>
                  </a:lnTo>
                  <a:cubicBezTo>
                    <a:pt x="6462" y="65612"/>
                    <a:pt x="11686" y="70836"/>
                    <a:pt x="11686" y="77263"/>
                  </a:cubicBezTo>
                  <a:cubicBezTo>
                    <a:pt x="11686" y="83725"/>
                    <a:pt x="6462" y="88949"/>
                    <a:pt x="0" y="88949"/>
                  </a:cubicBezTo>
                  <a:lnTo>
                    <a:pt x="0" y="146827"/>
                  </a:lnTo>
                  <a:cubicBezTo>
                    <a:pt x="0" y="151089"/>
                    <a:pt x="3472" y="154561"/>
                    <a:pt x="7733" y="154561"/>
                  </a:cubicBezTo>
                  <a:lnTo>
                    <a:pt x="276677" y="154561"/>
                  </a:lnTo>
                  <a:cubicBezTo>
                    <a:pt x="280973" y="154561"/>
                    <a:pt x="284410" y="151089"/>
                    <a:pt x="284410" y="146827"/>
                  </a:cubicBezTo>
                  <a:lnTo>
                    <a:pt x="284410" y="88949"/>
                  </a:lnTo>
                  <a:cubicBezTo>
                    <a:pt x="277983" y="88949"/>
                    <a:pt x="272758" y="83725"/>
                    <a:pt x="272758" y="77263"/>
                  </a:cubicBezTo>
                  <a:cubicBezTo>
                    <a:pt x="272758" y="70836"/>
                    <a:pt x="277983" y="65612"/>
                    <a:pt x="284410" y="656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42509" y="398986"/>
              <a:ext cx="8258765" cy="4345387"/>
            </a:xfrm>
            <a:custGeom>
              <a:avLst/>
              <a:gdLst/>
              <a:ahLst/>
              <a:cxnLst/>
              <a:rect l="l" t="t" r="r" b="b"/>
              <a:pathLst>
                <a:path w="272724" h="143495" fill="none" extrusionOk="0">
                  <a:moveTo>
                    <a:pt x="272724" y="55233"/>
                  </a:moveTo>
                  <a:lnTo>
                    <a:pt x="272724" y="7734"/>
                  </a:lnTo>
                  <a:cubicBezTo>
                    <a:pt x="272724" y="3472"/>
                    <a:pt x="269287" y="1"/>
                    <a:pt x="264991" y="1"/>
                  </a:cubicBezTo>
                  <a:lnTo>
                    <a:pt x="7733" y="1"/>
                  </a:lnTo>
                  <a:cubicBezTo>
                    <a:pt x="3471" y="1"/>
                    <a:pt x="0" y="3472"/>
                    <a:pt x="0" y="7734"/>
                  </a:cubicBezTo>
                  <a:lnTo>
                    <a:pt x="0" y="55233"/>
                  </a:lnTo>
                  <a:cubicBezTo>
                    <a:pt x="7012" y="57707"/>
                    <a:pt x="11686" y="64341"/>
                    <a:pt x="11686" y="71730"/>
                  </a:cubicBezTo>
                  <a:cubicBezTo>
                    <a:pt x="11686" y="79154"/>
                    <a:pt x="7012" y="85787"/>
                    <a:pt x="0" y="88262"/>
                  </a:cubicBezTo>
                  <a:lnTo>
                    <a:pt x="0" y="135761"/>
                  </a:lnTo>
                  <a:cubicBezTo>
                    <a:pt x="0" y="140023"/>
                    <a:pt x="3471" y="143494"/>
                    <a:pt x="7733" y="143494"/>
                  </a:cubicBezTo>
                  <a:lnTo>
                    <a:pt x="264991" y="143494"/>
                  </a:lnTo>
                  <a:cubicBezTo>
                    <a:pt x="269287" y="143494"/>
                    <a:pt x="272724" y="140023"/>
                    <a:pt x="272724" y="135761"/>
                  </a:cubicBezTo>
                  <a:lnTo>
                    <a:pt x="272724" y="88262"/>
                  </a:lnTo>
                  <a:cubicBezTo>
                    <a:pt x="265747" y="85787"/>
                    <a:pt x="261073" y="79154"/>
                    <a:pt x="261073" y="71730"/>
                  </a:cubicBezTo>
                  <a:cubicBezTo>
                    <a:pt x="261073" y="64306"/>
                    <a:pt x="265747" y="57707"/>
                    <a:pt x="272724" y="55233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34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 flipH="1">
              <a:off x="8684325" y="2374500"/>
              <a:ext cx="414000" cy="394500"/>
            </a:xfrm>
            <a:prstGeom prst="chord">
              <a:avLst>
                <a:gd name="adj1" fmla="val 5400224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4212757" y="4329468"/>
            <a:ext cx="718486" cy="169200"/>
            <a:chOff x="4212757" y="675055"/>
            <a:chExt cx="718486" cy="169200"/>
          </a:xfrm>
        </p:grpSpPr>
        <p:sp>
          <p:nvSpPr>
            <p:cNvPr id="249" name="Google Shape;249;p26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4212757" y="708818"/>
            <a:ext cx="718486" cy="169200"/>
            <a:chOff x="4212757" y="675055"/>
            <a:chExt cx="718486" cy="169200"/>
          </a:xfrm>
        </p:grpSpPr>
        <p:sp>
          <p:nvSpPr>
            <p:cNvPr id="253" name="Google Shape;253;p26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yne ExtraBold"/>
              <a:buNone/>
              <a:defRPr sz="22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1" r:id="rId5"/>
    <p:sldLayoutId id="2147483663" r:id="rId6"/>
    <p:sldLayoutId id="2147483667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ucberkeley-dlab/measuring-hate-spee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ucberkeley-dlab/measuring-hate-speec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ucberkeley-dlab/measuring-hate-spee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1"/>
          <p:cNvGrpSpPr/>
          <p:nvPr/>
        </p:nvGrpSpPr>
        <p:grpSpPr>
          <a:xfrm>
            <a:off x="1244895" y="722267"/>
            <a:ext cx="718486" cy="169200"/>
            <a:chOff x="4212757" y="675055"/>
            <a:chExt cx="718486" cy="169200"/>
          </a:xfrm>
        </p:grpSpPr>
        <p:sp>
          <p:nvSpPr>
            <p:cNvPr id="282" name="Google Shape;282;p31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ctrTitle"/>
          </p:nvPr>
        </p:nvSpPr>
        <p:spPr>
          <a:xfrm>
            <a:off x="1318437" y="1056167"/>
            <a:ext cx="6580680" cy="2348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DATA-DRIVEN INSIGHTS FOR HATE SPEECH DETECTION</a:t>
            </a:r>
            <a:endParaRPr lang="pl-PL" sz="4000" dirty="0"/>
          </a:p>
        </p:txBody>
      </p:sp>
      <p:sp>
        <p:nvSpPr>
          <p:cNvPr id="287" name="Google Shape;287;p31"/>
          <p:cNvSpPr/>
          <p:nvPr/>
        </p:nvSpPr>
        <p:spPr>
          <a:xfrm rot="10800000">
            <a:off x="47175" y="2374500"/>
            <a:ext cx="414000" cy="394500"/>
          </a:xfrm>
          <a:prstGeom prst="chord">
            <a:avLst>
              <a:gd name="adj1" fmla="val 5400224"/>
              <a:gd name="adj2" fmla="val 16200000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31"/>
          <p:cNvSpPr/>
          <p:nvPr/>
        </p:nvSpPr>
        <p:spPr>
          <a:xfrm rot="10800000" flipH="1">
            <a:off x="8671425" y="2374500"/>
            <a:ext cx="414000" cy="394500"/>
          </a:xfrm>
          <a:prstGeom prst="chord">
            <a:avLst>
              <a:gd name="adj1" fmla="val 5400224"/>
              <a:gd name="adj2" fmla="val 16200000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112677" y="707574"/>
            <a:ext cx="787125" cy="200700"/>
            <a:chOff x="6691125" y="694125"/>
            <a:chExt cx="787125" cy="200700"/>
          </a:xfrm>
        </p:grpSpPr>
        <p:sp>
          <p:nvSpPr>
            <p:cNvPr id="290" name="Google Shape;290;p31"/>
            <p:cNvSpPr/>
            <p:nvPr/>
          </p:nvSpPr>
          <p:spPr>
            <a:xfrm>
              <a:off x="6691125" y="694125"/>
              <a:ext cx="62700" cy="200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6794614" y="694125"/>
              <a:ext cx="62700" cy="200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6898104" y="694125"/>
              <a:ext cx="62700" cy="200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7001593" y="694125"/>
              <a:ext cx="62700" cy="200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7105082" y="694125"/>
              <a:ext cx="62700" cy="200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7208571" y="694125"/>
              <a:ext cx="62700" cy="20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312061" y="694125"/>
              <a:ext cx="62700" cy="20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7415550" y="694125"/>
              <a:ext cx="62700" cy="20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8" name="Google Shape;298;p31"/>
          <p:cNvGrpSpPr/>
          <p:nvPr/>
        </p:nvGrpSpPr>
        <p:grpSpPr>
          <a:xfrm>
            <a:off x="7180631" y="4266726"/>
            <a:ext cx="718486" cy="169200"/>
            <a:chOff x="4212757" y="675055"/>
            <a:chExt cx="718486" cy="169200"/>
          </a:xfrm>
        </p:grpSpPr>
        <p:sp>
          <p:nvSpPr>
            <p:cNvPr id="299" name="Google Shape;299;p31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" name="Google Shape;302;p31"/>
          <p:cNvGrpSpPr/>
          <p:nvPr/>
        </p:nvGrpSpPr>
        <p:grpSpPr>
          <a:xfrm>
            <a:off x="1971289" y="4275345"/>
            <a:ext cx="1278177" cy="321162"/>
            <a:chOff x="1325535" y="4114200"/>
            <a:chExt cx="1967637" cy="494400"/>
          </a:xfrm>
        </p:grpSpPr>
        <p:sp>
          <p:nvSpPr>
            <p:cNvPr id="303" name="Google Shape;303;p31"/>
            <p:cNvSpPr/>
            <p:nvPr/>
          </p:nvSpPr>
          <p:spPr>
            <a:xfrm>
              <a:off x="1571069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062138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1325535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556538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1816604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307672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798772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8212E021-42D1-90D6-A340-FFFF1F177612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 l="25784" t="26821" r="24951" b="25598"/>
          <a:stretch/>
        </p:blipFill>
        <p:spPr>
          <a:xfrm>
            <a:off x="3095082" y="1229760"/>
            <a:ext cx="2599601" cy="25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45B3035-6D5E-A45D-EF45-01640BBF44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6478" y="3336840"/>
            <a:ext cx="7950842" cy="103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000" dirty="0"/>
              <a:t>Data Warehouses (project) - Monday (odd), 13:15</a:t>
            </a:r>
            <a:endParaRPr sz="1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000" b="1" u="sng" dirty="0"/>
              <a:t>Team:</a:t>
            </a:r>
            <a:endParaRPr sz="1000" b="1" u="sng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u="sng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000" dirty="0"/>
              <a:t>Dawid Galik 205780</a:t>
            </a:r>
            <a:endParaRPr sz="1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l" sz="1000" dirty="0"/>
              <a:t>Jakub Gałązka 250060</a:t>
            </a:r>
            <a:endParaRPr sz="1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000" dirty="0"/>
              <a:t>Dominika Rzepka 271301</a:t>
            </a:r>
            <a:br>
              <a:rPr lang="pl" sz="1000" dirty="0"/>
            </a:br>
            <a:r>
              <a:rPr lang="pl" sz="1000" dirty="0"/>
              <a:t>Mateusz Guściora 228884</a:t>
            </a:r>
            <a:endParaRPr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0FBB-1B8F-BDCB-E491-73475BF5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FBE95-6BBD-DE97-E430-807602F97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4650" y="2987653"/>
            <a:ext cx="2045404" cy="989973"/>
          </a:xfrm>
        </p:spPr>
        <p:txBody>
          <a:bodyPr/>
          <a:lstStyle/>
          <a:p>
            <a:pPr algn="l"/>
            <a:r>
              <a:rPr lang="pl-PL" dirty="0"/>
              <a:t>Star </a:t>
            </a:r>
            <a:r>
              <a:rPr lang="pl-PL" dirty="0" err="1"/>
              <a:t>Schema</a:t>
            </a:r>
            <a:endParaRPr lang="pl-PL" dirty="0"/>
          </a:p>
          <a:p>
            <a:pPr algn="l"/>
            <a:r>
              <a:rPr lang="pl-PL" dirty="0" err="1"/>
              <a:t>Dimensions</a:t>
            </a:r>
            <a:r>
              <a:rPr lang="pl-PL" dirty="0"/>
              <a:t> </a:t>
            </a:r>
          </a:p>
          <a:p>
            <a:pPr algn="l"/>
            <a:r>
              <a:rPr lang="pl-PL" dirty="0" err="1"/>
              <a:t>Fact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4BBBE20-95B0-8234-204A-0EAA32302AAA}"/>
              </a:ext>
            </a:extLst>
          </p:cNvPr>
          <p:cNvSpPr txBox="1">
            <a:spLocks/>
          </p:cNvSpPr>
          <p:nvPr/>
        </p:nvSpPr>
        <p:spPr>
          <a:xfrm>
            <a:off x="5494624" y="3290174"/>
            <a:ext cx="3275430" cy="1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14021-75BD-8C50-5E0A-29C4B404FB33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312B9-2B41-A208-467D-AC67E336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1" y="912629"/>
            <a:ext cx="5419889" cy="3752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9CAD2-ECD4-F0EA-4D5D-8C6E2AC2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5" y="1270050"/>
            <a:ext cx="4091940" cy="6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38528" y="447675"/>
            <a:ext cx="8014922" cy="940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745"/>
              <a:buFont typeface="Arial"/>
              <a:buNone/>
            </a:pPr>
            <a:r>
              <a:rPr lang="pl-PL" sz="3000" dirty="0"/>
              <a:t>AI MODEL FOR HATE SPEECH SCORE PREDICTION</a:t>
            </a: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583" y="571500"/>
            <a:ext cx="1082350" cy="10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673453" y="1388021"/>
            <a:ext cx="8385675" cy="3203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l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 dirty="0"/>
              <a:t>Implements a regression task to generate a continuous hate speech score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 dirty="0"/>
              <a:t>Dataset:</a:t>
            </a:r>
            <a:r>
              <a:rPr lang="pl" sz="1400" dirty="0">
                <a:solidFill>
                  <a:srgbClr val="0F0F0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UC Berkeley D-Lab's Measuring Hate Speech dataset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 dirty="0"/>
              <a:t>Model enabling consistent hate speech detection within </a:t>
            </a:r>
            <a:r>
              <a:rPr lang="pl" dirty="0"/>
              <a:t>English Language</a:t>
            </a:r>
            <a:endParaRPr sz="14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 dirty="0"/>
              <a:t>Score Interpretation:</a:t>
            </a:r>
            <a:endParaRPr sz="1400" dirty="0"/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l" sz="1400" dirty="0"/>
              <a:t>hate_speech_score: A continuous measure ranging from highly supportive to extremely hateful speech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pl" dirty="0"/>
              <a:t>&gt; 0.5: Likely hate speech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pl" dirty="0"/>
              <a:t>-1 to +0.5: Neutral or ambiguous speech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pl" dirty="0"/>
              <a:t>&lt; -1: Counter speech or supportive content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122AC-114D-12A8-6FD5-68C33761CD66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38528" y="305672"/>
            <a:ext cx="8520600" cy="1082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745"/>
              <a:buFont typeface="Arial"/>
              <a:buNone/>
            </a:pPr>
            <a:r>
              <a:rPr lang="pl-PL" sz="3577" dirty="0"/>
              <a:t>AI MODEL FOR (DIS)RESPECT SCORE PREDICTION</a:t>
            </a:r>
            <a:br>
              <a:rPr lang="pl-PL" sz="3577" dirty="0"/>
            </a:br>
            <a:br>
              <a:rPr lang="pl-PL" dirty="0"/>
            </a:br>
            <a:endParaRPr lang="pl-PL" dirty="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122" y="714473"/>
            <a:ext cx="1082350" cy="10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673453" y="1388021"/>
            <a:ext cx="8385675" cy="3203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 dirty="0">
                <a:latin typeface="Poppins" panose="00000500000000000000" pitchFamily="2" charset="-18"/>
                <a:cs typeface="Poppins" panose="00000500000000000000" pitchFamily="2" charset="-18"/>
              </a:rPr>
              <a:t>Implements a regression task to generate a continuous 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(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dis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)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respect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score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 dirty="0">
                <a:latin typeface="Poppins" panose="00000500000000000000" pitchFamily="2" charset="-18"/>
                <a:cs typeface="Poppins" panose="00000500000000000000" pitchFamily="2" charset="-18"/>
              </a:rPr>
              <a:t>Dataset:</a:t>
            </a:r>
            <a:r>
              <a:rPr lang="pl" sz="1400" dirty="0">
                <a:solidFill>
                  <a:srgbClr val="0F0F0F"/>
                </a:solidFill>
                <a:uFill>
                  <a:noFill/>
                </a:uFill>
                <a:latin typeface="Poppins" panose="00000500000000000000" pitchFamily="2" charset="-18"/>
                <a:cs typeface="Poppins" panose="00000500000000000000" pitchFamily="2" charset="-1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" sz="1400" dirty="0">
                <a:solidFill>
                  <a:schemeClr val="hlink"/>
                </a:solidFill>
                <a:uFill>
                  <a:noFill/>
                </a:uFill>
                <a:latin typeface="Poppins" panose="00000500000000000000" pitchFamily="2" charset="-18"/>
                <a:cs typeface="Poppins" panose="00000500000000000000" pitchFamily="2" charset="-18"/>
                <a:hlinkClick r:id="rId4"/>
              </a:rPr>
              <a:t>UC Berkeley D-Lab's Measuring Hate Speech dataset</a:t>
            </a:r>
            <a:endParaRPr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 dirty="0">
                <a:latin typeface="Poppins" panose="00000500000000000000" pitchFamily="2" charset="-18"/>
                <a:cs typeface="Poppins" panose="00000500000000000000" pitchFamily="2" charset="-18"/>
              </a:rPr>
              <a:t>Model enabling consistent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respect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detection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" sz="1400" dirty="0">
                <a:latin typeface="Poppins" panose="00000500000000000000" pitchFamily="2" charset="-18"/>
                <a:cs typeface="Poppins" panose="00000500000000000000" pitchFamily="2" charset="-18"/>
              </a:rPr>
              <a:t>within </a:t>
            </a:r>
            <a:r>
              <a:rPr lang="pl" dirty="0">
                <a:latin typeface="Poppins" panose="00000500000000000000" pitchFamily="2" charset="-18"/>
                <a:cs typeface="Poppins" panose="00000500000000000000" pitchFamily="2" charset="-18"/>
              </a:rPr>
              <a:t>English Language</a:t>
            </a:r>
            <a:endParaRPr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 dirty="0">
                <a:latin typeface="Poppins" panose="00000500000000000000" pitchFamily="2" charset="-18"/>
                <a:cs typeface="Poppins" panose="00000500000000000000" pitchFamily="2" charset="-18"/>
              </a:rPr>
              <a:t>Score Interpretation:</a:t>
            </a:r>
            <a:endParaRPr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respect</a:t>
            </a:r>
            <a:r>
              <a:rPr lang="en-US" sz="1400" dirty="0">
                <a:latin typeface="Poppins" panose="00000500000000000000" pitchFamily="2" charset="-18"/>
                <a:cs typeface="Poppins" panose="00000500000000000000" pitchFamily="2" charset="-18"/>
              </a:rPr>
              <a:t>_score: A continuous measure ranging from highly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respectful</a:t>
            </a:r>
            <a:r>
              <a:rPr lang="en-US" sz="1400" dirty="0">
                <a:latin typeface="Poppins" panose="00000500000000000000" pitchFamily="2" charset="-18"/>
                <a:cs typeface="Poppins" panose="00000500000000000000" pitchFamily="2" charset="-18"/>
              </a:rPr>
              <a:t> to extremely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disrespectful</a:t>
            </a:r>
            <a:endParaRPr lang="en-US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-18"/>
                <a:cs typeface="Poppins" panose="00000500000000000000" pitchFamily="2" charset="-18"/>
              </a:rPr>
              <a:t>0 - Very Respectful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-18"/>
                <a:cs typeface="Poppins" panose="00000500000000000000" pitchFamily="2" charset="-18"/>
              </a:rPr>
              <a:t>1 - Somewhat Respectful 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-18"/>
                <a:cs typeface="Poppins" panose="00000500000000000000" pitchFamily="2" charset="-18"/>
              </a:rPr>
              <a:t>2 - Neutral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-18"/>
                <a:cs typeface="Poppins" panose="00000500000000000000" pitchFamily="2" charset="-18"/>
              </a:rPr>
              <a:t>3 - Somewhat Disrespectful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-18"/>
                <a:cs typeface="Poppins" panose="00000500000000000000" pitchFamily="2" charset="-18"/>
              </a:rPr>
              <a:t>4 - Very Disrespectful</a:t>
            </a:r>
          </a:p>
        </p:txBody>
      </p:sp>
      <p:pic>
        <p:nvPicPr>
          <p:cNvPr id="2" name="Google Shape;132;p23">
            <a:extLst>
              <a:ext uri="{FF2B5EF4-FFF2-40B4-BE49-F238E27FC236}">
                <a16:creationId xmlns:a16="http://schemas.microsoft.com/office/drawing/2014/main" id="{7BB9F244-0857-2A26-4418-F07E7A949F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13" y="714473"/>
            <a:ext cx="1082350" cy="10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E7D59-BFF8-1F98-BFBF-76D73F42A614}"/>
              </a:ext>
            </a:extLst>
          </p:cNvPr>
          <p:cNvSpPr txBox="1"/>
          <p:nvPr/>
        </p:nvSpPr>
        <p:spPr>
          <a:xfrm>
            <a:off x="8801373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9376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37A6-9BAD-C486-FA67-9735172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9500"/>
            <a:ext cx="7704000" cy="3742214"/>
          </a:xfrm>
        </p:spPr>
        <p:txBody>
          <a:bodyPr anchor="ctr"/>
          <a:lstStyle/>
          <a:p>
            <a:r>
              <a:rPr lang="en-GB" sz="5400" dirty="0"/>
              <a:t>DASHBOARDS</a:t>
            </a:r>
            <a:endParaRPr lang="pl-PL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CF416-B57D-492C-E113-B07E34168D21}"/>
              </a:ext>
            </a:extLst>
          </p:cNvPr>
          <p:cNvSpPr txBox="1"/>
          <p:nvPr/>
        </p:nvSpPr>
        <p:spPr>
          <a:xfrm>
            <a:off x="8801373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505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9092968-A4F7-FDC7-1AF5-F37C2772C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" t="1" r="1311" b="1558"/>
          <a:stretch/>
        </p:blipFill>
        <p:spPr>
          <a:xfrm>
            <a:off x="358428" y="252166"/>
            <a:ext cx="8427142" cy="4675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1C622-A98A-63CB-E0BC-0675EF65D64B}"/>
              </a:ext>
            </a:extLst>
          </p:cNvPr>
          <p:cNvSpPr txBox="1"/>
          <p:nvPr/>
        </p:nvSpPr>
        <p:spPr>
          <a:xfrm>
            <a:off x="3104290" y="4891334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RAPORT 1 – </a:t>
            </a:r>
            <a:r>
              <a:rPr lang="pl-PL" b="1" dirty="0" err="1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Hate</a:t>
            </a:r>
            <a:r>
              <a:rPr lang="pl-PL" b="1" dirty="0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Speech </a:t>
            </a:r>
            <a:r>
              <a:rPr lang="pl-PL" b="1" dirty="0" err="1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Score</a:t>
            </a:r>
            <a:endParaRPr lang="pl-PL" b="1" dirty="0">
              <a:solidFill>
                <a:schemeClr val="tx1">
                  <a:lumMod val="7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9E49E-1FE6-B804-9F80-F42305EF2FF7}"/>
              </a:ext>
            </a:extLst>
          </p:cNvPr>
          <p:cNvSpPr txBox="1"/>
          <p:nvPr/>
        </p:nvSpPr>
        <p:spPr>
          <a:xfrm>
            <a:off x="8801373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9129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9E49E-1FE6-B804-9F80-F42305EF2FF7}"/>
              </a:ext>
            </a:extLst>
          </p:cNvPr>
          <p:cNvSpPr txBox="1"/>
          <p:nvPr/>
        </p:nvSpPr>
        <p:spPr>
          <a:xfrm>
            <a:off x="8801373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8D8F56-D12B-595F-E45A-81680D4D8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t="1214" r="1479" b="3849"/>
          <a:stretch/>
        </p:blipFill>
        <p:spPr bwMode="auto">
          <a:xfrm>
            <a:off x="461176" y="299965"/>
            <a:ext cx="8078525" cy="4535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417D7-2D22-3E62-AF4B-F8AA75BBF6A2}"/>
              </a:ext>
            </a:extLst>
          </p:cNvPr>
          <p:cNvSpPr txBox="1"/>
          <p:nvPr/>
        </p:nvSpPr>
        <p:spPr>
          <a:xfrm>
            <a:off x="3091936" y="4904530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RAPORT 2 – </a:t>
            </a:r>
            <a:r>
              <a:rPr lang="pl-PL" b="1" dirty="0" err="1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Respect</a:t>
            </a:r>
            <a:r>
              <a:rPr lang="pl-PL" b="1" dirty="0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>
                    <a:lumMod val="7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Score</a:t>
            </a:r>
            <a:endParaRPr lang="pl-PL" b="1" dirty="0">
              <a:solidFill>
                <a:schemeClr val="tx1">
                  <a:lumMod val="7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4847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61225" y="50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220" dirty="0"/>
              <a:t>Q</a:t>
            </a:r>
            <a:r>
              <a:rPr lang="pl" sz="322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&amp;</a:t>
            </a:r>
            <a:r>
              <a:rPr lang="pl" sz="3220" dirty="0"/>
              <a:t>A</a:t>
            </a:r>
            <a:endParaRPr sz="3220" dirty="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75" y="1249700"/>
            <a:ext cx="2328800" cy="23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525" y="1249700"/>
            <a:ext cx="2328800" cy="2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7505E-FC61-74A5-7B6B-8D2F3635CA47}"/>
              </a:ext>
            </a:extLst>
          </p:cNvPr>
          <p:cNvSpPr txBox="1"/>
          <p:nvPr/>
        </p:nvSpPr>
        <p:spPr>
          <a:xfrm>
            <a:off x="8801373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0"/>
          <p:cNvSpPr txBox="1">
            <a:spLocks noGrp="1"/>
          </p:cNvSpPr>
          <p:nvPr>
            <p:ph type="title"/>
          </p:nvPr>
        </p:nvSpPr>
        <p:spPr>
          <a:xfrm>
            <a:off x="1747145" y="2042400"/>
            <a:ext cx="5738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r>
              <a:rPr lang="pl-PL" dirty="0"/>
              <a:t> YOU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1002" name="Google Shape;1002;p60"/>
          <p:cNvGrpSpPr/>
          <p:nvPr/>
        </p:nvGrpSpPr>
        <p:grpSpPr>
          <a:xfrm>
            <a:off x="1244895" y="722267"/>
            <a:ext cx="718486" cy="169200"/>
            <a:chOff x="4212757" y="675055"/>
            <a:chExt cx="718486" cy="169200"/>
          </a:xfrm>
        </p:grpSpPr>
        <p:sp>
          <p:nvSpPr>
            <p:cNvPr id="1003" name="Google Shape;1003;p60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0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0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60"/>
          <p:cNvGrpSpPr/>
          <p:nvPr/>
        </p:nvGrpSpPr>
        <p:grpSpPr>
          <a:xfrm>
            <a:off x="7112677" y="707574"/>
            <a:ext cx="787125" cy="200700"/>
            <a:chOff x="6691125" y="694125"/>
            <a:chExt cx="787125" cy="200700"/>
          </a:xfrm>
        </p:grpSpPr>
        <p:sp>
          <p:nvSpPr>
            <p:cNvPr id="1007" name="Google Shape;1007;p60"/>
            <p:cNvSpPr/>
            <p:nvPr/>
          </p:nvSpPr>
          <p:spPr>
            <a:xfrm>
              <a:off x="6691125" y="694125"/>
              <a:ext cx="62700" cy="200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0"/>
            <p:cNvSpPr/>
            <p:nvPr/>
          </p:nvSpPr>
          <p:spPr>
            <a:xfrm>
              <a:off x="6794614" y="694125"/>
              <a:ext cx="62700" cy="200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0"/>
            <p:cNvSpPr/>
            <p:nvPr/>
          </p:nvSpPr>
          <p:spPr>
            <a:xfrm>
              <a:off x="6898104" y="694125"/>
              <a:ext cx="62700" cy="200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0"/>
            <p:cNvSpPr/>
            <p:nvPr/>
          </p:nvSpPr>
          <p:spPr>
            <a:xfrm>
              <a:off x="7001593" y="694125"/>
              <a:ext cx="62700" cy="200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0"/>
            <p:cNvSpPr/>
            <p:nvPr/>
          </p:nvSpPr>
          <p:spPr>
            <a:xfrm>
              <a:off x="7105082" y="694125"/>
              <a:ext cx="62700" cy="200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0"/>
            <p:cNvSpPr/>
            <p:nvPr/>
          </p:nvSpPr>
          <p:spPr>
            <a:xfrm>
              <a:off x="7208571" y="694125"/>
              <a:ext cx="62700" cy="200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0"/>
            <p:cNvSpPr/>
            <p:nvPr/>
          </p:nvSpPr>
          <p:spPr>
            <a:xfrm>
              <a:off x="7312061" y="694125"/>
              <a:ext cx="62700" cy="200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0"/>
            <p:cNvSpPr/>
            <p:nvPr/>
          </p:nvSpPr>
          <p:spPr>
            <a:xfrm>
              <a:off x="7415550" y="694125"/>
              <a:ext cx="62700" cy="200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65D37-DFC6-7B80-02F0-7CF1C2E1CDBB}"/>
              </a:ext>
            </a:extLst>
          </p:cNvPr>
          <p:cNvSpPr txBox="1"/>
          <p:nvPr/>
        </p:nvSpPr>
        <p:spPr>
          <a:xfrm>
            <a:off x="8801373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title"/>
          </p:nvPr>
        </p:nvSpPr>
        <p:spPr>
          <a:xfrm>
            <a:off x="720000" y="4250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AGENDA</a:t>
            </a:r>
            <a:endParaRPr sz="3200" dirty="0"/>
          </a:p>
        </p:txBody>
      </p:sp>
      <p:sp>
        <p:nvSpPr>
          <p:cNvPr id="324" name="Google Shape;324;p33"/>
          <p:cNvSpPr/>
          <p:nvPr/>
        </p:nvSpPr>
        <p:spPr>
          <a:xfrm>
            <a:off x="4709088" y="996321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33"/>
          <p:cNvSpPr/>
          <p:nvPr/>
        </p:nvSpPr>
        <p:spPr>
          <a:xfrm>
            <a:off x="4716288" y="1955039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26" name="Google Shape;326;p33"/>
          <p:cNvSpPr/>
          <p:nvPr/>
        </p:nvSpPr>
        <p:spPr>
          <a:xfrm>
            <a:off x="4701888" y="2949390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27" name="Google Shape;327;p33"/>
          <p:cNvSpPr/>
          <p:nvPr/>
        </p:nvSpPr>
        <p:spPr>
          <a:xfrm>
            <a:off x="846113" y="938484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3"/>
          <p:cNvSpPr/>
          <p:nvPr/>
        </p:nvSpPr>
        <p:spPr>
          <a:xfrm>
            <a:off x="853313" y="1943451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29" name="Google Shape;329;p33"/>
          <p:cNvSpPr/>
          <p:nvPr/>
        </p:nvSpPr>
        <p:spPr>
          <a:xfrm>
            <a:off x="887402" y="2993478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5"/>
          </p:nvPr>
        </p:nvSpPr>
        <p:spPr>
          <a:xfrm>
            <a:off x="831713" y="1064894"/>
            <a:ext cx="76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6"/>
          </p:nvPr>
        </p:nvSpPr>
        <p:spPr>
          <a:xfrm>
            <a:off x="4709088" y="2136239"/>
            <a:ext cx="76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6</a:t>
            </a:r>
            <a:endParaRPr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7"/>
          </p:nvPr>
        </p:nvSpPr>
        <p:spPr>
          <a:xfrm>
            <a:off x="880202" y="3174678"/>
            <a:ext cx="76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8"/>
          </p:nvPr>
        </p:nvSpPr>
        <p:spPr>
          <a:xfrm>
            <a:off x="846113" y="2124651"/>
            <a:ext cx="76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14"/>
          </p:nvPr>
        </p:nvSpPr>
        <p:spPr>
          <a:xfrm>
            <a:off x="4694688" y="3130590"/>
            <a:ext cx="76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7</a:t>
            </a:r>
            <a:endParaRPr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title" idx="15"/>
          </p:nvPr>
        </p:nvSpPr>
        <p:spPr>
          <a:xfrm>
            <a:off x="4701888" y="1177521"/>
            <a:ext cx="76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5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6"/>
          </p:nvPr>
        </p:nvSpPr>
        <p:spPr>
          <a:xfrm>
            <a:off x="1583205" y="1336378"/>
            <a:ext cx="3345179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l-PL" sz="1600" dirty="0"/>
              <a:t>PROJECT GOAL </a:t>
            </a:r>
            <a:r>
              <a:rPr lang="pl-PL" sz="1600" dirty="0">
                <a:latin typeface="Source Sans Pro Black" panose="020F0502020204030204" pitchFamily="34" charset="0"/>
              </a:rPr>
              <a:t>&amp;</a:t>
            </a:r>
            <a:r>
              <a:rPr lang="pl-PL" sz="1600" dirty="0"/>
              <a:t> PROBLEM</a:t>
            </a:r>
            <a:r>
              <a:rPr lang="pl-PL" dirty="0"/>
              <a:t> </a:t>
            </a:r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17"/>
          </p:nvPr>
        </p:nvSpPr>
        <p:spPr>
          <a:xfrm>
            <a:off x="1642202" y="3182164"/>
            <a:ext cx="322751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l-PL" sz="1600" dirty="0"/>
              <a:t>TARGET USER PROFILE</a:t>
            </a:r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18"/>
          </p:nvPr>
        </p:nvSpPr>
        <p:spPr>
          <a:xfrm>
            <a:off x="5497303" y="1083601"/>
            <a:ext cx="351356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1600" dirty="0"/>
              <a:t>AI MODEL FOR HATE SPEECH PREDICTION</a:t>
            </a:r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19"/>
          </p:nvPr>
        </p:nvSpPr>
        <p:spPr>
          <a:xfrm>
            <a:off x="1600913" y="2088872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pl-PL" sz="1600" dirty="0"/>
              <a:t>DATASET OVERVIEW</a:t>
            </a:r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20"/>
          </p:nvPr>
        </p:nvSpPr>
        <p:spPr>
          <a:xfrm>
            <a:off x="5504503" y="4070948"/>
            <a:ext cx="29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CONCLUSIONS</a:t>
            </a:r>
            <a:endParaRPr sz="1600"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21"/>
          </p:nvPr>
        </p:nvSpPr>
        <p:spPr>
          <a:xfrm>
            <a:off x="1747493" y="4115513"/>
            <a:ext cx="28506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indent="0">
              <a:buSzPts val="2200"/>
            </a:pPr>
            <a:r>
              <a:rPr lang="pl-PL" sz="1600" dirty="0"/>
              <a:t>ARCH. TOOLS &amp; TECH.</a:t>
            </a:r>
          </a:p>
        </p:txBody>
      </p:sp>
      <p:sp>
        <p:nvSpPr>
          <p:cNvPr id="348" name="Google Shape;348;p33"/>
          <p:cNvSpPr/>
          <p:nvPr/>
        </p:nvSpPr>
        <p:spPr>
          <a:xfrm rot="10800000">
            <a:off x="47175" y="2374500"/>
            <a:ext cx="414000" cy="394500"/>
          </a:xfrm>
          <a:prstGeom prst="chord">
            <a:avLst>
              <a:gd name="adj1" fmla="val 5400224"/>
              <a:gd name="adj2" fmla="val 16200000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33"/>
          <p:cNvSpPr/>
          <p:nvPr/>
        </p:nvSpPr>
        <p:spPr>
          <a:xfrm rot="10800000" flipH="1">
            <a:off x="8671425" y="2374500"/>
            <a:ext cx="414000" cy="394500"/>
          </a:xfrm>
          <a:prstGeom prst="chord">
            <a:avLst>
              <a:gd name="adj1" fmla="val 5400224"/>
              <a:gd name="adj2" fmla="val 16200000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oogle Shape;78;p17">
            <a:extLst>
              <a:ext uri="{FF2B5EF4-FFF2-40B4-BE49-F238E27FC236}">
                <a16:creationId xmlns:a16="http://schemas.microsoft.com/office/drawing/2014/main" id="{1ED3DA39-0098-61B2-029A-51DCE5083B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8769" b="19570"/>
          <a:stretch/>
        </p:blipFill>
        <p:spPr>
          <a:xfrm>
            <a:off x="1536556" y="462503"/>
            <a:ext cx="1044625" cy="576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Graphic 3" descr="Clipboard with solid fill">
            <a:extLst>
              <a:ext uri="{FF2B5EF4-FFF2-40B4-BE49-F238E27FC236}">
                <a16:creationId xmlns:a16="http://schemas.microsoft.com/office/drawing/2014/main" id="{7F2BB94A-3A29-23F5-E4F5-78659062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9087" y="3706111"/>
            <a:ext cx="914400" cy="914400"/>
          </a:xfrm>
          <a:prstGeom prst="rect">
            <a:avLst/>
          </a:prstGeom>
        </p:spPr>
      </p:pic>
      <p:sp>
        <p:nvSpPr>
          <p:cNvPr id="17" name="Google Shape;326;p33">
            <a:extLst>
              <a:ext uri="{FF2B5EF4-FFF2-40B4-BE49-F238E27FC236}">
                <a16:creationId xmlns:a16="http://schemas.microsoft.com/office/drawing/2014/main" id="{D091A4E1-97AF-1068-C761-9968AD635E04}"/>
              </a:ext>
            </a:extLst>
          </p:cNvPr>
          <p:cNvSpPr/>
          <p:nvPr/>
        </p:nvSpPr>
        <p:spPr>
          <a:xfrm>
            <a:off x="894602" y="3935387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8" name="Google Shape;326;p33">
            <a:extLst>
              <a:ext uri="{FF2B5EF4-FFF2-40B4-BE49-F238E27FC236}">
                <a16:creationId xmlns:a16="http://schemas.microsoft.com/office/drawing/2014/main" id="{4FD8CF71-1AB2-8F4B-1EF1-24DF7190B54A}"/>
              </a:ext>
            </a:extLst>
          </p:cNvPr>
          <p:cNvSpPr/>
          <p:nvPr/>
        </p:nvSpPr>
        <p:spPr>
          <a:xfrm>
            <a:off x="4742503" y="3872911"/>
            <a:ext cx="747600" cy="747600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" name="Google Shape;340;p33">
            <a:extLst>
              <a:ext uri="{FF2B5EF4-FFF2-40B4-BE49-F238E27FC236}">
                <a16:creationId xmlns:a16="http://schemas.microsoft.com/office/drawing/2014/main" id="{61C4E7D6-28FF-0A3D-73AF-E3AD7167CE89}"/>
              </a:ext>
            </a:extLst>
          </p:cNvPr>
          <p:cNvSpPr txBox="1">
            <a:spLocks/>
          </p:cNvSpPr>
          <p:nvPr/>
        </p:nvSpPr>
        <p:spPr>
          <a:xfrm>
            <a:off x="4735303" y="4054111"/>
            <a:ext cx="762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1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9pPr>
          </a:lstStyle>
          <a:p>
            <a:r>
              <a:rPr lang="pl-PL" dirty="0"/>
              <a:t>08</a:t>
            </a:r>
            <a:endParaRPr lang="en" dirty="0"/>
          </a:p>
        </p:txBody>
      </p:sp>
      <p:sp>
        <p:nvSpPr>
          <p:cNvPr id="20" name="Google Shape;344;p33">
            <a:extLst>
              <a:ext uri="{FF2B5EF4-FFF2-40B4-BE49-F238E27FC236}">
                <a16:creationId xmlns:a16="http://schemas.microsoft.com/office/drawing/2014/main" id="{4693F1AD-C9AD-0376-9EBD-EB62B736948B}"/>
              </a:ext>
            </a:extLst>
          </p:cNvPr>
          <p:cNvSpPr txBox="1">
            <a:spLocks/>
          </p:cNvSpPr>
          <p:nvPr/>
        </p:nvSpPr>
        <p:spPr>
          <a:xfrm>
            <a:off x="5463887" y="2096580"/>
            <a:ext cx="2826799" cy="39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pl-PL" sz="1600" dirty="0"/>
              <a:t>IMPLEMENTATION</a:t>
            </a:r>
            <a:endParaRPr lang="en-US" sz="1600" dirty="0"/>
          </a:p>
        </p:txBody>
      </p:sp>
      <p:sp>
        <p:nvSpPr>
          <p:cNvPr id="21" name="Google Shape;344;p33">
            <a:extLst>
              <a:ext uri="{FF2B5EF4-FFF2-40B4-BE49-F238E27FC236}">
                <a16:creationId xmlns:a16="http://schemas.microsoft.com/office/drawing/2014/main" id="{F6911C00-1C8E-F928-A51D-3DA7DDEBD18B}"/>
              </a:ext>
            </a:extLst>
          </p:cNvPr>
          <p:cNvSpPr txBox="1">
            <a:spLocks/>
          </p:cNvSpPr>
          <p:nvPr/>
        </p:nvSpPr>
        <p:spPr>
          <a:xfrm>
            <a:off x="5432802" y="3118863"/>
            <a:ext cx="3431223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pl-PL" sz="1600" dirty="0"/>
              <a:t>PROJECT TIMELINE</a:t>
            </a:r>
          </a:p>
        </p:txBody>
      </p:sp>
      <p:sp>
        <p:nvSpPr>
          <p:cNvPr id="24" name="Google Shape;336;p33">
            <a:extLst>
              <a:ext uri="{FF2B5EF4-FFF2-40B4-BE49-F238E27FC236}">
                <a16:creationId xmlns:a16="http://schemas.microsoft.com/office/drawing/2014/main" id="{68A0FCCC-21D5-456C-58A9-686171AC7837}"/>
              </a:ext>
            </a:extLst>
          </p:cNvPr>
          <p:cNvSpPr txBox="1">
            <a:spLocks/>
          </p:cNvSpPr>
          <p:nvPr/>
        </p:nvSpPr>
        <p:spPr>
          <a:xfrm>
            <a:off x="887402" y="4086770"/>
            <a:ext cx="762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1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 ExtraBold"/>
              <a:buNone/>
              <a:defRPr sz="30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9pPr>
          </a:lstStyle>
          <a:p>
            <a:r>
              <a:rPr lang="en" dirty="0"/>
              <a:t>0</a:t>
            </a:r>
            <a:r>
              <a:rPr lang="pl-PL" dirty="0"/>
              <a:t>4</a:t>
            </a: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0C396-3DF2-B49D-9547-C279A6414BE7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title"/>
          </p:nvPr>
        </p:nvSpPr>
        <p:spPr>
          <a:xfrm>
            <a:off x="1698037" y="244929"/>
            <a:ext cx="5644569" cy="97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PROJECT GOAL &amp; PROBLEM</a:t>
            </a:r>
            <a:endParaRPr sz="3200" dirty="0"/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1"/>
          </p:nvPr>
        </p:nvSpPr>
        <p:spPr>
          <a:xfrm>
            <a:off x="857693" y="1217267"/>
            <a:ext cx="7563293" cy="303475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Project's goal:</a:t>
            </a:r>
          </a:p>
          <a:p>
            <a:pPr marL="457200" lvl="0" indent="-34925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Leverage data intelligence to identify and analyze hate speech</a:t>
            </a:r>
          </a:p>
          <a:p>
            <a:pPr marL="457200" lvl="0" indent="-3492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Design and implement system that handles data from different sources</a:t>
            </a:r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Problem Statement:</a:t>
            </a:r>
          </a:p>
          <a:p>
            <a:pPr marL="457200" lvl="0" indent="-34925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Detection of hate speech across various platforms</a:t>
            </a:r>
          </a:p>
          <a:p>
            <a:pPr marL="457200" lvl="0" indent="-3492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Volume of data</a:t>
            </a:r>
          </a:p>
          <a:p>
            <a:pPr marL="457200" lvl="0" indent="-3492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Different sources</a:t>
            </a:r>
          </a:p>
          <a:p>
            <a:pPr marL="457200" lvl="0" indent="-3492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-PL" dirty="0" err="1">
                <a:solidFill>
                  <a:schemeClr val="tx1">
                    <a:lumMod val="75000"/>
                  </a:schemeClr>
                </a:solidFill>
              </a:rPr>
              <a:t>Dayily</a:t>
            </a:r>
            <a:r>
              <a:rPr lang="pl-PL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</a:schemeClr>
                </a:solidFill>
              </a:rPr>
              <a:t>Snapshots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57" name="Google Shape;357;p34"/>
          <p:cNvGrpSpPr/>
          <p:nvPr/>
        </p:nvGrpSpPr>
        <p:grpSpPr>
          <a:xfrm>
            <a:off x="1244895" y="722267"/>
            <a:ext cx="718486" cy="169200"/>
            <a:chOff x="4212757" y="675055"/>
            <a:chExt cx="718486" cy="169200"/>
          </a:xfrm>
        </p:grpSpPr>
        <p:sp>
          <p:nvSpPr>
            <p:cNvPr id="358" name="Google Shape;358;p34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4"/>
          <p:cNvGrpSpPr/>
          <p:nvPr/>
        </p:nvGrpSpPr>
        <p:grpSpPr>
          <a:xfrm>
            <a:off x="7180631" y="4266726"/>
            <a:ext cx="718486" cy="169200"/>
            <a:chOff x="4212757" y="675055"/>
            <a:chExt cx="718486" cy="169200"/>
          </a:xfrm>
        </p:grpSpPr>
        <p:sp>
          <p:nvSpPr>
            <p:cNvPr id="362" name="Google Shape;362;p34"/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4478100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4"/>
          <p:cNvGrpSpPr/>
          <p:nvPr/>
        </p:nvGrpSpPr>
        <p:grpSpPr>
          <a:xfrm>
            <a:off x="6621624" y="647344"/>
            <a:ext cx="1278177" cy="321162"/>
            <a:chOff x="1325535" y="4114200"/>
            <a:chExt cx="1967637" cy="494400"/>
          </a:xfrm>
        </p:grpSpPr>
        <p:sp>
          <p:nvSpPr>
            <p:cNvPr id="375" name="Google Shape;375;p34"/>
            <p:cNvSpPr/>
            <p:nvPr/>
          </p:nvSpPr>
          <p:spPr>
            <a:xfrm>
              <a:off x="1571069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2062138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325535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2556538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1816604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07672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798772" y="4114200"/>
              <a:ext cx="494400" cy="494400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oogle Shape;86;p18">
            <a:extLst>
              <a:ext uri="{FF2B5EF4-FFF2-40B4-BE49-F238E27FC236}">
                <a16:creationId xmlns:a16="http://schemas.microsoft.com/office/drawing/2014/main" id="{E9A2EDD6-4AEA-77DB-5BCA-690195BB46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622" y="25157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7;p18">
            <a:extLst>
              <a:ext uri="{FF2B5EF4-FFF2-40B4-BE49-F238E27FC236}">
                <a16:creationId xmlns:a16="http://schemas.microsoft.com/office/drawing/2014/main" id="{7E24C06B-9647-8758-94BB-ECEB5FC88F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799" y="3388711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B7765-5976-DFF8-6E7F-520ACD2A5C40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4"/>
          <p:cNvCxnSpPr/>
          <p:nvPr/>
        </p:nvCxnSpPr>
        <p:spPr>
          <a:xfrm>
            <a:off x="23825" y="2332450"/>
            <a:ext cx="91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4"/>
          <p:cNvSpPr/>
          <p:nvPr/>
        </p:nvSpPr>
        <p:spPr>
          <a:xfrm>
            <a:off x="6048276" y="2310150"/>
            <a:ext cx="1526074" cy="5232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Integration and Testing</a:t>
            </a:r>
            <a:endParaRPr sz="1000"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751179" y="728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-PL" sz="3220" dirty="0"/>
              <a:t>PROJECT TIMELINE</a:t>
            </a:r>
          </a:p>
        </p:txBody>
      </p:sp>
      <p:sp>
        <p:nvSpPr>
          <p:cNvPr id="141" name="Google Shape;141;p24"/>
          <p:cNvSpPr/>
          <p:nvPr/>
        </p:nvSpPr>
        <p:spPr>
          <a:xfrm>
            <a:off x="67476" y="2310150"/>
            <a:ext cx="1526074" cy="523200"/>
          </a:xfrm>
          <a:prstGeom prst="chevron">
            <a:avLst>
              <a:gd name="adj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Kickoff and Planning</a:t>
            </a:r>
            <a:endParaRPr sz="1000"/>
          </a:p>
        </p:txBody>
      </p:sp>
      <p:sp>
        <p:nvSpPr>
          <p:cNvPr id="142" name="Google Shape;142;p24"/>
          <p:cNvSpPr/>
          <p:nvPr/>
        </p:nvSpPr>
        <p:spPr>
          <a:xfrm>
            <a:off x="1531876" y="2310150"/>
            <a:ext cx="1526074" cy="523200"/>
          </a:xfrm>
          <a:prstGeom prst="chevron">
            <a:avLst>
              <a:gd name="adj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Parallel Development Phase 1</a:t>
            </a:r>
            <a:endParaRPr sz="1000"/>
          </a:p>
        </p:txBody>
      </p:sp>
      <p:sp>
        <p:nvSpPr>
          <p:cNvPr id="143" name="Google Shape;143;p24"/>
          <p:cNvSpPr/>
          <p:nvPr/>
        </p:nvSpPr>
        <p:spPr>
          <a:xfrm>
            <a:off x="3027076" y="2310150"/>
            <a:ext cx="1526074" cy="5232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Parallel Development Phase 2</a:t>
            </a:r>
            <a:endParaRPr sz="1000"/>
          </a:p>
        </p:txBody>
      </p:sp>
      <p:sp>
        <p:nvSpPr>
          <p:cNvPr id="144" name="Google Shape;144;p24"/>
          <p:cNvSpPr/>
          <p:nvPr/>
        </p:nvSpPr>
        <p:spPr>
          <a:xfrm>
            <a:off x="4553076" y="2310150"/>
            <a:ext cx="1526074" cy="5232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Parallel Development Phase 3</a:t>
            </a:r>
            <a:endParaRPr sz="1000"/>
          </a:p>
        </p:txBody>
      </p:sp>
      <p:sp>
        <p:nvSpPr>
          <p:cNvPr id="145" name="Google Shape;145;p24"/>
          <p:cNvSpPr/>
          <p:nvPr/>
        </p:nvSpPr>
        <p:spPr>
          <a:xfrm>
            <a:off x="7581430" y="2285400"/>
            <a:ext cx="1526074" cy="5727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Final Presentation and Reporting</a:t>
            </a:r>
            <a:endParaRPr sz="1000"/>
          </a:p>
        </p:txBody>
      </p:sp>
      <p:sp>
        <p:nvSpPr>
          <p:cNvPr id="146" name="Google Shape;146;p24"/>
          <p:cNvSpPr txBox="1"/>
          <p:nvPr/>
        </p:nvSpPr>
        <p:spPr>
          <a:xfrm>
            <a:off x="7561500" y="2897399"/>
            <a:ext cx="95163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15.01 – Final Project Report and Presentation</a:t>
            </a:r>
            <a:endParaRPr sz="1000" dirty="0"/>
          </a:p>
        </p:txBody>
      </p:sp>
      <p:sp>
        <p:nvSpPr>
          <p:cNvPr id="147" name="Google Shape;147;p24"/>
          <p:cNvSpPr txBox="1"/>
          <p:nvPr/>
        </p:nvSpPr>
        <p:spPr>
          <a:xfrm>
            <a:off x="5991850" y="2897400"/>
            <a:ext cx="158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01.01 – User Experience and Feedback Integration</a:t>
            </a:r>
            <a:b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08.01 – Pre-Release Testing and Final Integration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496650" y="2897400"/>
            <a:ext cx="158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18.12 – Advanced Development and Integration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25.12 – Second Integration Meeting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970650" y="2897400"/>
            <a:ext cx="158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04.12 – Data Ingestion and Storage Structure Implementation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11.12 – Midterm Review and Integration Checkpoint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475450" y="2897400"/>
            <a:ext cx="158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20.11 – Initial Setup and Framework Development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27.11 – First Integration Meeting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74920" y="2897399"/>
            <a:ext cx="111862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13.11 – Project Kickoff and Planning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phic 2" descr="Daily calendar outline">
            <a:extLst>
              <a:ext uri="{FF2B5EF4-FFF2-40B4-BE49-F238E27FC236}">
                <a16:creationId xmlns:a16="http://schemas.microsoft.com/office/drawing/2014/main" id="{F1CBD92E-9E89-E20C-732F-5B597F54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2929" y="357550"/>
            <a:ext cx="1582500" cy="158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91284-FA5B-3A23-B9A1-3141D0E3C3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2" t="8541" b="7256"/>
          <a:stretch/>
        </p:blipFill>
        <p:spPr>
          <a:xfrm>
            <a:off x="5177037" y="4005600"/>
            <a:ext cx="1911137" cy="923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Graphic 7" descr="Completed with solid fill">
            <a:extLst>
              <a:ext uri="{FF2B5EF4-FFF2-40B4-BE49-F238E27FC236}">
                <a16:creationId xmlns:a16="http://schemas.microsoft.com/office/drawing/2014/main" id="{B185C8A8-B588-D80C-D722-A8783E7F6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063" y="1731096"/>
            <a:ext cx="605171" cy="605171"/>
          </a:xfrm>
          <a:prstGeom prst="rect">
            <a:avLst/>
          </a:prstGeom>
        </p:spPr>
      </p:pic>
      <p:pic>
        <p:nvPicPr>
          <p:cNvPr id="9" name="Graphic 8" descr="Completed with solid fill">
            <a:extLst>
              <a:ext uri="{FF2B5EF4-FFF2-40B4-BE49-F238E27FC236}">
                <a16:creationId xmlns:a16="http://schemas.microsoft.com/office/drawing/2014/main" id="{79D8B823-D578-B029-F01C-B53D64EEB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1453" y="1734118"/>
            <a:ext cx="605171" cy="605171"/>
          </a:xfrm>
          <a:prstGeom prst="rect">
            <a:avLst/>
          </a:prstGeom>
        </p:spPr>
      </p:pic>
      <p:pic>
        <p:nvPicPr>
          <p:cNvPr id="10" name="Graphic 9" descr="Completed with solid fill">
            <a:extLst>
              <a:ext uri="{FF2B5EF4-FFF2-40B4-BE49-F238E27FC236}">
                <a16:creationId xmlns:a16="http://schemas.microsoft.com/office/drawing/2014/main" id="{B06A2CAD-0CD1-9C66-9C8B-A87581AF2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3952" y="1800634"/>
            <a:ext cx="605171" cy="605171"/>
          </a:xfrm>
          <a:prstGeom prst="rect">
            <a:avLst/>
          </a:prstGeom>
        </p:spPr>
      </p:pic>
      <p:pic>
        <p:nvPicPr>
          <p:cNvPr id="11" name="Graphic 10" descr="Completed with solid fill">
            <a:extLst>
              <a:ext uri="{FF2B5EF4-FFF2-40B4-BE49-F238E27FC236}">
                <a16:creationId xmlns:a16="http://schemas.microsoft.com/office/drawing/2014/main" id="{4934356C-DE4A-C84D-8697-EF693741D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9170" y="1777554"/>
            <a:ext cx="605171" cy="605171"/>
          </a:xfrm>
          <a:prstGeom prst="rect">
            <a:avLst/>
          </a:prstGeom>
        </p:spPr>
      </p:pic>
      <p:pic>
        <p:nvPicPr>
          <p:cNvPr id="15" name="Graphic 14" descr="Completed with solid fill">
            <a:extLst>
              <a:ext uri="{FF2B5EF4-FFF2-40B4-BE49-F238E27FC236}">
                <a16:creationId xmlns:a16="http://schemas.microsoft.com/office/drawing/2014/main" id="{25B7F5C9-61F0-2FDF-2165-C439BABBD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1391" y="1800633"/>
            <a:ext cx="605171" cy="605171"/>
          </a:xfrm>
          <a:prstGeom prst="rect">
            <a:avLst/>
          </a:prstGeom>
        </p:spPr>
      </p:pic>
      <p:pic>
        <p:nvPicPr>
          <p:cNvPr id="5" name="Graphic 4" descr="Completed with solid fill">
            <a:extLst>
              <a:ext uri="{FF2B5EF4-FFF2-40B4-BE49-F238E27FC236}">
                <a16:creationId xmlns:a16="http://schemas.microsoft.com/office/drawing/2014/main" id="{9AE01507-5001-8845-FD64-249E58A4CF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9839" y="1795274"/>
            <a:ext cx="605171" cy="605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DFC3EF-3E7A-60B2-1953-77EC39384F5C}"/>
              </a:ext>
            </a:extLst>
          </p:cNvPr>
          <p:cNvSpPr txBox="1"/>
          <p:nvPr/>
        </p:nvSpPr>
        <p:spPr>
          <a:xfrm>
            <a:off x="8801373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DATASETS OVERVIEW</a:t>
            </a:r>
          </a:p>
        </p:txBody>
      </p:sp>
      <p:sp>
        <p:nvSpPr>
          <p:cNvPr id="556" name="Google Shape;556;p41"/>
          <p:cNvSpPr txBox="1">
            <a:spLocks noGrp="1"/>
          </p:cNvSpPr>
          <p:nvPr>
            <p:ph type="subTitle" idx="5"/>
          </p:nvPr>
        </p:nvSpPr>
        <p:spPr>
          <a:xfrm>
            <a:off x="1480797" y="4013370"/>
            <a:ext cx="3484396" cy="590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l-PL" sz="600" dirty="0">
                <a:latin typeface="Syne ExtraBold" panose="020B0604020202020204" charset="-18"/>
              </a:rPr>
              <a:t>From </a:t>
            </a:r>
            <a:r>
              <a:rPr lang="pl" sz="600" dirty="0">
                <a:latin typeface="Syne ExtraBold" panose="020B0604020202020204" charset="-18"/>
              </a:rPr>
              <a:t>HuggingFace - </a:t>
            </a:r>
            <a:r>
              <a:rPr lang="pl-PL" sz="600" dirty="0">
                <a:latin typeface="Syne ExtraBold" panose="020B0604020202020204" charset="-18"/>
              </a:rPr>
              <a:t>„enryu43/twitter100m_tweets”</a:t>
            </a:r>
          </a:p>
          <a:p>
            <a:pPr marL="0" indent="0" algn="l"/>
            <a:r>
              <a:rPr lang="pl-PL" sz="600" dirty="0">
                <a:latin typeface="Syne ExtraBold" panose="020B0604020202020204" charset="-18"/>
                <a:hlinkClick r:id="rId3"/>
              </a:rPr>
              <a:t>https://huggingface.co/datasets/ucberkeley-dlab/measuring-hate-speech</a:t>
            </a:r>
            <a:endParaRPr lang="pl-PL" sz="600" dirty="0">
              <a:latin typeface="Syne ExtraBold" panose="020B0604020202020204" charset="-1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600" dirty="0">
              <a:latin typeface="Syne ExtraBold" panose="020B0604020202020204" charset="-18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3108960" y="1112200"/>
            <a:ext cx="2738383" cy="2738383"/>
          </a:xfrm>
          <a:prstGeom prst="diamond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yne ExtraBold"/>
              <a:ea typeface="Syne ExtraBold"/>
              <a:cs typeface="Syne ExtraBold"/>
              <a:sym typeface="Syne ExtraBold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3867912" y="1961236"/>
            <a:ext cx="1220621" cy="1203099"/>
          </a:xfrm>
          <a:custGeom>
            <a:avLst/>
            <a:gdLst/>
            <a:ahLst/>
            <a:cxnLst/>
            <a:rect l="l" t="t" r="r" b="b"/>
            <a:pathLst>
              <a:path w="16649" h="16410" extrusionOk="0">
                <a:moveTo>
                  <a:pt x="4452" y="960"/>
                </a:moveTo>
                <a:cubicBezTo>
                  <a:pt x="4699" y="960"/>
                  <a:pt x="4937" y="1152"/>
                  <a:pt x="4937" y="1442"/>
                </a:cubicBezTo>
                <a:cubicBezTo>
                  <a:pt x="4937" y="1707"/>
                  <a:pt x="4722" y="1922"/>
                  <a:pt x="4457" y="1923"/>
                </a:cubicBezTo>
                <a:cubicBezTo>
                  <a:pt x="4028" y="1923"/>
                  <a:pt x="3814" y="1405"/>
                  <a:pt x="4117" y="1102"/>
                </a:cubicBezTo>
                <a:cubicBezTo>
                  <a:pt x="4214" y="1004"/>
                  <a:pt x="4335" y="960"/>
                  <a:pt x="4452" y="960"/>
                </a:cubicBezTo>
                <a:close/>
                <a:moveTo>
                  <a:pt x="10077" y="1222"/>
                </a:moveTo>
                <a:cubicBezTo>
                  <a:pt x="10087" y="1222"/>
                  <a:pt x="10098" y="1223"/>
                  <a:pt x="10108" y="1223"/>
                </a:cubicBezTo>
                <a:cubicBezTo>
                  <a:pt x="10338" y="1238"/>
                  <a:pt x="10524" y="1414"/>
                  <a:pt x="10553" y="1641"/>
                </a:cubicBezTo>
                <a:cubicBezTo>
                  <a:pt x="10584" y="1868"/>
                  <a:pt x="10449" y="2084"/>
                  <a:pt x="10231" y="2159"/>
                </a:cubicBezTo>
                <a:cubicBezTo>
                  <a:pt x="10181" y="2176"/>
                  <a:pt x="10129" y="2184"/>
                  <a:pt x="10078" y="2184"/>
                </a:cubicBezTo>
                <a:cubicBezTo>
                  <a:pt x="9910" y="2184"/>
                  <a:pt x="9749" y="2096"/>
                  <a:pt x="9661" y="1944"/>
                </a:cubicBezTo>
                <a:cubicBezTo>
                  <a:pt x="9597" y="1833"/>
                  <a:pt x="9579" y="1702"/>
                  <a:pt x="9613" y="1579"/>
                </a:cubicBezTo>
                <a:cubicBezTo>
                  <a:pt x="9669" y="1367"/>
                  <a:pt x="9861" y="1222"/>
                  <a:pt x="10077" y="1222"/>
                </a:cubicBezTo>
                <a:close/>
                <a:moveTo>
                  <a:pt x="14002" y="2058"/>
                </a:moveTo>
                <a:cubicBezTo>
                  <a:pt x="14094" y="2058"/>
                  <a:pt x="14187" y="2084"/>
                  <a:pt x="14269" y="2139"/>
                </a:cubicBezTo>
                <a:cubicBezTo>
                  <a:pt x="14459" y="2266"/>
                  <a:pt x="14532" y="2511"/>
                  <a:pt x="14444" y="2723"/>
                </a:cubicBezTo>
                <a:cubicBezTo>
                  <a:pt x="14369" y="2905"/>
                  <a:pt x="14192" y="3019"/>
                  <a:pt x="14000" y="3019"/>
                </a:cubicBezTo>
                <a:cubicBezTo>
                  <a:pt x="13969" y="3019"/>
                  <a:pt x="13938" y="3016"/>
                  <a:pt x="13907" y="3010"/>
                </a:cubicBezTo>
                <a:cubicBezTo>
                  <a:pt x="13683" y="2965"/>
                  <a:pt x="13520" y="2768"/>
                  <a:pt x="13520" y="2538"/>
                </a:cubicBezTo>
                <a:cubicBezTo>
                  <a:pt x="13520" y="2411"/>
                  <a:pt x="13571" y="2288"/>
                  <a:pt x="13661" y="2199"/>
                </a:cubicBezTo>
                <a:cubicBezTo>
                  <a:pt x="13754" y="2106"/>
                  <a:pt x="13877" y="2058"/>
                  <a:pt x="14002" y="2058"/>
                </a:cubicBezTo>
                <a:close/>
                <a:moveTo>
                  <a:pt x="1569" y="3845"/>
                </a:moveTo>
                <a:cubicBezTo>
                  <a:pt x="1816" y="3845"/>
                  <a:pt x="2052" y="4036"/>
                  <a:pt x="2052" y="4327"/>
                </a:cubicBezTo>
                <a:cubicBezTo>
                  <a:pt x="2052" y="4592"/>
                  <a:pt x="1837" y="4807"/>
                  <a:pt x="1572" y="4807"/>
                </a:cubicBezTo>
                <a:cubicBezTo>
                  <a:pt x="1143" y="4807"/>
                  <a:pt x="929" y="4288"/>
                  <a:pt x="1232" y="3987"/>
                </a:cubicBezTo>
                <a:cubicBezTo>
                  <a:pt x="1330" y="3889"/>
                  <a:pt x="1451" y="3845"/>
                  <a:pt x="1569" y="3845"/>
                </a:cubicBezTo>
                <a:close/>
                <a:moveTo>
                  <a:pt x="5414" y="4806"/>
                </a:moveTo>
                <a:cubicBezTo>
                  <a:pt x="5662" y="4806"/>
                  <a:pt x="5899" y="4998"/>
                  <a:pt x="5899" y="5289"/>
                </a:cubicBezTo>
                <a:cubicBezTo>
                  <a:pt x="5899" y="5554"/>
                  <a:pt x="5684" y="5769"/>
                  <a:pt x="5417" y="5769"/>
                </a:cubicBezTo>
                <a:cubicBezTo>
                  <a:pt x="4990" y="5769"/>
                  <a:pt x="4774" y="5251"/>
                  <a:pt x="5078" y="4947"/>
                </a:cubicBezTo>
                <a:cubicBezTo>
                  <a:pt x="5175" y="4850"/>
                  <a:pt x="5296" y="4806"/>
                  <a:pt x="5414" y="4806"/>
                </a:cubicBezTo>
                <a:close/>
                <a:moveTo>
                  <a:pt x="14841" y="5982"/>
                </a:moveTo>
                <a:cubicBezTo>
                  <a:pt x="15193" y="5982"/>
                  <a:pt x="15444" y="6372"/>
                  <a:pt x="15253" y="6703"/>
                </a:cubicBezTo>
                <a:cubicBezTo>
                  <a:pt x="15166" y="6854"/>
                  <a:pt x="15007" y="6943"/>
                  <a:pt x="14836" y="6943"/>
                </a:cubicBezTo>
                <a:cubicBezTo>
                  <a:pt x="14816" y="6943"/>
                  <a:pt x="14795" y="6942"/>
                  <a:pt x="14774" y="6939"/>
                </a:cubicBezTo>
                <a:cubicBezTo>
                  <a:pt x="14580" y="6914"/>
                  <a:pt x="14422" y="6775"/>
                  <a:pt x="14373" y="6588"/>
                </a:cubicBezTo>
                <a:cubicBezTo>
                  <a:pt x="14304" y="6331"/>
                  <a:pt x="14456" y="6068"/>
                  <a:pt x="14712" y="5999"/>
                </a:cubicBezTo>
                <a:cubicBezTo>
                  <a:pt x="14756" y="5987"/>
                  <a:pt x="14800" y="5982"/>
                  <a:pt x="14841" y="5982"/>
                </a:cubicBezTo>
                <a:close/>
                <a:moveTo>
                  <a:pt x="8335" y="7404"/>
                </a:moveTo>
                <a:cubicBezTo>
                  <a:pt x="8438" y="7404"/>
                  <a:pt x="8543" y="7424"/>
                  <a:pt x="8642" y="7465"/>
                </a:cubicBezTo>
                <a:cubicBezTo>
                  <a:pt x="8941" y="7588"/>
                  <a:pt x="9136" y="7881"/>
                  <a:pt x="9136" y="8204"/>
                </a:cubicBezTo>
                <a:cubicBezTo>
                  <a:pt x="9136" y="8647"/>
                  <a:pt x="8777" y="9006"/>
                  <a:pt x="8335" y="9006"/>
                </a:cubicBezTo>
                <a:cubicBezTo>
                  <a:pt x="8011" y="9006"/>
                  <a:pt x="7718" y="8811"/>
                  <a:pt x="7595" y="8512"/>
                </a:cubicBezTo>
                <a:cubicBezTo>
                  <a:pt x="7470" y="8212"/>
                  <a:pt x="7539" y="7868"/>
                  <a:pt x="7768" y="7638"/>
                </a:cubicBezTo>
                <a:cubicBezTo>
                  <a:pt x="7921" y="7485"/>
                  <a:pt x="8126" y="7404"/>
                  <a:pt x="8335" y="7404"/>
                </a:cubicBezTo>
                <a:close/>
                <a:moveTo>
                  <a:pt x="1832" y="9466"/>
                </a:moveTo>
                <a:cubicBezTo>
                  <a:pt x="2048" y="9466"/>
                  <a:pt x="2241" y="9612"/>
                  <a:pt x="2298" y="9823"/>
                </a:cubicBezTo>
                <a:cubicBezTo>
                  <a:pt x="2330" y="9946"/>
                  <a:pt x="2314" y="10077"/>
                  <a:pt x="2250" y="10187"/>
                </a:cubicBezTo>
                <a:cubicBezTo>
                  <a:pt x="2162" y="10340"/>
                  <a:pt x="2001" y="10428"/>
                  <a:pt x="1833" y="10428"/>
                </a:cubicBezTo>
                <a:cubicBezTo>
                  <a:pt x="1781" y="10428"/>
                  <a:pt x="1729" y="10420"/>
                  <a:pt x="1679" y="10403"/>
                </a:cubicBezTo>
                <a:cubicBezTo>
                  <a:pt x="1462" y="10329"/>
                  <a:pt x="1327" y="10111"/>
                  <a:pt x="1356" y="9884"/>
                </a:cubicBezTo>
                <a:cubicBezTo>
                  <a:pt x="1386" y="9657"/>
                  <a:pt x="1573" y="9483"/>
                  <a:pt x="1802" y="9467"/>
                </a:cubicBezTo>
                <a:cubicBezTo>
                  <a:pt x="1812" y="9466"/>
                  <a:pt x="1822" y="9466"/>
                  <a:pt x="1832" y="9466"/>
                </a:cubicBezTo>
                <a:close/>
                <a:moveTo>
                  <a:pt x="11248" y="10640"/>
                </a:moveTo>
                <a:cubicBezTo>
                  <a:pt x="11495" y="10640"/>
                  <a:pt x="11732" y="10831"/>
                  <a:pt x="11732" y="11122"/>
                </a:cubicBezTo>
                <a:cubicBezTo>
                  <a:pt x="11732" y="11387"/>
                  <a:pt x="11517" y="11602"/>
                  <a:pt x="11252" y="11602"/>
                </a:cubicBezTo>
                <a:cubicBezTo>
                  <a:pt x="10823" y="11602"/>
                  <a:pt x="10609" y="11085"/>
                  <a:pt x="10912" y="10782"/>
                </a:cubicBezTo>
                <a:cubicBezTo>
                  <a:pt x="11010" y="10684"/>
                  <a:pt x="11130" y="10640"/>
                  <a:pt x="11248" y="10640"/>
                </a:cubicBezTo>
                <a:close/>
                <a:moveTo>
                  <a:pt x="15095" y="11602"/>
                </a:moveTo>
                <a:cubicBezTo>
                  <a:pt x="15342" y="11602"/>
                  <a:pt x="15579" y="11794"/>
                  <a:pt x="15579" y="12084"/>
                </a:cubicBezTo>
                <a:cubicBezTo>
                  <a:pt x="15578" y="12349"/>
                  <a:pt x="15364" y="12564"/>
                  <a:pt x="15099" y="12564"/>
                </a:cubicBezTo>
                <a:cubicBezTo>
                  <a:pt x="14670" y="12564"/>
                  <a:pt x="14455" y="12047"/>
                  <a:pt x="14758" y="11744"/>
                </a:cubicBezTo>
                <a:cubicBezTo>
                  <a:pt x="14856" y="11646"/>
                  <a:pt x="14977" y="11602"/>
                  <a:pt x="15095" y="11602"/>
                </a:cubicBezTo>
                <a:close/>
                <a:moveTo>
                  <a:pt x="2667" y="13391"/>
                </a:moveTo>
                <a:cubicBezTo>
                  <a:pt x="2699" y="13391"/>
                  <a:pt x="2730" y="13394"/>
                  <a:pt x="2762" y="13400"/>
                </a:cubicBezTo>
                <a:cubicBezTo>
                  <a:pt x="2988" y="13444"/>
                  <a:pt x="3149" y="13642"/>
                  <a:pt x="3149" y="13870"/>
                </a:cubicBezTo>
                <a:cubicBezTo>
                  <a:pt x="3150" y="13998"/>
                  <a:pt x="3099" y="14121"/>
                  <a:pt x="3008" y="14212"/>
                </a:cubicBezTo>
                <a:cubicBezTo>
                  <a:pt x="2915" y="14304"/>
                  <a:pt x="2793" y="14351"/>
                  <a:pt x="2669" y="14351"/>
                </a:cubicBezTo>
                <a:cubicBezTo>
                  <a:pt x="2576" y="14351"/>
                  <a:pt x="2483" y="14325"/>
                  <a:pt x="2402" y="14270"/>
                </a:cubicBezTo>
                <a:cubicBezTo>
                  <a:pt x="2212" y="14143"/>
                  <a:pt x="2137" y="13898"/>
                  <a:pt x="2225" y="13687"/>
                </a:cubicBezTo>
                <a:cubicBezTo>
                  <a:pt x="2300" y="13505"/>
                  <a:pt x="2477" y="13391"/>
                  <a:pt x="2667" y="13391"/>
                </a:cubicBezTo>
                <a:close/>
                <a:moveTo>
                  <a:pt x="6592" y="14225"/>
                </a:moveTo>
                <a:cubicBezTo>
                  <a:pt x="6634" y="14225"/>
                  <a:pt x="6677" y="14231"/>
                  <a:pt x="6718" y="14242"/>
                </a:cubicBezTo>
                <a:cubicBezTo>
                  <a:pt x="6974" y="14311"/>
                  <a:pt x="7125" y="14575"/>
                  <a:pt x="7058" y="14831"/>
                </a:cubicBezTo>
                <a:cubicBezTo>
                  <a:pt x="6996" y="15059"/>
                  <a:pt x="6795" y="15187"/>
                  <a:pt x="6591" y="15187"/>
                </a:cubicBezTo>
                <a:cubicBezTo>
                  <a:pt x="6452" y="15187"/>
                  <a:pt x="6311" y="15127"/>
                  <a:pt x="6213" y="14998"/>
                </a:cubicBezTo>
                <a:cubicBezTo>
                  <a:pt x="5969" y="14683"/>
                  <a:pt x="6193" y="14226"/>
                  <a:pt x="6592" y="14225"/>
                </a:cubicBezTo>
                <a:close/>
                <a:moveTo>
                  <a:pt x="12217" y="14488"/>
                </a:moveTo>
                <a:cubicBezTo>
                  <a:pt x="12409" y="14488"/>
                  <a:pt x="12583" y="14605"/>
                  <a:pt x="12658" y="14784"/>
                </a:cubicBezTo>
                <a:cubicBezTo>
                  <a:pt x="12732" y="14964"/>
                  <a:pt x="12691" y="15171"/>
                  <a:pt x="12554" y="15309"/>
                </a:cubicBezTo>
                <a:cubicBezTo>
                  <a:pt x="12462" y="15401"/>
                  <a:pt x="12339" y="15449"/>
                  <a:pt x="12214" y="15449"/>
                </a:cubicBezTo>
                <a:cubicBezTo>
                  <a:pt x="12152" y="15449"/>
                  <a:pt x="12089" y="15437"/>
                  <a:pt x="12029" y="15413"/>
                </a:cubicBezTo>
                <a:cubicBezTo>
                  <a:pt x="11849" y="15338"/>
                  <a:pt x="11732" y="15164"/>
                  <a:pt x="11732" y="14969"/>
                </a:cubicBezTo>
                <a:cubicBezTo>
                  <a:pt x="11734" y="14704"/>
                  <a:pt x="11947" y="14488"/>
                  <a:pt x="12214" y="14488"/>
                </a:cubicBezTo>
                <a:cubicBezTo>
                  <a:pt x="12215" y="14488"/>
                  <a:pt x="12216" y="14488"/>
                  <a:pt x="12217" y="14488"/>
                </a:cubicBezTo>
                <a:close/>
                <a:moveTo>
                  <a:pt x="4458" y="1"/>
                </a:moveTo>
                <a:cubicBezTo>
                  <a:pt x="4342" y="1"/>
                  <a:pt x="4224" y="15"/>
                  <a:pt x="4107" y="44"/>
                </a:cubicBezTo>
                <a:cubicBezTo>
                  <a:pt x="3426" y="214"/>
                  <a:pt x="2966" y="851"/>
                  <a:pt x="3019" y="1551"/>
                </a:cubicBezTo>
                <a:cubicBezTo>
                  <a:pt x="3071" y="2251"/>
                  <a:pt x="3620" y="2811"/>
                  <a:pt x="4319" y="2878"/>
                </a:cubicBezTo>
                <a:lnTo>
                  <a:pt x="4622" y="4086"/>
                </a:lnTo>
                <a:cubicBezTo>
                  <a:pt x="4461" y="4193"/>
                  <a:pt x="4322" y="4331"/>
                  <a:pt x="4215" y="4492"/>
                </a:cubicBezTo>
                <a:lnTo>
                  <a:pt x="3007" y="4190"/>
                </a:lnTo>
                <a:cubicBezTo>
                  <a:pt x="2941" y="3490"/>
                  <a:pt x="2380" y="2940"/>
                  <a:pt x="1679" y="2887"/>
                </a:cubicBezTo>
                <a:cubicBezTo>
                  <a:pt x="1642" y="2884"/>
                  <a:pt x="1606" y="2883"/>
                  <a:pt x="1569" y="2883"/>
                </a:cubicBezTo>
                <a:cubicBezTo>
                  <a:pt x="913" y="2883"/>
                  <a:pt x="333" y="3330"/>
                  <a:pt x="170" y="3975"/>
                </a:cubicBezTo>
                <a:cubicBezTo>
                  <a:pt x="0" y="4658"/>
                  <a:pt x="344" y="5363"/>
                  <a:pt x="989" y="5646"/>
                </a:cubicBezTo>
                <a:cubicBezTo>
                  <a:pt x="1177" y="5729"/>
                  <a:pt x="1375" y="5769"/>
                  <a:pt x="1571" y="5769"/>
                </a:cubicBezTo>
                <a:cubicBezTo>
                  <a:pt x="2042" y="5769"/>
                  <a:pt x="2500" y="5537"/>
                  <a:pt x="2774" y="5123"/>
                </a:cubicBezTo>
                <a:lnTo>
                  <a:pt x="3982" y="5425"/>
                </a:lnTo>
                <a:cubicBezTo>
                  <a:pt x="4055" y="6198"/>
                  <a:pt x="4707" y="6733"/>
                  <a:pt x="5419" y="6733"/>
                </a:cubicBezTo>
                <a:cubicBezTo>
                  <a:pt x="5625" y="6733"/>
                  <a:pt x="5836" y="6688"/>
                  <a:pt x="6040" y="6591"/>
                </a:cubicBezTo>
                <a:lnTo>
                  <a:pt x="6795" y="7346"/>
                </a:lnTo>
                <a:cubicBezTo>
                  <a:pt x="6652" y="7601"/>
                  <a:pt x="6576" y="7888"/>
                  <a:pt x="6573" y="8180"/>
                </a:cubicBezTo>
                <a:lnTo>
                  <a:pt x="3023" y="9131"/>
                </a:lnTo>
                <a:cubicBezTo>
                  <a:pt x="2746" y="8729"/>
                  <a:pt x="2295" y="8505"/>
                  <a:pt x="1832" y="8505"/>
                </a:cubicBezTo>
                <a:cubicBezTo>
                  <a:pt x="1630" y="8505"/>
                  <a:pt x="1424" y="8548"/>
                  <a:pt x="1230" y="8638"/>
                </a:cubicBezTo>
                <a:cubicBezTo>
                  <a:pt x="592" y="8931"/>
                  <a:pt x="259" y="9643"/>
                  <a:pt x="441" y="10321"/>
                </a:cubicBezTo>
                <a:cubicBezTo>
                  <a:pt x="611" y="10955"/>
                  <a:pt x="1185" y="11390"/>
                  <a:pt x="1832" y="11390"/>
                </a:cubicBezTo>
                <a:cubicBezTo>
                  <a:pt x="1876" y="11390"/>
                  <a:pt x="1921" y="11388"/>
                  <a:pt x="1966" y="11384"/>
                </a:cubicBezTo>
                <a:cubicBezTo>
                  <a:pt x="2664" y="11319"/>
                  <a:pt x="3216" y="10761"/>
                  <a:pt x="3270" y="10060"/>
                </a:cubicBezTo>
                <a:lnTo>
                  <a:pt x="6725" y="9134"/>
                </a:lnTo>
                <a:lnTo>
                  <a:pt x="3291" y="12570"/>
                </a:lnTo>
                <a:cubicBezTo>
                  <a:pt x="3092" y="12475"/>
                  <a:pt x="2880" y="12430"/>
                  <a:pt x="2671" y="12430"/>
                </a:cubicBezTo>
                <a:cubicBezTo>
                  <a:pt x="2215" y="12430"/>
                  <a:pt x="1771" y="12646"/>
                  <a:pt x="1494" y="13039"/>
                </a:cubicBezTo>
                <a:cubicBezTo>
                  <a:pt x="1088" y="13611"/>
                  <a:pt x="1156" y="14393"/>
                  <a:pt x="1652" y="14888"/>
                </a:cubicBezTo>
                <a:cubicBezTo>
                  <a:pt x="1930" y="15167"/>
                  <a:pt x="2300" y="15311"/>
                  <a:pt x="2671" y="15311"/>
                </a:cubicBezTo>
                <a:cubicBezTo>
                  <a:pt x="2960" y="15311"/>
                  <a:pt x="3251" y="15224"/>
                  <a:pt x="3502" y="15046"/>
                </a:cubicBezTo>
                <a:cubicBezTo>
                  <a:pt x="4074" y="14642"/>
                  <a:pt x="4272" y="13884"/>
                  <a:pt x="3970" y="13250"/>
                </a:cubicBezTo>
                <a:lnTo>
                  <a:pt x="7405" y="9815"/>
                </a:lnTo>
                <a:lnTo>
                  <a:pt x="6481" y="13270"/>
                </a:lnTo>
                <a:cubicBezTo>
                  <a:pt x="5780" y="13324"/>
                  <a:pt x="5223" y="13875"/>
                  <a:pt x="5158" y="14573"/>
                </a:cubicBezTo>
                <a:cubicBezTo>
                  <a:pt x="5095" y="15272"/>
                  <a:pt x="5543" y="15915"/>
                  <a:pt x="6220" y="16096"/>
                </a:cubicBezTo>
                <a:cubicBezTo>
                  <a:pt x="6344" y="16130"/>
                  <a:pt x="6469" y="16146"/>
                  <a:pt x="6593" y="16146"/>
                </a:cubicBezTo>
                <a:cubicBezTo>
                  <a:pt x="7144" y="16146"/>
                  <a:pt x="7662" y="15828"/>
                  <a:pt x="7901" y="15309"/>
                </a:cubicBezTo>
                <a:cubicBezTo>
                  <a:pt x="8194" y="14671"/>
                  <a:pt x="7986" y="13916"/>
                  <a:pt x="7409" y="13518"/>
                </a:cubicBezTo>
                <a:lnTo>
                  <a:pt x="8361" y="9968"/>
                </a:lnTo>
                <a:cubicBezTo>
                  <a:pt x="8652" y="9965"/>
                  <a:pt x="8939" y="9887"/>
                  <a:pt x="9194" y="9745"/>
                </a:cubicBezTo>
                <a:lnTo>
                  <a:pt x="9950" y="10501"/>
                </a:lnTo>
                <a:cubicBezTo>
                  <a:pt x="9518" y="11406"/>
                  <a:pt x="10117" y="12465"/>
                  <a:pt x="11116" y="12558"/>
                </a:cubicBezTo>
                <a:lnTo>
                  <a:pt x="11417" y="13766"/>
                </a:lnTo>
                <a:cubicBezTo>
                  <a:pt x="10831" y="14155"/>
                  <a:pt x="10612" y="14907"/>
                  <a:pt x="10894" y="15550"/>
                </a:cubicBezTo>
                <a:cubicBezTo>
                  <a:pt x="11130" y="16081"/>
                  <a:pt x="11653" y="16410"/>
                  <a:pt x="12213" y="16410"/>
                </a:cubicBezTo>
                <a:cubicBezTo>
                  <a:pt x="12329" y="16410"/>
                  <a:pt x="12447" y="16395"/>
                  <a:pt x="12564" y="16366"/>
                </a:cubicBezTo>
                <a:cubicBezTo>
                  <a:pt x="13245" y="16196"/>
                  <a:pt x="13705" y="15560"/>
                  <a:pt x="13652" y="14860"/>
                </a:cubicBezTo>
                <a:cubicBezTo>
                  <a:pt x="13599" y="14160"/>
                  <a:pt x="13050" y="13600"/>
                  <a:pt x="12350" y="13534"/>
                </a:cubicBezTo>
                <a:lnTo>
                  <a:pt x="12048" y="12325"/>
                </a:lnTo>
                <a:cubicBezTo>
                  <a:pt x="12210" y="12217"/>
                  <a:pt x="12347" y="12079"/>
                  <a:pt x="12454" y="11918"/>
                </a:cubicBezTo>
                <a:lnTo>
                  <a:pt x="13662" y="12221"/>
                </a:lnTo>
                <a:cubicBezTo>
                  <a:pt x="13716" y="12790"/>
                  <a:pt x="14102" y="13271"/>
                  <a:pt x="14643" y="13453"/>
                </a:cubicBezTo>
                <a:cubicBezTo>
                  <a:pt x="14793" y="13503"/>
                  <a:pt x="14946" y="13527"/>
                  <a:pt x="15098" y="13527"/>
                </a:cubicBezTo>
                <a:cubicBezTo>
                  <a:pt x="15498" y="13527"/>
                  <a:pt x="15887" y="13360"/>
                  <a:pt x="16165" y="13055"/>
                </a:cubicBezTo>
                <a:cubicBezTo>
                  <a:pt x="16550" y="12632"/>
                  <a:pt x="16648" y="12022"/>
                  <a:pt x="16417" y="11501"/>
                </a:cubicBezTo>
                <a:cubicBezTo>
                  <a:pt x="16187" y="10978"/>
                  <a:pt x="15670" y="10641"/>
                  <a:pt x="15099" y="10641"/>
                </a:cubicBezTo>
                <a:cubicBezTo>
                  <a:pt x="14614" y="10641"/>
                  <a:pt x="14163" y="10883"/>
                  <a:pt x="13897" y="11287"/>
                </a:cubicBezTo>
                <a:lnTo>
                  <a:pt x="12688" y="10985"/>
                </a:lnTo>
                <a:cubicBezTo>
                  <a:pt x="12615" y="10211"/>
                  <a:pt x="11962" y="9678"/>
                  <a:pt x="11252" y="9678"/>
                </a:cubicBezTo>
                <a:cubicBezTo>
                  <a:pt x="11045" y="9678"/>
                  <a:pt x="10834" y="9723"/>
                  <a:pt x="10631" y="9820"/>
                </a:cubicBezTo>
                <a:lnTo>
                  <a:pt x="9874" y="9063"/>
                </a:lnTo>
                <a:cubicBezTo>
                  <a:pt x="10017" y="8808"/>
                  <a:pt x="10093" y="8522"/>
                  <a:pt x="10098" y="8231"/>
                </a:cubicBezTo>
                <a:lnTo>
                  <a:pt x="13649" y="7279"/>
                </a:lnTo>
                <a:cubicBezTo>
                  <a:pt x="13925" y="7681"/>
                  <a:pt x="14375" y="7905"/>
                  <a:pt x="14839" y="7905"/>
                </a:cubicBezTo>
                <a:cubicBezTo>
                  <a:pt x="15042" y="7905"/>
                  <a:pt x="15247" y="7862"/>
                  <a:pt x="15442" y="7772"/>
                </a:cubicBezTo>
                <a:cubicBezTo>
                  <a:pt x="16080" y="7478"/>
                  <a:pt x="16413" y="6766"/>
                  <a:pt x="16231" y="6088"/>
                </a:cubicBezTo>
                <a:cubicBezTo>
                  <a:pt x="16061" y="5454"/>
                  <a:pt x="15485" y="5019"/>
                  <a:pt x="14838" y="5019"/>
                </a:cubicBezTo>
                <a:cubicBezTo>
                  <a:pt x="14794" y="5019"/>
                  <a:pt x="14750" y="5021"/>
                  <a:pt x="14705" y="5025"/>
                </a:cubicBezTo>
                <a:cubicBezTo>
                  <a:pt x="14005" y="5090"/>
                  <a:pt x="13454" y="5649"/>
                  <a:pt x="13399" y="6349"/>
                </a:cubicBezTo>
                <a:lnTo>
                  <a:pt x="9944" y="7276"/>
                </a:lnTo>
                <a:lnTo>
                  <a:pt x="13380" y="3840"/>
                </a:lnTo>
                <a:cubicBezTo>
                  <a:pt x="13577" y="3934"/>
                  <a:pt x="13787" y="3979"/>
                  <a:pt x="13995" y="3979"/>
                </a:cubicBezTo>
                <a:cubicBezTo>
                  <a:pt x="14450" y="3979"/>
                  <a:pt x="14894" y="3763"/>
                  <a:pt x="15172" y="3370"/>
                </a:cubicBezTo>
                <a:cubicBezTo>
                  <a:pt x="15575" y="2798"/>
                  <a:pt x="15507" y="2019"/>
                  <a:pt x="15011" y="1524"/>
                </a:cubicBezTo>
                <a:cubicBezTo>
                  <a:pt x="14733" y="1246"/>
                  <a:pt x="14365" y="1103"/>
                  <a:pt x="13995" y="1103"/>
                </a:cubicBezTo>
                <a:cubicBezTo>
                  <a:pt x="13706" y="1103"/>
                  <a:pt x="13416" y="1190"/>
                  <a:pt x="13166" y="1367"/>
                </a:cubicBezTo>
                <a:cubicBezTo>
                  <a:pt x="12593" y="1771"/>
                  <a:pt x="12397" y="2530"/>
                  <a:pt x="12699" y="3161"/>
                </a:cubicBezTo>
                <a:lnTo>
                  <a:pt x="9263" y="6596"/>
                </a:lnTo>
                <a:lnTo>
                  <a:pt x="10189" y="3142"/>
                </a:lnTo>
                <a:cubicBezTo>
                  <a:pt x="10887" y="3086"/>
                  <a:pt x="11444" y="2536"/>
                  <a:pt x="11508" y="1838"/>
                </a:cubicBezTo>
                <a:cubicBezTo>
                  <a:pt x="11571" y="1140"/>
                  <a:pt x="11123" y="498"/>
                  <a:pt x="10446" y="317"/>
                </a:cubicBezTo>
                <a:cubicBezTo>
                  <a:pt x="10323" y="284"/>
                  <a:pt x="10198" y="268"/>
                  <a:pt x="10075" y="268"/>
                </a:cubicBezTo>
                <a:cubicBezTo>
                  <a:pt x="9525" y="268"/>
                  <a:pt x="9007" y="585"/>
                  <a:pt x="8768" y="1105"/>
                </a:cubicBezTo>
                <a:cubicBezTo>
                  <a:pt x="8475" y="1742"/>
                  <a:pt x="8683" y="2496"/>
                  <a:pt x="9260" y="2893"/>
                </a:cubicBezTo>
                <a:lnTo>
                  <a:pt x="8308" y="6443"/>
                </a:lnTo>
                <a:cubicBezTo>
                  <a:pt x="8015" y="6447"/>
                  <a:pt x="7730" y="6523"/>
                  <a:pt x="7475" y="6667"/>
                </a:cubicBezTo>
                <a:lnTo>
                  <a:pt x="6718" y="5910"/>
                </a:lnTo>
                <a:cubicBezTo>
                  <a:pt x="7151" y="5006"/>
                  <a:pt x="6552" y="3947"/>
                  <a:pt x="5555" y="3852"/>
                </a:cubicBezTo>
                <a:lnTo>
                  <a:pt x="5253" y="2644"/>
                </a:lnTo>
                <a:cubicBezTo>
                  <a:pt x="5838" y="2256"/>
                  <a:pt x="6059" y="1503"/>
                  <a:pt x="5775" y="860"/>
                </a:cubicBezTo>
                <a:cubicBezTo>
                  <a:pt x="5541" y="329"/>
                  <a:pt x="5017" y="1"/>
                  <a:pt x="4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357;p34">
            <a:extLst>
              <a:ext uri="{FF2B5EF4-FFF2-40B4-BE49-F238E27FC236}">
                <a16:creationId xmlns:a16="http://schemas.microsoft.com/office/drawing/2014/main" id="{321E8066-DD4D-7C24-EC24-77D8C99D2208}"/>
              </a:ext>
            </a:extLst>
          </p:cNvPr>
          <p:cNvGrpSpPr/>
          <p:nvPr/>
        </p:nvGrpSpPr>
        <p:grpSpPr>
          <a:xfrm>
            <a:off x="762310" y="722267"/>
            <a:ext cx="718486" cy="169200"/>
            <a:chOff x="4212757" y="675055"/>
            <a:chExt cx="718486" cy="169200"/>
          </a:xfrm>
        </p:grpSpPr>
        <p:sp>
          <p:nvSpPr>
            <p:cNvPr id="8" name="Google Shape;358;p34">
              <a:extLst>
                <a:ext uri="{FF2B5EF4-FFF2-40B4-BE49-F238E27FC236}">
                  <a16:creationId xmlns:a16="http://schemas.microsoft.com/office/drawing/2014/main" id="{3F4F8764-5D4A-3AFC-9DB0-2E703E184716}"/>
                </a:ext>
              </a:extLst>
            </p:cNvPr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0;p34">
              <a:extLst>
                <a:ext uri="{FF2B5EF4-FFF2-40B4-BE49-F238E27FC236}">
                  <a16:creationId xmlns:a16="http://schemas.microsoft.com/office/drawing/2014/main" id="{DD136FD3-0F22-9B7F-C9C3-B333E7C800E6}"/>
                </a:ext>
              </a:extLst>
            </p:cNvPr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60;p34">
            <a:extLst>
              <a:ext uri="{FF2B5EF4-FFF2-40B4-BE49-F238E27FC236}">
                <a16:creationId xmlns:a16="http://schemas.microsoft.com/office/drawing/2014/main" id="{370D9A09-A2AD-2A71-0228-350A376BA1EC}"/>
              </a:ext>
            </a:extLst>
          </p:cNvPr>
          <p:cNvSpPr/>
          <p:nvPr/>
        </p:nvSpPr>
        <p:spPr>
          <a:xfrm>
            <a:off x="1027653" y="723049"/>
            <a:ext cx="187800" cy="169200"/>
          </a:xfrm>
          <a:prstGeom prst="hear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57;p34">
            <a:extLst>
              <a:ext uri="{FF2B5EF4-FFF2-40B4-BE49-F238E27FC236}">
                <a16:creationId xmlns:a16="http://schemas.microsoft.com/office/drawing/2014/main" id="{59989166-94C4-F8B5-3935-4E162F2D79ED}"/>
              </a:ext>
            </a:extLst>
          </p:cNvPr>
          <p:cNvGrpSpPr/>
          <p:nvPr/>
        </p:nvGrpSpPr>
        <p:grpSpPr>
          <a:xfrm>
            <a:off x="7604560" y="806867"/>
            <a:ext cx="718486" cy="169200"/>
            <a:chOff x="4212757" y="675055"/>
            <a:chExt cx="718486" cy="169200"/>
          </a:xfrm>
        </p:grpSpPr>
        <p:sp>
          <p:nvSpPr>
            <p:cNvPr id="13" name="Google Shape;358;p34">
              <a:extLst>
                <a:ext uri="{FF2B5EF4-FFF2-40B4-BE49-F238E27FC236}">
                  <a16:creationId xmlns:a16="http://schemas.microsoft.com/office/drawing/2014/main" id="{B31105BB-0179-74CC-BBE9-FAA0A7ED9526}"/>
                </a:ext>
              </a:extLst>
            </p:cNvPr>
            <p:cNvSpPr/>
            <p:nvPr/>
          </p:nvSpPr>
          <p:spPr>
            <a:xfrm>
              <a:off x="4212757" y="675055"/>
              <a:ext cx="187800" cy="169200"/>
            </a:xfrm>
            <a:prstGeom prst="hear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0;p34">
              <a:extLst>
                <a:ext uri="{FF2B5EF4-FFF2-40B4-BE49-F238E27FC236}">
                  <a16:creationId xmlns:a16="http://schemas.microsoft.com/office/drawing/2014/main" id="{22D3694C-AE36-4BF5-74C6-639C1B4ED7AE}"/>
                </a:ext>
              </a:extLst>
            </p:cNvPr>
            <p:cNvSpPr/>
            <p:nvPr/>
          </p:nvSpPr>
          <p:spPr>
            <a:xfrm>
              <a:off x="4743443" y="675055"/>
              <a:ext cx="187800" cy="169200"/>
            </a:xfrm>
            <a:prstGeom prst="hear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60;p34">
            <a:extLst>
              <a:ext uri="{FF2B5EF4-FFF2-40B4-BE49-F238E27FC236}">
                <a16:creationId xmlns:a16="http://schemas.microsoft.com/office/drawing/2014/main" id="{A65CA1DE-0556-3381-2606-6051E0E18DB9}"/>
              </a:ext>
            </a:extLst>
          </p:cNvPr>
          <p:cNvSpPr/>
          <p:nvPr/>
        </p:nvSpPr>
        <p:spPr>
          <a:xfrm>
            <a:off x="7869903" y="806867"/>
            <a:ext cx="187800" cy="169200"/>
          </a:xfrm>
          <a:prstGeom prst="hear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BBB31-9774-378F-5359-7457D12215BF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8"/>
          <p:cNvSpPr txBox="1">
            <a:spLocks noGrp="1"/>
          </p:cNvSpPr>
          <p:nvPr>
            <p:ph type="title"/>
          </p:nvPr>
        </p:nvSpPr>
        <p:spPr>
          <a:xfrm flipH="1">
            <a:off x="701749" y="893135"/>
            <a:ext cx="2530549" cy="1723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TARGET USER PROFILE</a:t>
            </a:r>
            <a:endParaRPr sz="3200" dirty="0"/>
          </a:p>
        </p:txBody>
      </p:sp>
      <p:sp>
        <p:nvSpPr>
          <p:cNvPr id="965" name="Google Shape;965;p58"/>
          <p:cNvSpPr txBox="1">
            <a:spLocks noGrp="1"/>
          </p:cNvSpPr>
          <p:nvPr>
            <p:ph type="subTitle" idx="1"/>
          </p:nvPr>
        </p:nvSpPr>
        <p:spPr>
          <a:xfrm flipH="1">
            <a:off x="3600893" y="893135"/>
            <a:ext cx="4593266" cy="3580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End user:</a:t>
            </a: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400" dirty="0"/>
              <a:t>NGO</a:t>
            </a:r>
            <a:r>
              <a:rPr lang="pl-PL" sz="2400" dirty="0"/>
              <a:t>s</a:t>
            </a:r>
            <a:endParaRPr lang="en-US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User Needs: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-PL" sz="2400" dirty="0"/>
              <a:t>R</a:t>
            </a:r>
            <a:r>
              <a:rPr lang="en-US" sz="2400" dirty="0" err="1"/>
              <a:t>eporting</a:t>
            </a:r>
            <a:endParaRPr lang="en-US" sz="2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-PL" sz="2400" dirty="0"/>
              <a:t>D</a:t>
            </a:r>
            <a:r>
              <a:rPr lang="en-US" sz="2400" dirty="0" err="1"/>
              <a:t>ecision</a:t>
            </a:r>
            <a:r>
              <a:rPr lang="en-US" sz="2400" dirty="0"/>
              <a:t>-</a:t>
            </a:r>
            <a:r>
              <a:rPr lang="pl-PL" sz="2400" dirty="0"/>
              <a:t>M</a:t>
            </a:r>
            <a:r>
              <a:rPr lang="en-US" sz="2400" dirty="0" err="1"/>
              <a:t>aking</a:t>
            </a:r>
            <a:r>
              <a:rPr lang="en-US" sz="2400" dirty="0"/>
              <a:t> support</a:t>
            </a:r>
            <a:endParaRPr lang="pl-PL" sz="2400" dirty="0"/>
          </a:p>
          <a:p>
            <a:pPr indent="-355600">
              <a:buSzPts val="2000"/>
              <a:buFont typeface="Poppins"/>
              <a:buChar char="●"/>
            </a:pPr>
            <a:r>
              <a:rPr lang="pl-PL" sz="2400" dirty="0" err="1"/>
              <a:t>Daily</a:t>
            </a:r>
            <a:r>
              <a:rPr lang="pl-PL" sz="2400" dirty="0"/>
              <a:t> Monitoring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66" name="Google Shape;966;p58"/>
          <p:cNvGrpSpPr/>
          <p:nvPr/>
        </p:nvGrpSpPr>
        <p:grpSpPr>
          <a:xfrm>
            <a:off x="3232298" y="730103"/>
            <a:ext cx="5117805" cy="4359348"/>
            <a:chOff x="3838225" y="1372200"/>
            <a:chExt cx="3657000" cy="2399221"/>
          </a:xfrm>
        </p:grpSpPr>
        <p:sp>
          <p:nvSpPr>
            <p:cNvPr id="967" name="Google Shape;967;p58"/>
            <p:cNvSpPr/>
            <p:nvPr/>
          </p:nvSpPr>
          <p:spPr>
            <a:xfrm>
              <a:off x="5430822" y="3471296"/>
              <a:ext cx="471600" cy="1641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8"/>
            <p:cNvSpPr/>
            <p:nvPr/>
          </p:nvSpPr>
          <p:spPr>
            <a:xfrm>
              <a:off x="4556095" y="3635521"/>
              <a:ext cx="2221500" cy="135900"/>
            </a:xfrm>
            <a:prstGeom prst="roundRect">
              <a:avLst>
                <a:gd name="adj" fmla="val 26564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8"/>
            <p:cNvSpPr/>
            <p:nvPr/>
          </p:nvSpPr>
          <p:spPr>
            <a:xfrm>
              <a:off x="3838225" y="1372200"/>
              <a:ext cx="3657000" cy="2099100"/>
            </a:xfrm>
            <a:prstGeom prst="roundRect">
              <a:avLst>
                <a:gd name="adj" fmla="val 4739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oogle Shape;103;p20">
            <a:extLst>
              <a:ext uri="{FF2B5EF4-FFF2-40B4-BE49-F238E27FC236}">
                <a16:creationId xmlns:a16="http://schemas.microsoft.com/office/drawing/2014/main" id="{66051AF7-8A9B-90B4-96E3-7CCB5688D6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52" y="2890489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6DBC0-32DC-7613-9A98-CF5456B81344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4;p21">
            <a:extLst>
              <a:ext uri="{FF2B5EF4-FFF2-40B4-BE49-F238E27FC236}">
                <a16:creationId xmlns:a16="http://schemas.microsoft.com/office/drawing/2014/main" id="{7C2492CB-3A72-A763-093D-90E1CF02925B}"/>
              </a:ext>
            </a:extLst>
          </p:cNvPr>
          <p:cNvSpPr/>
          <p:nvPr/>
        </p:nvSpPr>
        <p:spPr>
          <a:xfrm>
            <a:off x="4003375" y="1112200"/>
            <a:ext cx="2520000" cy="180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/>
              <a:t>Database</a:t>
            </a:r>
            <a:endParaRPr sz="12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EE738CC-A138-62BC-2B44-52B6521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55113"/>
            <a:ext cx="7704000" cy="572700"/>
          </a:xfrm>
        </p:spPr>
        <p:txBody>
          <a:bodyPr/>
          <a:lstStyle/>
          <a:p>
            <a:r>
              <a:rPr lang="pl-PL" sz="3200" dirty="0"/>
              <a:t>ARCHITECTURE</a:t>
            </a:r>
          </a:p>
        </p:txBody>
      </p:sp>
      <p:sp>
        <p:nvSpPr>
          <p:cNvPr id="17" name="Google Shape;109;p21">
            <a:extLst>
              <a:ext uri="{FF2B5EF4-FFF2-40B4-BE49-F238E27FC236}">
                <a16:creationId xmlns:a16="http://schemas.microsoft.com/office/drawing/2014/main" id="{E91708E3-37B7-B728-3A29-BF4C82AF0E20}"/>
              </a:ext>
            </a:extLst>
          </p:cNvPr>
          <p:cNvSpPr>
            <a:spLocks/>
          </p:cNvSpPr>
          <p:nvPr/>
        </p:nvSpPr>
        <p:spPr>
          <a:xfrm>
            <a:off x="1987375" y="1112200"/>
            <a:ext cx="1440000" cy="180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/>
              <a:t>Data</a:t>
            </a:r>
            <a:br>
              <a:rPr lang="pl" sz="1200" dirty="0"/>
            </a:br>
            <a:r>
              <a:rPr lang="pl" sz="1200" dirty="0"/>
              <a:t>Collector</a:t>
            </a:r>
            <a:endParaRPr sz="1200" dirty="0"/>
          </a:p>
        </p:txBody>
      </p:sp>
      <p:sp>
        <p:nvSpPr>
          <p:cNvPr id="19" name="Google Shape;111;p21">
            <a:extLst>
              <a:ext uri="{FF2B5EF4-FFF2-40B4-BE49-F238E27FC236}">
                <a16:creationId xmlns:a16="http://schemas.microsoft.com/office/drawing/2014/main" id="{2C45CEAD-E285-B81F-4961-896B52F44D98}"/>
              </a:ext>
            </a:extLst>
          </p:cNvPr>
          <p:cNvSpPr/>
          <p:nvPr/>
        </p:nvSpPr>
        <p:spPr>
          <a:xfrm>
            <a:off x="4705375" y="3526796"/>
            <a:ext cx="1116000" cy="11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AI Models</a:t>
            </a:r>
            <a:endParaRPr sz="1100" dirty="0"/>
          </a:p>
        </p:txBody>
      </p:sp>
      <p:sp>
        <p:nvSpPr>
          <p:cNvPr id="20" name="Google Shape;112;p21">
            <a:extLst>
              <a:ext uri="{FF2B5EF4-FFF2-40B4-BE49-F238E27FC236}">
                <a16:creationId xmlns:a16="http://schemas.microsoft.com/office/drawing/2014/main" id="{A7C32F3A-5A59-2E43-914C-D4D2ED5999E3}"/>
              </a:ext>
            </a:extLst>
          </p:cNvPr>
          <p:cNvSpPr/>
          <p:nvPr/>
        </p:nvSpPr>
        <p:spPr>
          <a:xfrm>
            <a:off x="7099375" y="1687479"/>
            <a:ext cx="1116000" cy="11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/>
              <a:t>Dashboard Interface</a:t>
            </a:r>
            <a:endParaRPr sz="1200" dirty="0"/>
          </a:p>
        </p:txBody>
      </p:sp>
      <p:sp>
        <p:nvSpPr>
          <p:cNvPr id="2" name="Google Shape;110;p21">
            <a:extLst>
              <a:ext uri="{FF2B5EF4-FFF2-40B4-BE49-F238E27FC236}">
                <a16:creationId xmlns:a16="http://schemas.microsoft.com/office/drawing/2014/main" id="{60CD26FD-1AC9-2E4C-5C98-F3733E06479A}"/>
              </a:ext>
            </a:extLst>
          </p:cNvPr>
          <p:cNvSpPr/>
          <p:nvPr/>
        </p:nvSpPr>
        <p:spPr>
          <a:xfrm>
            <a:off x="5282846" y="1687479"/>
            <a:ext cx="1116000" cy="11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/>
              <a:t>Analysis</a:t>
            </a:r>
            <a:br>
              <a:rPr lang="pl" sz="1200" dirty="0"/>
            </a:br>
            <a:r>
              <a:rPr lang="pl" sz="1200" dirty="0"/>
              <a:t>Results</a:t>
            </a:r>
            <a:endParaRPr sz="1200" dirty="0"/>
          </a:p>
        </p:txBody>
      </p:sp>
      <p:sp>
        <p:nvSpPr>
          <p:cNvPr id="3" name="Google Shape;110;p21">
            <a:extLst>
              <a:ext uri="{FF2B5EF4-FFF2-40B4-BE49-F238E27FC236}">
                <a16:creationId xmlns:a16="http://schemas.microsoft.com/office/drawing/2014/main" id="{D7928C69-5994-4E02-DCF6-3995428FB1B9}"/>
              </a:ext>
            </a:extLst>
          </p:cNvPr>
          <p:cNvSpPr/>
          <p:nvPr/>
        </p:nvSpPr>
        <p:spPr>
          <a:xfrm>
            <a:off x="4102773" y="1687479"/>
            <a:ext cx="1116000" cy="11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/>
              <a:t>Structured Data</a:t>
            </a:r>
            <a:endParaRPr sz="1200" dirty="0"/>
          </a:p>
        </p:txBody>
      </p:sp>
      <p:sp>
        <p:nvSpPr>
          <p:cNvPr id="7" name="Google Shape;109;p21">
            <a:extLst>
              <a:ext uri="{FF2B5EF4-FFF2-40B4-BE49-F238E27FC236}">
                <a16:creationId xmlns:a16="http://schemas.microsoft.com/office/drawing/2014/main" id="{9B200ACB-EA35-8A40-D41E-AEB7951A152E}"/>
              </a:ext>
            </a:extLst>
          </p:cNvPr>
          <p:cNvSpPr>
            <a:spLocks/>
          </p:cNvSpPr>
          <p:nvPr/>
        </p:nvSpPr>
        <p:spPr>
          <a:xfrm>
            <a:off x="2149375" y="1727187"/>
            <a:ext cx="1116000" cy="11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Basic</a:t>
            </a:r>
            <a:br>
              <a:rPr lang="en-US" sz="1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Preprocess</a:t>
            </a:r>
            <a:endParaRPr lang="pl-P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D8BC8927-C16D-646D-0366-21E49ADDC797}"/>
              </a:ext>
            </a:extLst>
          </p:cNvPr>
          <p:cNvSpPr/>
          <p:nvPr/>
        </p:nvSpPr>
        <p:spPr>
          <a:xfrm>
            <a:off x="3423775" y="2105187"/>
            <a:ext cx="5832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16ED9893-8EEB-9CBD-EA65-1624C5092AA9}"/>
              </a:ext>
            </a:extLst>
          </p:cNvPr>
          <p:cNvSpPr/>
          <p:nvPr/>
        </p:nvSpPr>
        <p:spPr>
          <a:xfrm>
            <a:off x="6519775" y="2105187"/>
            <a:ext cx="5832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389DC618-7B56-C70D-54BC-F4E3CB0EE248}"/>
              </a:ext>
            </a:extLst>
          </p:cNvPr>
          <p:cNvSpPr/>
          <p:nvPr/>
        </p:nvSpPr>
        <p:spPr>
          <a:xfrm rot="5400000">
            <a:off x="4531565" y="2977289"/>
            <a:ext cx="707619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5791801B-1BA9-455B-4612-BEC35F32CFB7}"/>
              </a:ext>
            </a:extLst>
          </p:cNvPr>
          <p:cNvSpPr/>
          <p:nvPr/>
        </p:nvSpPr>
        <p:spPr>
          <a:xfrm rot="16200000">
            <a:off x="5287565" y="2977289"/>
            <a:ext cx="707619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Grafika 13" descr="Dokument z wypełnieniem pełnym">
            <a:extLst>
              <a:ext uri="{FF2B5EF4-FFF2-40B4-BE49-F238E27FC236}">
                <a16:creationId xmlns:a16="http://schemas.microsoft.com/office/drawing/2014/main" id="{4677F992-76A5-4FEF-0D86-9A71E89F1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9550" y="3597061"/>
            <a:ext cx="540000" cy="540000"/>
          </a:xfrm>
          <a:prstGeom prst="rect">
            <a:avLst/>
          </a:prstGeom>
        </p:spPr>
      </p:pic>
      <p:pic>
        <p:nvPicPr>
          <p:cNvPr id="28" name="Grafika 27" descr="Dokument z wypełnieniem pełnym">
            <a:extLst>
              <a:ext uri="{FF2B5EF4-FFF2-40B4-BE49-F238E27FC236}">
                <a16:creationId xmlns:a16="http://schemas.microsoft.com/office/drawing/2014/main" id="{616C3C06-62B3-619D-6D12-A2A1FAE5E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9822" y="3584131"/>
            <a:ext cx="540000" cy="540000"/>
          </a:xfrm>
          <a:prstGeom prst="rect">
            <a:avLst/>
          </a:prstGeom>
        </p:spPr>
      </p:pic>
      <p:sp>
        <p:nvSpPr>
          <p:cNvPr id="29" name="Strzałka: w prawo 28">
            <a:extLst>
              <a:ext uri="{FF2B5EF4-FFF2-40B4-BE49-F238E27FC236}">
                <a16:creationId xmlns:a16="http://schemas.microsoft.com/office/drawing/2014/main" id="{AC772BD0-FD91-41E5-CE99-B8777431A931}"/>
              </a:ext>
            </a:extLst>
          </p:cNvPr>
          <p:cNvSpPr/>
          <p:nvPr/>
        </p:nvSpPr>
        <p:spPr>
          <a:xfrm rot="5400000">
            <a:off x="7383775" y="2914727"/>
            <a:ext cx="5832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407EF8D2-90A1-93B6-8F36-E004BCE235A7}"/>
              </a:ext>
            </a:extLst>
          </p:cNvPr>
          <p:cNvSpPr txBox="1"/>
          <p:nvPr/>
        </p:nvSpPr>
        <p:spPr>
          <a:xfrm>
            <a:off x="7293102" y="3335620"/>
            <a:ext cx="87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Raports</a:t>
            </a:r>
            <a:endParaRPr lang="pl-PL" dirty="0"/>
          </a:p>
        </p:txBody>
      </p:sp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22093617-468A-9D59-4B17-8584266D1232}"/>
              </a:ext>
            </a:extLst>
          </p:cNvPr>
          <p:cNvSpPr/>
          <p:nvPr/>
        </p:nvSpPr>
        <p:spPr>
          <a:xfrm>
            <a:off x="1383541" y="1556149"/>
            <a:ext cx="5832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Google Shape;132;p23">
            <a:extLst>
              <a:ext uri="{FF2B5EF4-FFF2-40B4-BE49-F238E27FC236}">
                <a16:creationId xmlns:a16="http://schemas.microsoft.com/office/drawing/2014/main" id="{3E6DF459-7A7E-00BE-DB17-59047F0E78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91" y="1456362"/>
            <a:ext cx="541650" cy="5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4593C8-58EA-BA2D-3D63-01FA9917EB1B}"/>
              </a:ext>
            </a:extLst>
          </p:cNvPr>
          <p:cNvSpPr txBox="1"/>
          <p:nvPr/>
        </p:nvSpPr>
        <p:spPr>
          <a:xfrm>
            <a:off x="596658" y="2025752"/>
            <a:ext cx="124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/>
              <a:t>HugginFace</a:t>
            </a:r>
            <a:r>
              <a:rPr lang="pl-PL" sz="1200" dirty="0"/>
              <a:t> </a:t>
            </a:r>
            <a:r>
              <a:rPr lang="pl-PL" sz="1200" dirty="0" err="1"/>
              <a:t>datasets</a:t>
            </a: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9A812-F11A-1404-DA86-1D296B1838F0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</a:t>
            </a:r>
          </a:p>
        </p:txBody>
      </p:sp>
      <p:sp>
        <p:nvSpPr>
          <p:cNvPr id="8" name="Google Shape;109;p21">
            <a:extLst>
              <a:ext uri="{FF2B5EF4-FFF2-40B4-BE49-F238E27FC236}">
                <a16:creationId xmlns:a16="http://schemas.microsoft.com/office/drawing/2014/main" id="{9B200ACB-EA35-8A40-D41E-AEB7951A152E}"/>
              </a:ext>
            </a:extLst>
          </p:cNvPr>
          <p:cNvSpPr>
            <a:spLocks/>
          </p:cNvSpPr>
          <p:nvPr/>
        </p:nvSpPr>
        <p:spPr>
          <a:xfrm>
            <a:off x="4804654" y="3919479"/>
            <a:ext cx="917441" cy="4609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9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</a:t>
            </a:r>
            <a:br>
              <a:rPr lang="en-US" sz="9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Preprocessor</a:t>
            </a:r>
            <a:endParaRPr lang="pl-PL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E4593C8-58EA-BA2D-3D63-01FA9917EB1B}"/>
              </a:ext>
            </a:extLst>
          </p:cNvPr>
          <p:cNvSpPr txBox="1"/>
          <p:nvPr/>
        </p:nvSpPr>
        <p:spPr>
          <a:xfrm>
            <a:off x="2253905" y="3183878"/>
            <a:ext cx="913765" cy="47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pl-PL" sz="9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Simulated </a:t>
            </a:r>
            <a:br>
              <a:rPr lang="pl-PL" sz="9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pl-PL" sz="9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Twitter API</a:t>
            </a:r>
            <a:endParaRPr lang="pl-PL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23400" y="680425"/>
            <a:ext cx="618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220" dirty="0"/>
              <a:t>Tools and Technologies</a:t>
            </a:r>
            <a:endParaRPr sz="3220" dirty="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082" y="384125"/>
            <a:ext cx="1165300" cy="1165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2"/>
          <p:cNvGraphicFramePr/>
          <p:nvPr>
            <p:extLst>
              <p:ext uri="{D42A27DB-BD31-4B8C-83A1-F6EECF244321}">
                <p14:modId xmlns:p14="http://schemas.microsoft.com/office/powerpoint/2010/main" val="1789281872"/>
              </p:ext>
            </p:extLst>
          </p:nvPr>
        </p:nvGraphicFramePr>
        <p:xfrm>
          <a:off x="900223" y="1253125"/>
          <a:ext cx="7322288" cy="31894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32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b="1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ID</a:t>
                      </a:r>
                      <a:endParaRPr sz="1100" b="1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400" b="1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Module</a:t>
                      </a:r>
                      <a:endParaRPr sz="1100" b="1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b="1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Tool and Technology</a:t>
                      </a:r>
                      <a:endParaRPr sz="1100" b="1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40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1</a:t>
                      </a:r>
                      <a:endParaRPr sz="140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Data Collector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Python</a:t>
                      </a:r>
                      <a:endParaRPr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40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Storage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MySQL</a:t>
                      </a:r>
                      <a:endParaRPr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7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40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3</a:t>
                      </a:r>
                      <a:endParaRPr sz="140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Analysis &amp; ML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PyTorch / HuggingFace Transformers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7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40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4</a:t>
                      </a:r>
                      <a:endParaRPr sz="140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Dashboard Interface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PowerBI</a:t>
                      </a:r>
                      <a:endParaRPr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DD0502-842D-3A7D-2DE8-8779BE360A39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B3E-FA70-3190-6E56-07904F71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57274-8513-7A01-4ACC-2E364EBE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765" y="1179260"/>
            <a:ext cx="4397700" cy="939100"/>
          </a:xfrm>
        </p:spPr>
        <p:txBody>
          <a:bodyPr/>
          <a:lstStyle/>
          <a:p>
            <a:pPr algn="l"/>
            <a:r>
              <a:rPr lang="pl-PL" dirty="0" err="1"/>
              <a:t>Load</a:t>
            </a:r>
            <a:endParaRPr lang="pl-PL" dirty="0"/>
          </a:p>
          <a:p>
            <a:pPr algn="l"/>
            <a:r>
              <a:rPr lang="pl-PL" dirty="0" err="1"/>
              <a:t>Batch</a:t>
            </a:r>
            <a:r>
              <a:rPr lang="pl-PL" dirty="0"/>
              <a:t> and Insert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DataBase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330D9-F03E-3DC7-1733-C2B6BD10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5" y="1112200"/>
            <a:ext cx="1699260" cy="1380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F5E950-7B11-AFBC-D50B-991432AC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5" y="1264600"/>
            <a:ext cx="1699260" cy="138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4DAC8A-14CA-F1AE-B0FF-A8920D0B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05" y="1417000"/>
            <a:ext cx="1699260" cy="1380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C961D-C5EA-0C38-F222-CDF0E285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05" y="1569400"/>
            <a:ext cx="1699260" cy="1380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DE952-675B-9C94-CC30-FBC58B84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05" y="1721800"/>
            <a:ext cx="1699260" cy="1380376"/>
          </a:xfrm>
          <a:prstGeom prst="rect">
            <a:avLst/>
          </a:prstGeom>
        </p:spPr>
      </p:pic>
      <p:pic>
        <p:nvPicPr>
          <p:cNvPr id="13" name="Graphic 12" descr="Repeat with solid fill">
            <a:extLst>
              <a:ext uri="{FF2B5EF4-FFF2-40B4-BE49-F238E27FC236}">
                <a16:creationId xmlns:a16="http://schemas.microsoft.com/office/drawing/2014/main" id="{AC680D18-0C47-86F0-1BF3-E9C666EC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15" y="426400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521B1B-7120-D5FE-EDA4-DE5D8A1D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807" y="2286001"/>
            <a:ext cx="4832688" cy="23789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F26B57-7557-4AA6-8B65-8AA256BE2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06" y="3133610"/>
            <a:ext cx="3570438" cy="1698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5ADD1-2030-1CCD-49E5-4C75CA09BE98}"/>
              </a:ext>
            </a:extLst>
          </p:cNvPr>
          <p:cNvSpPr txBox="1"/>
          <p:nvPr/>
        </p:nvSpPr>
        <p:spPr>
          <a:xfrm>
            <a:off x="88013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42947099"/>
      </p:ext>
    </p:extLst>
  </p:cSld>
  <p:clrMapOvr>
    <a:masterClrMapping/>
  </p:clrMapOvr>
</p:sld>
</file>

<file path=ppt/theme/theme1.xml><?xml version="1.0" encoding="utf-8"?>
<a:theme xmlns:a="http://schemas.openxmlformats.org/drawingml/2006/main" name="Gaming Interface Style Thesis by Slidesgo">
  <a:themeElements>
    <a:clrScheme name="Simple Light">
      <a:dk1>
        <a:srgbClr val="2C2CC5"/>
      </a:dk1>
      <a:lt1>
        <a:srgbClr val="BDBDBD"/>
      </a:lt1>
      <a:dk2>
        <a:srgbClr val="42FFB7"/>
      </a:dk2>
      <a:lt2>
        <a:srgbClr val="EEEE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945</Words>
  <Application>Microsoft Office PowerPoint</Application>
  <PresentationFormat>On-screen Show (16:9)</PresentationFormat>
  <Paragraphs>196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Syne ExtraBold</vt:lpstr>
      <vt:lpstr>Courier New</vt:lpstr>
      <vt:lpstr>Roboto</vt:lpstr>
      <vt:lpstr>Poppins</vt:lpstr>
      <vt:lpstr>Bebas Neue</vt:lpstr>
      <vt:lpstr>Roboto Condensed</vt:lpstr>
      <vt:lpstr>Calibri</vt:lpstr>
      <vt:lpstr>Source Sans Pro Black</vt:lpstr>
      <vt:lpstr>ADLaM Display</vt:lpstr>
      <vt:lpstr>Arial</vt:lpstr>
      <vt:lpstr>Gaming Interface Style Thesis by Slidesgo</vt:lpstr>
      <vt:lpstr>DATA-DRIVEN INSIGHTS FOR HATE SPEECH DETECTION</vt:lpstr>
      <vt:lpstr>AGENDA</vt:lpstr>
      <vt:lpstr>PROJECT GOAL &amp; PROBLEM</vt:lpstr>
      <vt:lpstr>PROJECT TIMELINE</vt:lpstr>
      <vt:lpstr>DATASETS OVERVIEW</vt:lpstr>
      <vt:lpstr>TARGET USER PROFILE</vt:lpstr>
      <vt:lpstr>ARCHITECTURE</vt:lpstr>
      <vt:lpstr>Tools and Technologies</vt:lpstr>
      <vt:lpstr>DATA COLLECTION</vt:lpstr>
      <vt:lpstr>DATA STORAGE</vt:lpstr>
      <vt:lpstr>AI MODEL FOR HATE SPEECH SCORE PREDICTION</vt:lpstr>
      <vt:lpstr>AI MODEL FOR (DIS)RESPECT SCORE PREDICTION  </vt:lpstr>
      <vt:lpstr>DASHBOARDS</vt:lpstr>
      <vt:lpstr>PowerPoint Presentation</vt:lpstr>
      <vt:lpstr>PowerPoint Presentation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INSIGHTS FOR HATE SPEECH DETECTION PROJECT SCOPE PRESENTATION</dc:title>
  <cp:lastModifiedBy>Mate Gusciora</cp:lastModifiedBy>
  <cp:revision>41</cp:revision>
  <dcterms:modified xsi:type="dcterms:W3CDTF">2024-01-23T22:14:22Z</dcterms:modified>
</cp:coreProperties>
</file>