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5" r:id="rId2"/>
    <p:sldId id="560" r:id="rId3"/>
    <p:sldId id="576" r:id="rId4"/>
    <p:sldId id="578" r:id="rId5"/>
    <p:sldId id="63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ek\Downloads\Service%20Desk%20DB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ek\Downloads\Service%20Desk%20DB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ek\Downloads\Service%20Desk%20DB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ek\Downloads\Service%20Desk%20DB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Service Desk - 585 Completed</a:t>
            </a:r>
            <a:r>
              <a:rPr lang="en-US" sz="1800" b="1" baseline="0" dirty="0"/>
              <a:t> Keys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Sheet2!$I$25</c:f>
              <c:strCache>
                <c:ptCount val="1"/>
                <c:pt idx="0">
                  <c:v>Service Desk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17-46FF-A247-ADA14834DB33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7-46FF-A247-ADA14834DB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Sheet2!$H$26:$H$27</c:f>
              <c:strCache>
                <c:ptCount val="2"/>
                <c:pt idx="0">
                  <c:v>Breached SLA - 4%</c:v>
                </c:pt>
                <c:pt idx="1">
                  <c:v>Not Breached - 96%</c:v>
                </c:pt>
              </c:strCache>
            </c:strRef>
          </c:cat>
          <c:val>
            <c:numRef>
              <c:f>Sheet2!$I$26:$I$27</c:f>
              <c:numCache>
                <c:formatCode>General</c:formatCode>
                <c:ptCount val="2"/>
                <c:pt idx="0">
                  <c:v>24</c:v>
                </c:pt>
                <c:pt idx="1">
                  <c:v>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17-46FF-A247-ADA14834DB3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Squads - 1851 Completed Keys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Sheet2!$I$30</c:f>
              <c:strCache>
                <c:ptCount val="1"/>
                <c:pt idx="0">
                  <c:v>Squad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EF-4E0F-A3BF-549F1E45C8FF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EF-4E0F-A3BF-549F1E45C8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Sheet2!$H$31:$H$32</c:f>
              <c:strCache>
                <c:ptCount val="2"/>
                <c:pt idx="0">
                  <c:v>Breached SLA - 77%</c:v>
                </c:pt>
                <c:pt idx="1">
                  <c:v>Not Breached - 23%</c:v>
                </c:pt>
              </c:strCache>
            </c:strRef>
          </c:cat>
          <c:val>
            <c:numRef>
              <c:f>Sheet2!$I$31:$I$32</c:f>
              <c:numCache>
                <c:formatCode>General</c:formatCode>
                <c:ptCount val="2"/>
                <c:pt idx="0">
                  <c:v>1419</c:v>
                </c:pt>
                <c:pt idx="1">
                  <c:v>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EF-4E0F-A3BF-549F1E45C8F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1" dirty="0"/>
              <a:t>Breached</a:t>
            </a:r>
            <a:r>
              <a:rPr lang="pt-BR" sz="1800" b="1" baseline="0" dirty="0"/>
              <a:t> By Squad &amp; Requester</a:t>
            </a:r>
            <a:endParaRPr lang="pt-BR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Sheet2!$G$5</c:f>
              <c:strCache>
                <c:ptCount val="1"/>
                <c:pt idx="0">
                  <c:v>Client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60496992839793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4F0-4A88-BF9D-54118A1E0084}"/>
                </c:ext>
              </c:extLst>
            </c:dLbl>
            <c:dLbl>
              <c:idx val="3"/>
              <c:layout>
                <c:manualLayout>
                  <c:x val="-2.2292814183425626E-2"/>
                  <c:y val="-2.0491803278688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4F0-4A88-BF9D-54118A1E0084}"/>
                </c:ext>
              </c:extLst>
            </c:dLbl>
            <c:dLbl>
              <c:idx val="4"/>
              <c:layout>
                <c:manualLayout>
                  <c:x val="-1.7834251346740663E-2"/>
                  <c:y val="6.83060109289620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4F0-4A88-BF9D-54118A1E00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Sheet2!$H$3:$L$3</c:f>
              <c:strCache>
                <c:ptCount val="5"/>
                <c:pt idx="0">
                  <c:v>SQUAD A</c:v>
                </c:pt>
                <c:pt idx="1">
                  <c:v>Squad B</c:v>
                </c:pt>
                <c:pt idx="2">
                  <c:v>SQUAD C</c:v>
                </c:pt>
                <c:pt idx="3">
                  <c:v>SQUAD D</c:v>
                </c:pt>
                <c:pt idx="4">
                  <c:v>SQUAD E</c:v>
                </c:pt>
              </c:strCache>
            </c:strRef>
          </c:cat>
          <c:val>
            <c:numRef>
              <c:f>Sheet2!$H$5:$L$5</c:f>
              <c:numCache>
                <c:formatCode>0%</c:formatCode>
                <c:ptCount val="5"/>
                <c:pt idx="0">
                  <c:v>0.82</c:v>
                </c:pt>
                <c:pt idx="1">
                  <c:v>1</c:v>
                </c:pt>
                <c:pt idx="2">
                  <c:v>0</c:v>
                </c:pt>
                <c:pt idx="3">
                  <c:v>0.89</c:v>
                </c:pt>
                <c:pt idx="4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0-4A88-BF9D-54118A1E0084}"/>
            </c:ext>
          </c:extLst>
        </c:ser>
        <c:ser>
          <c:idx val="2"/>
          <c:order val="2"/>
          <c:tx>
            <c:strRef>
              <c:f>Sheet2!$G$6</c:f>
              <c:strCache>
                <c:ptCount val="1"/>
                <c:pt idx="0">
                  <c:v>Client Success</c:v>
                </c:pt>
              </c:strCache>
            </c:strRef>
          </c:tx>
          <c:spPr>
            <a:solidFill>
              <a:srgbClr val="B686DA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3.56685026934809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4F0-4A88-BF9D-54118A1E00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Sheet2!$H$3:$L$3</c:f>
              <c:strCache>
                <c:ptCount val="5"/>
                <c:pt idx="0">
                  <c:v>SQUAD A</c:v>
                </c:pt>
                <c:pt idx="1">
                  <c:v>Squad B</c:v>
                </c:pt>
                <c:pt idx="2">
                  <c:v>SQUAD C</c:v>
                </c:pt>
                <c:pt idx="3">
                  <c:v>SQUAD D</c:v>
                </c:pt>
                <c:pt idx="4">
                  <c:v>SQUAD E</c:v>
                </c:pt>
              </c:strCache>
            </c:strRef>
          </c:cat>
          <c:val>
            <c:numRef>
              <c:f>Sheet2!$H$6:$L$6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0.95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0-4A88-BF9D-54118A1E0084}"/>
            </c:ext>
          </c:extLst>
        </c:ser>
        <c:ser>
          <c:idx val="3"/>
          <c:order val="3"/>
          <c:tx>
            <c:strRef>
              <c:f>Sheet2!$G$7</c:f>
              <c:strCache>
                <c:ptCount val="1"/>
                <c:pt idx="0">
                  <c:v>Customer Experience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560496992839793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4F0-4A88-BF9D-54118A1E0084}"/>
                </c:ext>
              </c:extLst>
            </c:dLbl>
            <c:dLbl>
              <c:idx val="2"/>
              <c:layout>
                <c:manualLayout>
                  <c:x val="1.5604969928397938E-2"/>
                  <c:y val="-3.130656001972129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4F0-4A88-BF9D-54118A1E0084}"/>
                </c:ext>
              </c:extLst>
            </c:dLbl>
            <c:dLbl>
              <c:idx val="3"/>
              <c:layout>
                <c:manualLayout>
                  <c:x val="1.560496992839785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4F0-4A88-BF9D-54118A1E0084}"/>
                </c:ext>
              </c:extLst>
            </c:dLbl>
            <c:dLbl>
              <c:idx val="4"/>
              <c:layout>
                <c:manualLayout>
                  <c:x val="1.337568851005537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4F0-4A88-BF9D-54118A1E00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Sheet2!$H$3:$L$3</c:f>
              <c:strCache>
                <c:ptCount val="5"/>
                <c:pt idx="0">
                  <c:v>SQUAD A</c:v>
                </c:pt>
                <c:pt idx="1">
                  <c:v>Squad B</c:v>
                </c:pt>
                <c:pt idx="2">
                  <c:v>SQUAD C</c:v>
                </c:pt>
                <c:pt idx="3">
                  <c:v>SQUAD D</c:v>
                </c:pt>
                <c:pt idx="4">
                  <c:v>SQUAD E</c:v>
                </c:pt>
              </c:strCache>
            </c:strRef>
          </c:cat>
          <c:val>
            <c:numRef>
              <c:f>Sheet2!$H$7:$L$7</c:f>
              <c:numCache>
                <c:formatCode>0%</c:formatCode>
                <c:ptCount val="5"/>
                <c:pt idx="0">
                  <c:v>0.85</c:v>
                </c:pt>
                <c:pt idx="1">
                  <c:v>0.15</c:v>
                </c:pt>
                <c:pt idx="2">
                  <c:v>0.87</c:v>
                </c:pt>
                <c:pt idx="3">
                  <c:v>0.86</c:v>
                </c:pt>
                <c:pt idx="4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F0-4A88-BF9D-54118A1E0084}"/>
            </c:ext>
          </c:extLst>
        </c:ser>
        <c:ser>
          <c:idx val="4"/>
          <c:order val="4"/>
          <c:tx>
            <c:strRef>
              <c:f>Sheet2!$G$8</c:f>
              <c:strCache>
                <c:ptCount val="1"/>
                <c:pt idx="0">
                  <c:v>Internal Operations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Sheet2!$H$3:$L$3</c:f>
              <c:strCache>
                <c:ptCount val="5"/>
                <c:pt idx="0">
                  <c:v>SQUAD A</c:v>
                </c:pt>
                <c:pt idx="1">
                  <c:v>Squad B</c:v>
                </c:pt>
                <c:pt idx="2">
                  <c:v>SQUAD C</c:v>
                </c:pt>
                <c:pt idx="3">
                  <c:v>SQUAD D</c:v>
                </c:pt>
                <c:pt idx="4">
                  <c:v>SQUAD E</c:v>
                </c:pt>
              </c:strCache>
            </c:strRef>
          </c:cat>
          <c:val>
            <c:numRef>
              <c:f>Sheet2!$H$8:$L$8</c:f>
              <c:numCache>
                <c:formatCode>0%</c:formatCode>
                <c:ptCount val="5"/>
                <c:pt idx="0">
                  <c:v>0.24</c:v>
                </c:pt>
                <c:pt idx="1">
                  <c:v>0.33</c:v>
                </c:pt>
                <c:pt idx="2">
                  <c:v>0.16</c:v>
                </c:pt>
                <c:pt idx="3">
                  <c:v>0.32</c:v>
                </c:pt>
                <c:pt idx="4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F0-4A88-BF9D-54118A1E0084}"/>
            </c:ext>
          </c:extLst>
        </c:ser>
        <c:ser>
          <c:idx val="5"/>
          <c:order val="5"/>
          <c:tx>
            <c:strRef>
              <c:f>Sheet2!$G$9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Sheet2!$H$3:$L$3</c:f>
              <c:strCache>
                <c:ptCount val="5"/>
                <c:pt idx="0">
                  <c:v>SQUAD A</c:v>
                </c:pt>
                <c:pt idx="1">
                  <c:v>Squad B</c:v>
                </c:pt>
                <c:pt idx="2">
                  <c:v>SQUAD C</c:v>
                </c:pt>
                <c:pt idx="3">
                  <c:v>SQUAD D</c:v>
                </c:pt>
                <c:pt idx="4">
                  <c:v>SQUAD E</c:v>
                </c:pt>
              </c:strCache>
            </c:strRef>
          </c:cat>
          <c:val>
            <c:numRef>
              <c:f>Sheet2!$H$9:$L$9</c:f>
              <c:numCache>
                <c:formatCode>General</c:formatCode>
                <c:ptCount val="5"/>
                <c:pt idx="0" formatCode="0%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%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F0-4A88-BF9D-54118A1E0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3959184"/>
        <c:axId val="7039602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Sheet2!$G$4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Sheet2!$H$3:$L$3</c15:sqref>
                        </c15:formulaRef>
                      </c:ext>
                    </c:extLst>
                    <c:strCache>
                      <c:ptCount val="5"/>
                      <c:pt idx="0">
                        <c:v>SQUAD A</c:v>
                      </c:pt>
                      <c:pt idx="1">
                        <c:v>Squad B</c:v>
                      </c:pt>
                      <c:pt idx="2">
                        <c:v>SQUAD C</c:v>
                      </c:pt>
                      <c:pt idx="3">
                        <c:v>SQUAD D</c:v>
                      </c:pt>
                      <c:pt idx="4">
                        <c:v>SQUAD 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Sheet2!$H$4:$L$4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54F0-4A88-BF9D-54118A1E0084}"/>
                  </c:ext>
                </c:extLst>
              </c15:ser>
            </c15:filteredBarSeries>
          </c:ext>
        </c:extLst>
      </c:barChart>
      <c:catAx>
        <c:axId val="70395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3960264"/>
        <c:crosses val="autoZero"/>
        <c:auto val="1"/>
        <c:lblAlgn val="ctr"/>
        <c:lblOffset val="100"/>
        <c:noMultiLvlLbl val="0"/>
      </c:catAx>
      <c:valAx>
        <c:axId val="70396026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395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Breached SLA by Squad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Sheet2!$AA$38</c:f>
              <c:strCache>
                <c:ptCount val="1"/>
                <c:pt idx="0">
                  <c:v>Breached SLA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Sheet2!$Z$39:$Z$43</c:f>
              <c:strCache>
                <c:ptCount val="5"/>
                <c:pt idx="0">
                  <c:v>SQUAD A - 73%</c:v>
                </c:pt>
                <c:pt idx="1">
                  <c:v>SQUAD B - 85%</c:v>
                </c:pt>
                <c:pt idx="2">
                  <c:v>SQUAD C - 74%</c:v>
                </c:pt>
                <c:pt idx="3">
                  <c:v>SQUAD D - 75%</c:v>
                </c:pt>
                <c:pt idx="4">
                  <c:v>SQUAD E - 78%</c:v>
                </c:pt>
              </c:strCache>
            </c:strRef>
          </c:cat>
          <c:val>
            <c:numRef>
              <c:f>Sheet2!$AA$39:$AA$43</c:f>
              <c:numCache>
                <c:formatCode>General</c:formatCode>
                <c:ptCount val="5"/>
                <c:pt idx="0">
                  <c:v>505</c:v>
                </c:pt>
                <c:pt idx="1">
                  <c:v>202</c:v>
                </c:pt>
                <c:pt idx="2">
                  <c:v>59</c:v>
                </c:pt>
                <c:pt idx="3">
                  <c:v>154</c:v>
                </c:pt>
                <c:pt idx="4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D-433D-B41B-B2954CD8113B}"/>
            </c:ext>
          </c:extLst>
        </c:ser>
        <c:ser>
          <c:idx val="1"/>
          <c:order val="1"/>
          <c:tx>
            <c:strRef>
              <c:f>Sheet2!$AB$38</c:f>
              <c:strCache>
                <c:ptCount val="1"/>
                <c:pt idx="0">
                  <c:v>Not Breached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Sheet2!$Z$39:$Z$43</c:f>
              <c:strCache>
                <c:ptCount val="5"/>
                <c:pt idx="0">
                  <c:v>SQUAD A - 73%</c:v>
                </c:pt>
                <c:pt idx="1">
                  <c:v>SQUAD B - 85%</c:v>
                </c:pt>
                <c:pt idx="2">
                  <c:v>SQUAD C - 74%</c:v>
                </c:pt>
                <c:pt idx="3">
                  <c:v>SQUAD D - 75%</c:v>
                </c:pt>
                <c:pt idx="4">
                  <c:v>SQUAD E - 78%</c:v>
                </c:pt>
              </c:strCache>
            </c:strRef>
          </c:cat>
          <c:val>
            <c:numRef>
              <c:f>Sheet2!$AB$39:$AB$43</c:f>
              <c:numCache>
                <c:formatCode>General</c:formatCode>
                <c:ptCount val="5"/>
                <c:pt idx="0">
                  <c:v>183</c:v>
                </c:pt>
                <c:pt idx="1">
                  <c:v>34</c:v>
                </c:pt>
                <c:pt idx="2">
                  <c:v>21</c:v>
                </c:pt>
                <c:pt idx="3">
                  <c:v>50</c:v>
                </c:pt>
                <c:pt idx="4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2D-433D-B41B-B2954CD81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2376536"/>
        <c:axId val="952374736"/>
      </c:barChart>
      <c:catAx>
        <c:axId val="952376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2374736"/>
        <c:crosses val="autoZero"/>
        <c:auto val="1"/>
        <c:lblAlgn val="ctr"/>
        <c:lblOffset val="100"/>
        <c:noMultiLvlLbl val="0"/>
      </c:catAx>
      <c:valAx>
        <c:axId val="952374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2376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586E-A525-6F5F-2F22-54F6AAB65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70174-EB40-3F6F-8163-7A8090243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747C3-9755-46B0-0C62-387B168B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7CD2-F423-1641-D23F-BB470502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9B1D-8925-89CB-C51F-D52E332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2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DDB7-1F2C-21C1-63E5-99A4A960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D29C4-6274-2C96-C3D0-524A55902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D51D-5353-F58D-5901-0C459E66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4269-CC34-3928-D962-04B3FD15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382B-C04E-94C5-2F37-1DD5647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6D8D1-4A27-CE68-DACA-645B42122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F860F-3D9B-BC14-7F74-4E4A8383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9650-708F-E287-32A0-4061ACA6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C952-FBF6-07C8-0DD1-50329659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606E-B694-F579-B2C3-A7210D3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12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4C6087-A85C-BFE6-977C-2834C63A0FF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32568" y="482600"/>
            <a:ext cx="4524149" cy="5892800"/>
          </a:xfrm>
          <a:custGeom>
            <a:avLst/>
            <a:gdLst>
              <a:gd name="connsiteX0" fmla="*/ 0 w 4524149"/>
              <a:gd name="connsiteY0" fmla="*/ 0 h 5892800"/>
              <a:gd name="connsiteX1" fmla="*/ 4524149 w 4524149"/>
              <a:gd name="connsiteY1" fmla="*/ 0 h 5892800"/>
              <a:gd name="connsiteX2" fmla="*/ 4524149 w 4524149"/>
              <a:gd name="connsiteY2" fmla="*/ 5892800 h 5892800"/>
              <a:gd name="connsiteX3" fmla="*/ 0 w 4524149"/>
              <a:gd name="connsiteY3" fmla="*/ 5892800 h 589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149" h="5892800">
                <a:moveTo>
                  <a:pt x="0" y="0"/>
                </a:moveTo>
                <a:lnTo>
                  <a:pt x="4524149" y="0"/>
                </a:lnTo>
                <a:lnTo>
                  <a:pt x="4524149" y="5892800"/>
                </a:lnTo>
                <a:lnTo>
                  <a:pt x="0" y="5892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86360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FC731C-D233-047F-A364-3385C9C3231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854699" y="2486978"/>
            <a:ext cx="3164116" cy="3888423"/>
          </a:xfrm>
          <a:custGeom>
            <a:avLst/>
            <a:gdLst>
              <a:gd name="connsiteX0" fmla="*/ 0 w 3164116"/>
              <a:gd name="connsiteY0" fmla="*/ 0 h 3888423"/>
              <a:gd name="connsiteX1" fmla="*/ 3164116 w 3164116"/>
              <a:gd name="connsiteY1" fmla="*/ 0 h 3888423"/>
              <a:gd name="connsiteX2" fmla="*/ 3164116 w 3164116"/>
              <a:gd name="connsiteY2" fmla="*/ 3888423 h 3888423"/>
              <a:gd name="connsiteX3" fmla="*/ 0 w 3164116"/>
              <a:gd name="connsiteY3" fmla="*/ 3888423 h 38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116" h="3888423">
                <a:moveTo>
                  <a:pt x="0" y="0"/>
                </a:moveTo>
                <a:lnTo>
                  <a:pt x="3164116" y="0"/>
                </a:lnTo>
                <a:lnTo>
                  <a:pt x="3164116" y="3888423"/>
                </a:lnTo>
                <a:lnTo>
                  <a:pt x="0" y="38884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4640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18E674-362C-46C1-5D30-BE0945D6943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134301" y="2835275"/>
            <a:ext cx="3425499" cy="3540125"/>
          </a:xfrm>
          <a:custGeom>
            <a:avLst/>
            <a:gdLst>
              <a:gd name="connsiteX0" fmla="*/ 0 w 3425499"/>
              <a:gd name="connsiteY0" fmla="*/ 0 h 3540125"/>
              <a:gd name="connsiteX1" fmla="*/ 3425499 w 3425499"/>
              <a:gd name="connsiteY1" fmla="*/ 0 h 3540125"/>
              <a:gd name="connsiteX2" fmla="*/ 3425499 w 3425499"/>
              <a:gd name="connsiteY2" fmla="*/ 3540125 h 3540125"/>
              <a:gd name="connsiteX3" fmla="*/ 0 w 3425499"/>
              <a:gd name="connsiteY3" fmla="*/ 3540125 h 354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499" h="3540125">
                <a:moveTo>
                  <a:pt x="0" y="0"/>
                </a:moveTo>
                <a:lnTo>
                  <a:pt x="3425499" y="0"/>
                </a:lnTo>
                <a:lnTo>
                  <a:pt x="3425499" y="3540125"/>
                </a:lnTo>
                <a:lnTo>
                  <a:pt x="0" y="35401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364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4CB984-5190-D2A5-2A89-9364AC9ED7F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6287" y="4381501"/>
            <a:ext cx="5323114" cy="1993900"/>
          </a:xfrm>
          <a:custGeom>
            <a:avLst/>
            <a:gdLst>
              <a:gd name="connsiteX0" fmla="*/ 0 w 5323114"/>
              <a:gd name="connsiteY0" fmla="*/ 0 h 1993900"/>
              <a:gd name="connsiteX1" fmla="*/ 5323114 w 5323114"/>
              <a:gd name="connsiteY1" fmla="*/ 0 h 1993900"/>
              <a:gd name="connsiteX2" fmla="*/ 5323114 w 5323114"/>
              <a:gd name="connsiteY2" fmla="*/ 1993900 h 1993900"/>
              <a:gd name="connsiteX3" fmla="*/ 0 w 5323114"/>
              <a:gd name="connsiteY3" fmla="*/ 19939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3114" h="1993900">
                <a:moveTo>
                  <a:pt x="0" y="0"/>
                </a:moveTo>
                <a:lnTo>
                  <a:pt x="5323114" y="0"/>
                </a:lnTo>
                <a:lnTo>
                  <a:pt x="5323114" y="1993900"/>
                </a:lnTo>
                <a:lnTo>
                  <a:pt x="0" y="1993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08467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FC39-4D35-4B60-5227-4422BFAE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B12-A3EC-0E44-4581-7623D144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94D0-25DE-D6CF-7DDA-0342143B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CD44-7EEC-ACAD-0909-91100857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A17C-CB64-D39E-6179-C93EBC8B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6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93D6-DB66-E713-6324-ECABBE9B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84C-FD90-30E7-ED8A-677A931F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A6AD-7A0A-7E02-BB47-DDCD3B5B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2845-1A40-AB77-31D8-BE59A5DC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B586A-E31F-E862-CF65-80F6A268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9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4522-A63E-C689-A761-5E6ED9EB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344C-E254-8ED4-F86C-4AE7A59E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9C374-6372-4B02-8844-CF02E008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E4CD9-B182-ACBA-AFEC-01DBDF52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09ED9-C60C-A259-1A4B-3A4E12F2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12488-57B6-5658-7FED-6D9A526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78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B6AA-CC7A-F48D-C643-3D7C545E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BFB-12C9-CC01-9734-158381E0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9818E-CA5F-BAEC-406A-056F033BB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62566-7C18-FA9E-1969-2A1EA47BD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DEF4-BADE-366F-FE57-6BCFD1A14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A3C8E-9AED-BB64-D392-527EE223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F53C9-856F-2A32-9C47-A13468C6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ACC46-6E7C-6F50-7867-D7A9B458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8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1262-0DEF-D035-0510-1C52675B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5D13E-13A0-B942-D1DB-2BC05653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0CE60-43DA-8E49-BD5B-7A4D9482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63224-F2E0-479B-CB41-0A0913EE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1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A4DF2-ADA8-B926-F700-FBF37668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D6662-1A7A-BFFC-8FED-6D022B65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D165D-C0D5-6D49-8C61-8D6574E5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6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978F-4BF0-3BFA-6FF7-6AD9C708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EDB-5704-694F-D542-51475B73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CFA20-B23D-6C9C-AC34-C6F2AEB5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B46A-65C6-DAD5-6AED-92A39E24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84F06-3D5E-DABD-049C-7237BAFA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9D8C7-8ABA-CE76-54C0-1D35B8A6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A8AB-CF10-A024-8279-3E368DEA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85D33-BDA1-309C-2025-615A77E81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EC63-9CBC-6D29-76B8-803919D08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F31-7832-556D-A03C-5AA36389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8A49A-31A1-111A-D06F-D9FF95D9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46F9C-4B5C-936E-3982-918BD371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1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FD311-04D0-0562-BD1B-B13EB1B4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39BD-F50E-F2A5-0BA3-DC718E9F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B4B8-093A-E16F-36B6-9E9240DAB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610B-FB15-49C1-8F09-40CF6FF132E2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C9A0-F7BE-1B31-9844-565175DF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E9C2-7951-4DCA-9B7B-FDE62BB4A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0899-16A0-4241-B8E3-3B635365DE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A378BBD-267E-1080-1F31-452C7BA0B5F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" t="-330102" r="-1685" b="-289530"/>
          <a:stretch/>
        </p:blipFill>
        <p:spPr>
          <a:xfrm>
            <a:off x="1577498" y="-2146300"/>
            <a:ext cx="4524149" cy="5892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6194C0-65D0-07F5-AEB0-DF9E4A260649}"/>
              </a:ext>
            </a:extLst>
          </p:cNvPr>
          <p:cNvSpPr txBox="1"/>
          <p:nvPr/>
        </p:nvSpPr>
        <p:spPr>
          <a:xfrm>
            <a:off x="1660981" y="4494295"/>
            <a:ext cx="5428796" cy="148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2800" b="0" i="0" dirty="0">
                <a:solidFill>
                  <a:srgbClr val="343541"/>
                </a:solidFill>
                <a:effectLst/>
                <a:latin typeface="Söhne"/>
              </a:rPr>
              <a:t>Service Desk Product Manager Case</a:t>
            </a:r>
            <a:endParaRPr lang="en-US" sz="2800" dirty="0">
              <a:latin typeface="Poppins SemiBold" panose="00000700000000000000" pitchFamily="50" charset="0"/>
              <a:ea typeface="Roboto Slab" pitchFamily="2" charset="0"/>
              <a:cs typeface="Poppins SemiBold" panose="00000700000000000000" pitchFamily="50" charset="0"/>
            </a:endParaRPr>
          </a:p>
          <a:p>
            <a:pPr>
              <a:lnSpc>
                <a:spcPts val="55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Poppins SemiBold" panose="00000700000000000000" pitchFamily="50" charset="0"/>
                <a:ea typeface="Roboto Slab" pitchFamily="2" charset="0"/>
                <a:cs typeface="Poppins SemiBold" panose="00000700000000000000" pitchFamily="50" charset="0"/>
              </a:rPr>
              <a:t>Mariana Oliveira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BAA66-E1ED-0ECF-DF4D-5E63EBE1ABCB}"/>
              </a:ext>
            </a:extLst>
          </p:cNvPr>
          <p:cNvSpPr txBox="1"/>
          <p:nvPr/>
        </p:nvSpPr>
        <p:spPr>
          <a:xfrm>
            <a:off x="1711781" y="6033373"/>
            <a:ext cx="244747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GB" sz="1200" spc="200" dirty="0">
                <a:latin typeface="Poppins" panose="00000500000000000000" pitchFamily="2" charset="0"/>
                <a:cs typeface="Poppins" panose="00000500000000000000" pitchFamily="2" charset="0"/>
              </a:rPr>
              <a:t>Information and analytics</a:t>
            </a:r>
            <a:endParaRPr lang="en-US" sz="1200" spc="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CF69D-D3A3-4612-4CD4-9A42DB7D05F1}"/>
              </a:ext>
            </a:extLst>
          </p:cNvPr>
          <p:cNvCxnSpPr>
            <a:cxnSpLocks/>
          </p:cNvCxnSpPr>
          <p:nvPr/>
        </p:nvCxnSpPr>
        <p:spPr>
          <a:xfrm>
            <a:off x="3781887" y="6185093"/>
            <a:ext cx="245404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05ACBD-48E0-20AB-68DC-7A295B2EB70B}"/>
              </a:ext>
            </a:extLst>
          </p:cNvPr>
          <p:cNvSpPr txBox="1"/>
          <p:nvPr/>
        </p:nvSpPr>
        <p:spPr>
          <a:xfrm rot="16200000">
            <a:off x="-3174017" y="2332159"/>
            <a:ext cx="7604998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spc="2700" dirty="0">
                <a:solidFill>
                  <a:schemeClr val="bg1">
                    <a:lumMod val="75000"/>
                  </a:schemeClr>
                </a:solidFill>
                <a:latin typeface="Poppins Thin" panose="00000300000000000000" pitchFamily="2" charset="0"/>
                <a:ea typeface="Roboto Slab" pitchFamily="2" charset="0"/>
                <a:cs typeface="Poppins Thin" panose="00000300000000000000" pitchFamily="2" charset="0"/>
              </a:rPr>
              <a:t>EXECUTIVE DECK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26B8A-65A2-FED9-D5BC-6D86D48D7EBC}"/>
              </a:ext>
            </a:extLst>
          </p:cNvPr>
          <p:cNvSpPr txBox="1"/>
          <p:nvPr/>
        </p:nvSpPr>
        <p:spPr>
          <a:xfrm>
            <a:off x="1655882" y="3821630"/>
            <a:ext cx="334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4500" spc="1000" dirty="0">
                <a:solidFill>
                  <a:schemeClr val="bg1">
                    <a:lumMod val="65000"/>
                  </a:schemeClr>
                </a:solidFill>
                <a:latin typeface="Poppins Thin" panose="00000300000000000000" pitchFamily="2" charset="0"/>
                <a:ea typeface="Roboto Slab" pitchFamily="2" charset="0"/>
                <a:cs typeface="Poppins Thin" panose="00000300000000000000" pitchFamily="2" charset="0"/>
              </a:rPr>
              <a:t>08/2023</a:t>
            </a:r>
          </a:p>
        </p:txBody>
      </p:sp>
    </p:spTree>
    <p:extLst>
      <p:ext uri="{BB962C8B-B14F-4D97-AF65-F5344CB8AC3E}">
        <p14:creationId xmlns:p14="http://schemas.microsoft.com/office/powerpoint/2010/main" val="138453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B2533E-DD10-2E1D-408F-5605D416540C}"/>
              </a:ext>
            </a:extLst>
          </p:cNvPr>
          <p:cNvSpPr/>
          <p:nvPr/>
        </p:nvSpPr>
        <p:spPr>
          <a:xfrm>
            <a:off x="0" y="5713911"/>
            <a:ext cx="12192000" cy="93072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F6FF8-D03C-77BD-E67A-F81509838CD3}"/>
              </a:ext>
            </a:extLst>
          </p:cNvPr>
          <p:cNvSpPr/>
          <p:nvPr/>
        </p:nvSpPr>
        <p:spPr>
          <a:xfrm>
            <a:off x="-1" y="0"/>
            <a:ext cx="12192001" cy="1420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F4368-1725-A3FC-FCD6-B8421B79FE2B}"/>
              </a:ext>
            </a:extLst>
          </p:cNvPr>
          <p:cNvSpPr txBox="1"/>
          <p:nvPr/>
        </p:nvSpPr>
        <p:spPr>
          <a:xfrm>
            <a:off x="457695" y="350154"/>
            <a:ext cx="11276611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Poppins SemiBold" panose="00000700000000000000" pitchFamily="50" charset="0"/>
                <a:ea typeface="Roboto Slab" pitchFamily="2" charset="0"/>
                <a:cs typeface="Poppins SemiBold" panose="00000700000000000000" pitchFamily="50" charset="0"/>
              </a:rPr>
              <a:t>SLA Analysis – Service Desk &amp; Squads 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Poppins SemiBold" panose="00000700000000000000" pitchFamily="50" charset="0"/>
              <a:ea typeface="Roboto Slab" pitchFamily="2" charset="0"/>
              <a:cs typeface="Poppins SemiBold" panose="000007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5C2A4-2C6F-96D3-864C-2F7E8931B6C4}"/>
              </a:ext>
            </a:extLst>
          </p:cNvPr>
          <p:cNvSpPr txBox="1"/>
          <p:nvPr/>
        </p:nvSpPr>
        <p:spPr>
          <a:xfrm>
            <a:off x="517072" y="5755589"/>
            <a:ext cx="93562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 Desk: 96% of the tickets met the 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Squads: 77% of completed tickets did not meet the SLA.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102B6F-FE66-D23E-9C71-BAC2CDC9E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406025"/>
              </p:ext>
            </p:extLst>
          </p:nvPr>
        </p:nvGraphicFramePr>
        <p:xfrm>
          <a:off x="441961" y="1524000"/>
          <a:ext cx="5539740" cy="399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7B9649-2C64-3F20-E42F-E17182962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699548"/>
              </p:ext>
            </p:extLst>
          </p:nvPr>
        </p:nvGraphicFramePr>
        <p:xfrm>
          <a:off x="6119814" y="1524000"/>
          <a:ext cx="5554026" cy="400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579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420090-EEA3-7D18-814E-B60E1255291B}"/>
              </a:ext>
            </a:extLst>
          </p:cNvPr>
          <p:cNvSpPr/>
          <p:nvPr/>
        </p:nvSpPr>
        <p:spPr>
          <a:xfrm>
            <a:off x="0" y="0"/>
            <a:ext cx="12192000" cy="96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B4A267-D8CB-B40A-4CCD-0B20A97332BA}"/>
              </a:ext>
            </a:extLst>
          </p:cNvPr>
          <p:cNvSpPr/>
          <p:nvPr/>
        </p:nvSpPr>
        <p:spPr>
          <a:xfrm>
            <a:off x="0" y="5713911"/>
            <a:ext cx="12192000" cy="93072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F4368-1725-A3FC-FCD6-B8421B79FE2B}"/>
              </a:ext>
            </a:extLst>
          </p:cNvPr>
          <p:cNvSpPr txBox="1"/>
          <p:nvPr/>
        </p:nvSpPr>
        <p:spPr>
          <a:xfrm>
            <a:off x="3216846" y="149857"/>
            <a:ext cx="5758308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Poppins SemiBold" panose="00000700000000000000" pitchFamily="50" charset="0"/>
                <a:ea typeface="Roboto Slab" pitchFamily="2" charset="0"/>
                <a:cs typeface="Poppins SemiBold" panose="00000700000000000000" pitchFamily="50" charset="0"/>
              </a:rPr>
              <a:t>Squad SLA Analysis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Poppins SemiBold" panose="00000700000000000000" pitchFamily="50" charset="0"/>
              <a:ea typeface="Roboto Slab" pitchFamily="2" charset="0"/>
              <a:cs typeface="Poppins SemiBold" panose="000007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DF687-2FB8-9D32-10EB-55ADB8BC53C0}"/>
              </a:ext>
            </a:extLst>
          </p:cNvPr>
          <p:cNvSpPr txBox="1"/>
          <p:nvPr/>
        </p:nvSpPr>
        <p:spPr>
          <a:xfrm>
            <a:off x="177438" y="5813643"/>
            <a:ext cx="1162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All Marketing targets have been missed completely.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Each squad has more SLA breaches than successful completions.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Squad B doesn't meet the SLA for 85% of its tickets.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DC5A3FC-0712-EDF0-638A-844C6DB4EF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961681"/>
              </p:ext>
            </p:extLst>
          </p:nvPr>
        </p:nvGraphicFramePr>
        <p:xfrm>
          <a:off x="6053137" y="1234440"/>
          <a:ext cx="5696903" cy="428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09F9446-DC5F-2213-C692-840593174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555415"/>
              </p:ext>
            </p:extLst>
          </p:nvPr>
        </p:nvGraphicFramePr>
        <p:xfrm>
          <a:off x="321537" y="1249680"/>
          <a:ext cx="5576343" cy="4257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500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A2CF91-3E7E-3C9E-A99F-FE026195181A}"/>
              </a:ext>
            </a:extLst>
          </p:cNvPr>
          <p:cNvSpPr/>
          <p:nvPr/>
        </p:nvSpPr>
        <p:spPr>
          <a:xfrm>
            <a:off x="-1" y="0"/>
            <a:ext cx="12192001" cy="1257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B06E2-6AE1-6A11-442B-CFED6F9A9D2F}"/>
              </a:ext>
            </a:extLst>
          </p:cNvPr>
          <p:cNvSpPr txBox="1"/>
          <p:nvPr/>
        </p:nvSpPr>
        <p:spPr>
          <a:xfrm>
            <a:off x="1929988" y="350155"/>
            <a:ext cx="8332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Poppins SemiBold" panose="00000700000000000000" pitchFamily="50" charset="0"/>
                <a:ea typeface="Roboto Slab" pitchFamily="2" charset="0"/>
                <a:cs typeface="Poppins SemiBold" panose="00000700000000000000" pitchFamily="50" charset="0"/>
              </a:rPr>
              <a:t>SLA Analysis – DATA Insights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Poppins SemiBold" panose="00000700000000000000" pitchFamily="50" charset="0"/>
              <a:ea typeface="Roboto Slab" pitchFamily="2" charset="0"/>
              <a:cs typeface="Poppins SemiBold" panose="000007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78F15-E9E2-B580-B5E3-1F96E131A962}"/>
              </a:ext>
            </a:extLst>
          </p:cNvPr>
          <p:cNvSpPr txBox="1"/>
          <p:nvPr/>
        </p:nvSpPr>
        <p:spPr>
          <a:xfrm>
            <a:off x="1111432" y="1982601"/>
            <a:ext cx="9876608" cy="40318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ea typeface="Jost Medium" pitchFamily="2" charset="0"/>
                <a:cs typeface="Poppins" panose="00000500000000000000" pitchFamily="2" charset="0"/>
              </a:rPr>
              <a:t>Service Desk Insights:</a:t>
            </a:r>
          </a:p>
          <a:p>
            <a:endParaRPr lang="en-US" dirty="0">
              <a:latin typeface="Poppins" panose="00000500000000000000" pitchFamily="2" charset="0"/>
              <a:ea typeface="Jost Medium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96% of completed tickets meet SLA. This shows good management and issue solving.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Only 4% of SLAs were breached, thanks to proactive issue solving.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Team is dedicated to keeping SLAs and solving problems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Squad Insights:</a:t>
            </a:r>
          </a:p>
          <a:p>
            <a:endParaRPr lang="en-US" dirty="0">
              <a:latin typeface="Poppins" panose="00000500000000000000" pitchFamily="2" charset="0"/>
              <a:ea typeface="Jost Medium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77% of completed tickets breach SLAs, indicating a significant challenge.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Squad performance varies, with some squads struggling to meet SLAs more than others.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Based on that, there is the need to identify the challenges squads encounter in meeting SLAs for the majority of tickets.</a:t>
            </a:r>
          </a:p>
        </p:txBody>
      </p:sp>
    </p:spTree>
    <p:extLst>
      <p:ext uri="{BB962C8B-B14F-4D97-AF65-F5344CB8AC3E}">
        <p14:creationId xmlns:p14="http://schemas.microsoft.com/office/powerpoint/2010/main" val="18145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9F4368-1725-A3FC-FCD6-B8421B79FE2B}"/>
              </a:ext>
            </a:extLst>
          </p:cNvPr>
          <p:cNvSpPr txBox="1"/>
          <p:nvPr/>
        </p:nvSpPr>
        <p:spPr>
          <a:xfrm>
            <a:off x="2824709" y="1068612"/>
            <a:ext cx="6542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spc="100" dirty="0">
                <a:latin typeface="Poppins Bold" panose="00000800000000000000" pitchFamily="2" charset="0"/>
                <a:cs typeface="Poppins Bold" panose="00000800000000000000" pitchFamily="2" charset="0"/>
              </a:rPr>
              <a:t>Thank You!</a:t>
            </a:r>
            <a:endParaRPr lang="en-US" sz="4000" spc="100" dirty="0">
              <a:solidFill>
                <a:schemeClr val="accent2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9FA3C-B04E-A0AD-2AF2-C58D386F6698}"/>
              </a:ext>
            </a:extLst>
          </p:cNvPr>
          <p:cNvSpPr/>
          <p:nvPr/>
        </p:nvSpPr>
        <p:spPr>
          <a:xfrm>
            <a:off x="0" y="2621642"/>
            <a:ext cx="12191999" cy="444863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0C340-E815-C1F3-34A7-0BD939A05478}"/>
              </a:ext>
            </a:extLst>
          </p:cNvPr>
          <p:cNvSpPr txBox="1"/>
          <p:nvPr/>
        </p:nvSpPr>
        <p:spPr>
          <a:xfrm>
            <a:off x="3622222" y="4530273"/>
            <a:ext cx="4947557" cy="44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Poppins SemiBold" panose="00000700000000000000" pitchFamily="50" charset="0"/>
                <a:ea typeface="Roboto Slab" pitchFamily="2" charset="0"/>
                <a:cs typeface="Poppins SemiBold" panose="00000700000000000000" pitchFamily="50" charset="0"/>
              </a:rPr>
              <a:t>Mariana Oliveira</a:t>
            </a:r>
          </a:p>
        </p:txBody>
      </p:sp>
    </p:spTree>
    <p:extLst>
      <p:ext uri="{BB962C8B-B14F-4D97-AF65-F5344CB8AC3E}">
        <p14:creationId xmlns:p14="http://schemas.microsoft.com/office/powerpoint/2010/main" val="78182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219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Poppins Bold</vt:lpstr>
      <vt:lpstr>Poppins SemiBold</vt:lpstr>
      <vt:lpstr>Poppins Thin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Oliveira</dc:creator>
  <cp:lastModifiedBy>Mariana Oliveira</cp:lastModifiedBy>
  <cp:revision>7</cp:revision>
  <dcterms:created xsi:type="dcterms:W3CDTF">2023-08-29T21:34:35Z</dcterms:created>
  <dcterms:modified xsi:type="dcterms:W3CDTF">2023-08-30T14:53:52Z</dcterms:modified>
</cp:coreProperties>
</file>