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66392"/>
    <p:restoredTop sz="86314"/>
  </p:normalViewPr>
  <p:slideViewPr>
    <p:cSldViewPr snapToGrid="0" snapToObjects="1">
      <p:cViewPr varScale="1">
        <p:scale>
          <a:sx n="103" d="100"/>
          <a:sy n="103" d="100"/>
        </p:scale>
        <p:origin x="184" y="328"/>
      </p:cViewPr>
      <p:guideLst/>
    </p:cSldViewPr>
  </p:slideViewPr>
  <p:outlineViewPr>
    <p:cViewPr>
      <p:scale>
        <a:sx n="33" d="100"/>
        <a:sy n="33" d="100"/>
      </p:scale>
      <p:origin x="0" y="-8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5FEE1-C306-1242-AECA-68E26B26EBFB}" type="datetimeFigureOut">
              <a:rPr lang="en-US" smtClean="0"/>
              <a:t>4/6/18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F28D4-EB49-5243-BD09-FCE0EA1C4B63}" type="slidenum">
              <a:rPr lang="en-US" smtClean="0"/>
              <a:t>‹#›</a:t>
            </a:fld>
            <a:endParaRPr lang="en-US"/>
          </a:p>
        </p:txBody>
      </p:sp>
    </p:spTree>
    <p:extLst>
      <p:ext uri="{BB962C8B-B14F-4D97-AF65-F5344CB8AC3E}">
        <p14:creationId xmlns:p14="http://schemas.microsoft.com/office/powerpoint/2010/main" val="1984117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8C6C1-798A-3D41-81AD-CA37117756EC}"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2702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8C6C1-798A-3D41-81AD-CA37117756EC}"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58309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8C6C1-798A-3D41-81AD-CA37117756EC}"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111474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8C6C1-798A-3D41-81AD-CA37117756EC}"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105229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8C6C1-798A-3D41-81AD-CA37117756EC}" type="datetimeFigureOut">
              <a:rPr lang="en-US" smtClean="0"/>
              <a:t>4/6/18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135937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8C6C1-798A-3D41-81AD-CA37117756EC}" type="datetimeFigureOut">
              <a:rPr lang="en-US" smtClean="0"/>
              <a:t>4/6/18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207176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8C6C1-798A-3D41-81AD-CA37117756EC}" type="datetimeFigureOut">
              <a:rPr lang="en-US" smtClean="0"/>
              <a:t>4/6/18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84564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8C6C1-798A-3D41-81AD-CA37117756EC}" type="datetimeFigureOut">
              <a:rPr lang="en-US" smtClean="0"/>
              <a:t>4/6/18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7129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8C6C1-798A-3D41-81AD-CA37117756EC}" type="datetimeFigureOut">
              <a:rPr lang="en-US" smtClean="0"/>
              <a:t>4/6/18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28644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8C6C1-798A-3D41-81AD-CA37117756EC}" type="datetimeFigureOut">
              <a:rPr lang="en-US" smtClean="0"/>
              <a:t>4/6/18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18377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8C6C1-798A-3D41-81AD-CA37117756EC}" type="datetimeFigureOut">
              <a:rPr lang="en-US" smtClean="0"/>
              <a:t>4/6/18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0513F-C5AA-994B-9CCE-9536EFB79C6C}" type="slidenum">
              <a:rPr lang="en-US" smtClean="0"/>
              <a:t>‹#›</a:t>
            </a:fld>
            <a:endParaRPr lang="en-US"/>
          </a:p>
        </p:txBody>
      </p:sp>
    </p:spTree>
    <p:extLst>
      <p:ext uri="{BB962C8B-B14F-4D97-AF65-F5344CB8AC3E}">
        <p14:creationId xmlns:p14="http://schemas.microsoft.com/office/powerpoint/2010/main" val="1822974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8C6C1-798A-3D41-81AD-CA37117756EC}" type="datetimeFigureOut">
              <a:rPr lang="en-US" smtClean="0"/>
              <a:t>4/6/18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0513F-C5AA-994B-9CCE-9536EFB79C6C}" type="slidenum">
              <a:rPr lang="en-US" smtClean="0"/>
              <a:t>‹#›</a:t>
            </a:fld>
            <a:endParaRPr lang="en-US"/>
          </a:p>
        </p:txBody>
      </p:sp>
    </p:spTree>
    <p:extLst>
      <p:ext uri="{BB962C8B-B14F-4D97-AF65-F5344CB8AC3E}">
        <p14:creationId xmlns:p14="http://schemas.microsoft.com/office/powerpoint/2010/main" val="986793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rust-lang.org/?gist=7e9d2427323617d4130a04df65315550&amp;version=stab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Common terms</a:t>
            </a:r>
            <a:endParaRPr lang="en-US" dirty="0"/>
          </a:p>
        </p:txBody>
      </p:sp>
      <p:sp>
        <p:nvSpPr>
          <p:cNvPr id="3" name="Subtitle 2"/>
          <p:cNvSpPr>
            <a:spLocks noGrp="1"/>
          </p:cNvSpPr>
          <p:nvPr>
            <p:ph type="subTitle" idx="1"/>
          </p:nvPr>
        </p:nvSpPr>
        <p:spPr/>
        <p:txBody>
          <a:bodyPr>
            <a:normAutofit fontScale="85000" lnSpcReduction="20000"/>
          </a:bodyPr>
          <a:lstStyle/>
          <a:p>
            <a:pPr algn="l"/>
            <a:r>
              <a:rPr lang="en-US" b="1" dirty="0" err="1" smtClean="0"/>
              <a:t>Segfault</a:t>
            </a:r>
            <a:r>
              <a:rPr lang="en-US" dirty="0" smtClean="0"/>
              <a:t> </a:t>
            </a:r>
            <a:r>
              <a:rPr lang="mr-IN" dirty="0" smtClean="0"/>
              <a:t>–</a:t>
            </a:r>
            <a:r>
              <a:rPr lang="en-US" dirty="0" smtClean="0"/>
              <a:t> program trying to read </a:t>
            </a:r>
            <a:r>
              <a:rPr lang="en-US" dirty="0"/>
              <a:t>or write an illegal memory </a:t>
            </a:r>
            <a:r>
              <a:rPr lang="en-US" dirty="0" smtClean="0"/>
              <a:t>location</a:t>
            </a:r>
          </a:p>
          <a:p>
            <a:endParaRPr lang="en-US" dirty="0" smtClean="0"/>
          </a:p>
          <a:p>
            <a:pPr algn="l"/>
            <a:r>
              <a:rPr lang="en-US" dirty="0"/>
              <a:t>Program memory is divided into different segments: a text segment for program instructions, a data segment for variables and arrays defined at compile time, a stack segment for temporary (or automatic) variables defined in subroutines and functions, and a heap segment for variables allocated during runtime by </a:t>
            </a:r>
            <a:r>
              <a:rPr lang="en-US" dirty="0" smtClean="0"/>
              <a:t>functions</a:t>
            </a:r>
          </a:p>
          <a:p>
            <a:pPr algn="l"/>
            <a:endParaRPr lang="en-US" dirty="0"/>
          </a:p>
        </p:txBody>
      </p:sp>
    </p:spTree>
    <p:extLst>
      <p:ext uri="{BB962C8B-B14F-4D97-AF65-F5344CB8AC3E}">
        <p14:creationId xmlns:p14="http://schemas.microsoft.com/office/powerpoint/2010/main" val="81816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err="1" smtClean="0"/>
              <a:t>segfault</a:t>
            </a:r>
            <a:r>
              <a:rPr lang="en-US" dirty="0" smtClean="0"/>
              <a:t> occurs when a reference to a variable falls outside the segment where that variable resides, or when a write is attempted to a location that is in a read-only segment. In practice, </a:t>
            </a:r>
            <a:r>
              <a:rPr lang="en-US" dirty="0" err="1" smtClean="0"/>
              <a:t>segfaults</a:t>
            </a:r>
            <a:r>
              <a:rPr lang="en-US" dirty="0" smtClean="0"/>
              <a:t> are almost always due to trying to read or write a non-existent array element, not properly defining a pointer before using it, or (in C programs) accidentally using a variable's value as an address</a:t>
            </a:r>
          </a:p>
          <a:p>
            <a:r>
              <a:rPr lang="en-US" b="1" dirty="0" smtClean="0"/>
              <a:t>Data races  </a:t>
            </a:r>
            <a:r>
              <a:rPr lang="en-US" dirty="0" smtClean="0"/>
              <a:t>- </a:t>
            </a:r>
            <a:r>
              <a:rPr lang="en-US" dirty="0"/>
              <a:t>A data race occurs when:</a:t>
            </a:r>
          </a:p>
          <a:p>
            <a:pPr marL="514350" indent="-514350">
              <a:buFont typeface="+mj-lt"/>
              <a:buAutoNum type="arabicPeriod"/>
            </a:pPr>
            <a:r>
              <a:rPr lang="en-US" dirty="0"/>
              <a:t>two or more threads in a </a:t>
            </a:r>
            <a:r>
              <a:rPr lang="en-US" b="1" dirty="0"/>
              <a:t>single process</a:t>
            </a:r>
            <a:r>
              <a:rPr lang="en-US" dirty="0"/>
              <a:t> access the same memory location concurrently, and</a:t>
            </a:r>
          </a:p>
          <a:p>
            <a:pPr marL="514350" indent="-514350">
              <a:buFont typeface="+mj-lt"/>
              <a:buAutoNum type="arabicPeriod"/>
            </a:pPr>
            <a:r>
              <a:rPr lang="en-US" dirty="0"/>
              <a:t>at least one of the accesses is for writing, and</a:t>
            </a:r>
          </a:p>
          <a:p>
            <a:pPr marL="514350" indent="-514350">
              <a:buFont typeface="+mj-lt"/>
              <a:buAutoNum type="arabicPeriod"/>
            </a:pPr>
            <a:r>
              <a:rPr lang="en-US" dirty="0"/>
              <a:t>the threads are not using any exclusive locks to control their accesses to that memory.</a:t>
            </a:r>
          </a:p>
          <a:p>
            <a:endParaRPr lang="en-US" dirty="0"/>
          </a:p>
        </p:txBody>
      </p:sp>
    </p:spTree>
    <p:extLst>
      <p:ext uri="{BB962C8B-B14F-4D97-AF65-F5344CB8AC3E}">
        <p14:creationId xmlns:p14="http://schemas.microsoft.com/office/powerpoint/2010/main" val="312676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and heap</a:t>
            </a:r>
            <a:endParaRPr lang="en-US" dirty="0"/>
          </a:p>
        </p:txBody>
      </p:sp>
      <p:sp>
        <p:nvSpPr>
          <p:cNvPr id="4" name="Rectangle 3"/>
          <p:cNvSpPr/>
          <p:nvPr/>
        </p:nvSpPr>
        <p:spPr>
          <a:xfrm>
            <a:off x="2320290" y="2074539"/>
            <a:ext cx="1805940" cy="3746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320290" y="5294956"/>
            <a:ext cx="1805940" cy="369332"/>
          </a:xfrm>
          <a:prstGeom prst="rect">
            <a:avLst/>
          </a:prstGeom>
          <a:solidFill>
            <a:schemeClr val="accent2"/>
          </a:solidFill>
        </p:spPr>
        <p:txBody>
          <a:bodyPr wrap="square" rtlCol="0">
            <a:spAutoFit/>
          </a:bodyPr>
          <a:lstStyle/>
          <a:p>
            <a:pPr algn="ctr"/>
            <a:r>
              <a:rPr lang="en-US" dirty="0"/>
              <a:t>5</a:t>
            </a:r>
          </a:p>
        </p:txBody>
      </p:sp>
      <p:sp>
        <p:nvSpPr>
          <p:cNvPr id="6" name="TextBox 5"/>
          <p:cNvSpPr txBox="1"/>
          <p:nvPr/>
        </p:nvSpPr>
        <p:spPr>
          <a:xfrm>
            <a:off x="507950" y="2702177"/>
            <a:ext cx="639919" cy="369332"/>
          </a:xfrm>
          <a:prstGeom prst="rect">
            <a:avLst/>
          </a:prstGeom>
          <a:noFill/>
        </p:spPr>
        <p:txBody>
          <a:bodyPr wrap="none" rtlCol="0">
            <a:spAutoFit/>
          </a:bodyPr>
          <a:lstStyle/>
          <a:p>
            <a:r>
              <a:rPr lang="en-US" smtClean="0"/>
              <a:t>RAM</a:t>
            </a:r>
            <a:endParaRPr lang="en-US"/>
          </a:p>
        </p:txBody>
      </p:sp>
      <p:sp>
        <p:nvSpPr>
          <p:cNvPr id="7" name="TextBox 6"/>
          <p:cNvSpPr txBox="1"/>
          <p:nvPr/>
        </p:nvSpPr>
        <p:spPr>
          <a:xfrm>
            <a:off x="8401050" y="4957112"/>
            <a:ext cx="1659878" cy="369332"/>
          </a:xfrm>
          <a:prstGeom prst="rect">
            <a:avLst/>
          </a:prstGeom>
          <a:noFill/>
        </p:spPr>
        <p:txBody>
          <a:bodyPr wrap="none" rtlCol="0">
            <a:spAutoFit/>
          </a:bodyPr>
          <a:lstStyle/>
          <a:p>
            <a:r>
              <a:rPr lang="en-US" dirty="0" smtClean="0"/>
              <a:t>let x = 5;    //i32</a:t>
            </a:r>
            <a:endParaRPr lang="en-US" dirty="0"/>
          </a:p>
        </p:txBody>
      </p:sp>
      <p:sp>
        <p:nvSpPr>
          <p:cNvPr id="8" name="Right Arrow 7"/>
          <p:cNvSpPr/>
          <p:nvPr/>
        </p:nvSpPr>
        <p:spPr>
          <a:xfrm>
            <a:off x="1477246" y="5323535"/>
            <a:ext cx="43727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p:cNvSpPr/>
          <p:nvPr/>
        </p:nvSpPr>
        <p:spPr>
          <a:xfrm>
            <a:off x="4273074" y="4019929"/>
            <a:ext cx="400050" cy="1658649"/>
          </a:xfrm>
          <a:prstGeom prst="rightBrace">
            <a:avLst>
              <a:gd name="adj1" fmla="val 29762"/>
              <a:gd name="adj2" fmla="val 50000"/>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804692" y="4673508"/>
            <a:ext cx="1896417" cy="369332"/>
          </a:xfrm>
          <a:prstGeom prst="rect">
            <a:avLst/>
          </a:prstGeom>
          <a:noFill/>
        </p:spPr>
        <p:txBody>
          <a:bodyPr wrap="none" rtlCol="0">
            <a:spAutoFit/>
          </a:bodyPr>
          <a:lstStyle/>
          <a:p>
            <a:r>
              <a:rPr lang="en-US" dirty="0" smtClean="0"/>
              <a:t>Stack  : short term</a:t>
            </a:r>
            <a:endParaRPr lang="en-US" dirty="0"/>
          </a:p>
        </p:txBody>
      </p:sp>
      <p:sp>
        <p:nvSpPr>
          <p:cNvPr id="11" name="TextBox 10"/>
          <p:cNvSpPr txBox="1"/>
          <p:nvPr/>
        </p:nvSpPr>
        <p:spPr>
          <a:xfrm>
            <a:off x="8401050" y="5452111"/>
            <a:ext cx="1768433" cy="369332"/>
          </a:xfrm>
          <a:prstGeom prst="rect">
            <a:avLst/>
          </a:prstGeom>
          <a:noFill/>
        </p:spPr>
        <p:txBody>
          <a:bodyPr wrap="none" rtlCol="0">
            <a:spAutoFit/>
          </a:bodyPr>
          <a:lstStyle/>
          <a:p>
            <a:r>
              <a:rPr lang="en-US" dirty="0" err="1" smtClean="0"/>
              <a:t>fn</a:t>
            </a:r>
            <a:r>
              <a:rPr lang="en-US" dirty="0" smtClean="0"/>
              <a:t> </a:t>
            </a:r>
            <a:r>
              <a:rPr lang="en-US" dirty="0" err="1" smtClean="0"/>
              <a:t>inc</a:t>
            </a:r>
            <a:r>
              <a:rPr lang="en-US" dirty="0" smtClean="0"/>
              <a:t>(x:i32){x+1}</a:t>
            </a:r>
            <a:endParaRPr lang="en-US" dirty="0"/>
          </a:p>
        </p:txBody>
      </p:sp>
      <p:sp>
        <p:nvSpPr>
          <p:cNvPr id="12" name="TextBox 11"/>
          <p:cNvSpPr txBox="1"/>
          <p:nvPr/>
        </p:nvSpPr>
        <p:spPr>
          <a:xfrm>
            <a:off x="8401050" y="5879181"/>
            <a:ext cx="894797" cy="369332"/>
          </a:xfrm>
          <a:prstGeom prst="rect">
            <a:avLst/>
          </a:prstGeom>
          <a:noFill/>
        </p:spPr>
        <p:txBody>
          <a:bodyPr wrap="none" rtlCol="0">
            <a:spAutoFit/>
          </a:bodyPr>
          <a:lstStyle/>
          <a:p>
            <a:r>
              <a:rPr lang="en-US" dirty="0" err="1" smtClean="0"/>
              <a:t>inc</a:t>
            </a:r>
            <a:r>
              <a:rPr lang="en-US" dirty="0" smtClean="0"/>
              <a:t>(32);</a:t>
            </a:r>
            <a:endParaRPr lang="en-US" dirty="0"/>
          </a:p>
        </p:txBody>
      </p:sp>
      <p:sp>
        <p:nvSpPr>
          <p:cNvPr id="13" name="TextBox 12"/>
          <p:cNvSpPr txBox="1"/>
          <p:nvPr/>
        </p:nvSpPr>
        <p:spPr>
          <a:xfrm>
            <a:off x="2320290" y="4869419"/>
            <a:ext cx="1805940" cy="369332"/>
          </a:xfrm>
          <a:prstGeom prst="rect">
            <a:avLst/>
          </a:prstGeom>
          <a:solidFill>
            <a:schemeClr val="accent2"/>
          </a:solidFill>
        </p:spPr>
        <p:txBody>
          <a:bodyPr wrap="square" rtlCol="0">
            <a:spAutoFit/>
          </a:bodyPr>
          <a:lstStyle/>
          <a:p>
            <a:pPr algn="ctr"/>
            <a:r>
              <a:rPr lang="en-US" dirty="0" smtClean="0"/>
              <a:t>32</a:t>
            </a:r>
            <a:endParaRPr lang="en-US" dirty="0"/>
          </a:p>
        </p:txBody>
      </p:sp>
      <p:sp>
        <p:nvSpPr>
          <p:cNvPr id="14" name="Right Brace 13"/>
          <p:cNvSpPr/>
          <p:nvPr/>
        </p:nvSpPr>
        <p:spPr>
          <a:xfrm>
            <a:off x="4229100" y="2086619"/>
            <a:ext cx="400050" cy="1771006"/>
          </a:xfrm>
          <a:prstGeom prst="rightBrace">
            <a:avLst>
              <a:gd name="adj1" fmla="val 29762"/>
              <a:gd name="adj2" fmla="val 50000"/>
            </a:avLst>
          </a:prstGeom>
          <a:ln w="476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629150" y="2715626"/>
            <a:ext cx="1811009" cy="369332"/>
          </a:xfrm>
          <a:prstGeom prst="rect">
            <a:avLst/>
          </a:prstGeom>
          <a:noFill/>
        </p:spPr>
        <p:txBody>
          <a:bodyPr wrap="none" rtlCol="0">
            <a:spAutoFit/>
          </a:bodyPr>
          <a:lstStyle/>
          <a:p>
            <a:r>
              <a:rPr lang="en-US" dirty="0" smtClean="0"/>
              <a:t>Heap  : long term</a:t>
            </a:r>
            <a:endParaRPr lang="en-US" dirty="0"/>
          </a:p>
        </p:txBody>
      </p:sp>
      <p:sp>
        <p:nvSpPr>
          <p:cNvPr id="16" name="Right Arrow 15"/>
          <p:cNvSpPr/>
          <p:nvPr/>
        </p:nvSpPr>
        <p:spPr>
          <a:xfrm>
            <a:off x="7869555" y="4992775"/>
            <a:ext cx="43727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849471" y="5864482"/>
            <a:ext cx="437279" cy="36933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1458713" y="4886561"/>
            <a:ext cx="437279" cy="369332"/>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286750" y="1871657"/>
            <a:ext cx="2113079" cy="1200329"/>
          </a:xfrm>
          <a:prstGeom prst="rect">
            <a:avLst/>
          </a:prstGeom>
          <a:noFill/>
        </p:spPr>
        <p:txBody>
          <a:bodyPr wrap="none" rtlCol="0">
            <a:spAutoFit/>
          </a:bodyPr>
          <a:lstStyle/>
          <a:p>
            <a:r>
              <a:rPr lang="en-US" dirty="0" smtClean="0"/>
              <a:t>Use box construct</a:t>
            </a:r>
          </a:p>
          <a:p>
            <a:r>
              <a:rPr lang="en-US" dirty="0" smtClean="0"/>
              <a:t>let y = Box::new(10);</a:t>
            </a:r>
          </a:p>
          <a:p>
            <a:endParaRPr lang="en-US" dirty="0"/>
          </a:p>
          <a:p>
            <a:r>
              <a:rPr lang="en-US" dirty="0" err="1" smtClean="0"/>
              <a:t>println</a:t>
            </a:r>
            <a:r>
              <a:rPr lang="en-US" dirty="0" smtClean="0"/>
              <a:t>!(“y = {}”, *y);</a:t>
            </a:r>
            <a:endParaRPr lang="en-US" dirty="0"/>
          </a:p>
        </p:txBody>
      </p:sp>
      <p:sp>
        <p:nvSpPr>
          <p:cNvPr id="20" name="TextBox 19"/>
          <p:cNvSpPr txBox="1"/>
          <p:nvPr/>
        </p:nvSpPr>
        <p:spPr>
          <a:xfrm>
            <a:off x="2321759" y="2148656"/>
            <a:ext cx="1805940" cy="369332"/>
          </a:xfrm>
          <a:prstGeom prst="rect">
            <a:avLst/>
          </a:prstGeom>
          <a:solidFill>
            <a:schemeClr val="accent2"/>
          </a:solidFill>
        </p:spPr>
        <p:txBody>
          <a:bodyPr wrap="square" rtlCol="0">
            <a:spAutoFit/>
          </a:bodyPr>
          <a:lstStyle/>
          <a:p>
            <a:pPr algn="ctr"/>
            <a:r>
              <a:rPr lang="en-US" smtClean="0"/>
              <a:t>10</a:t>
            </a:r>
            <a:endParaRPr lang="en-US" dirty="0"/>
          </a:p>
        </p:txBody>
      </p:sp>
      <p:sp>
        <p:nvSpPr>
          <p:cNvPr id="21" name="Right Arrow 20"/>
          <p:cNvSpPr/>
          <p:nvPr/>
        </p:nvSpPr>
        <p:spPr>
          <a:xfrm>
            <a:off x="1682904" y="2098993"/>
            <a:ext cx="437279"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7645771" y="2166283"/>
            <a:ext cx="437279" cy="3693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18821" y="4441865"/>
            <a:ext cx="1805940" cy="369332"/>
          </a:xfrm>
          <a:prstGeom prst="rect">
            <a:avLst/>
          </a:prstGeom>
          <a:solidFill>
            <a:schemeClr val="accent2"/>
          </a:solidFill>
        </p:spPr>
        <p:txBody>
          <a:bodyPr wrap="square" rtlCol="0">
            <a:spAutoFit/>
          </a:bodyPr>
          <a:lstStyle/>
          <a:p>
            <a:pPr algn="ctr"/>
            <a:r>
              <a:rPr lang="en-US" dirty="0" smtClean="0"/>
              <a:t>y</a:t>
            </a:r>
            <a:endParaRPr lang="en-US" dirty="0"/>
          </a:p>
        </p:txBody>
      </p:sp>
      <p:sp>
        <p:nvSpPr>
          <p:cNvPr id="24" name="Right Arrow 23"/>
          <p:cNvSpPr/>
          <p:nvPr/>
        </p:nvSpPr>
        <p:spPr>
          <a:xfrm>
            <a:off x="7645771" y="2702177"/>
            <a:ext cx="437279" cy="369332"/>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451046" y="4449587"/>
            <a:ext cx="437279" cy="369332"/>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26"/>
          <p:cNvSpPr/>
          <p:nvPr/>
        </p:nvSpPr>
        <p:spPr>
          <a:xfrm rot="14766166">
            <a:off x="1331248" y="3355925"/>
            <a:ext cx="2945835" cy="1299269"/>
          </a:xfrm>
          <a:prstGeom prst="arc">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8401050" y="3557588"/>
            <a:ext cx="1854995" cy="646331"/>
          </a:xfrm>
          <a:prstGeom prst="rect">
            <a:avLst/>
          </a:prstGeom>
          <a:noFill/>
        </p:spPr>
        <p:txBody>
          <a:bodyPr wrap="none" rtlCol="0">
            <a:spAutoFit/>
          </a:bodyPr>
          <a:lstStyle/>
          <a:p>
            <a:r>
              <a:rPr lang="en-US" dirty="0" smtClean="0"/>
              <a:t>let z = </a:t>
            </a:r>
            <a:r>
              <a:rPr lang="en-US" dirty="0" err="1" smtClean="0"/>
              <a:t>vec</a:t>
            </a:r>
            <a:r>
              <a:rPr lang="en-US" dirty="0" smtClean="0"/>
              <a:t>![1,2,3];</a:t>
            </a:r>
          </a:p>
          <a:p>
            <a:r>
              <a:rPr lang="en-US" dirty="0" smtClean="0"/>
              <a:t> </a:t>
            </a:r>
            <a:endParaRPr lang="en-US" dirty="0"/>
          </a:p>
        </p:txBody>
      </p:sp>
      <p:sp>
        <p:nvSpPr>
          <p:cNvPr id="29" name="TextBox 28"/>
          <p:cNvSpPr txBox="1"/>
          <p:nvPr/>
        </p:nvSpPr>
        <p:spPr>
          <a:xfrm>
            <a:off x="2320290" y="4034217"/>
            <a:ext cx="1805940" cy="369332"/>
          </a:xfrm>
          <a:prstGeom prst="rect">
            <a:avLst/>
          </a:prstGeom>
          <a:solidFill>
            <a:schemeClr val="accent2"/>
          </a:solidFill>
        </p:spPr>
        <p:txBody>
          <a:bodyPr wrap="square" rtlCol="0">
            <a:spAutoFit/>
          </a:bodyPr>
          <a:lstStyle/>
          <a:p>
            <a:pPr algn="ctr"/>
            <a:r>
              <a:rPr lang="en-US" dirty="0"/>
              <a:t>z</a:t>
            </a:r>
            <a:endParaRPr lang="en-US" dirty="0"/>
          </a:p>
        </p:txBody>
      </p:sp>
      <p:sp>
        <p:nvSpPr>
          <p:cNvPr id="33" name="TextBox 32"/>
          <p:cNvSpPr txBox="1"/>
          <p:nvPr/>
        </p:nvSpPr>
        <p:spPr>
          <a:xfrm>
            <a:off x="2333109" y="2583924"/>
            <a:ext cx="1805940" cy="369332"/>
          </a:xfrm>
          <a:prstGeom prst="rect">
            <a:avLst/>
          </a:prstGeom>
          <a:solidFill>
            <a:schemeClr val="accent2"/>
          </a:solidFill>
        </p:spPr>
        <p:txBody>
          <a:bodyPr wrap="square" rtlCol="0">
            <a:spAutoFit/>
          </a:bodyPr>
          <a:lstStyle/>
          <a:p>
            <a:pPr algn="ctr"/>
            <a:r>
              <a:rPr lang="en-US" dirty="0" smtClean="0"/>
              <a:t>1</a:t>
            </a:r>
            <a:endParaRPr lang="en-US" dirty="0"/>
          </a:p>
        </p:txBody>
      </p:sp>
      <p:sp>
        <p:nvSpPr>
          <p:cNvPr id="34" name="TextBox 33"/>
          <p:cNvSpPr txBox="1"/>
          <p:nvPr/>
        </p:nvSpPr>
        <p:spPr>
          <a:xfrm>
            <a:off x="2327394" y="2967544"/>
            <a:ext cx="1805940" cy="369332"/>
          </a:xfrm>
          <a:prstGeom prst="rect">
            <a:avLst/>
          </a:prstGeom>
          <a:solidFill>
            <a:schemeClr val="accent2"/>
          </a:solidFill>
        </p:spPr>
        <p:txBody>
          <a:bodyPr wrap="square" rtlCol="0">
            <a:spAutoFit/>
          </a:bodyPr>
          <a:lstStyle/>
          <a:p>
            <a:pPr algn="ctr"/>
            <a:r>
              <a:rPr lang="en-US" dirty="0" smtClean="0"/>
              <a:t>2</a:t>
            </a:r>
            <a:endParaRPr lang="en-US" dirty="0"/>
          </a:p>
        </p:txBody>
      </p:sp>
      <p:sp>
        <p:nvSpPr>
          <p:cNvPr id="35" name="TextBox 34"/>
          <p:cNvSpPr txBox="1"/>
          <p:nvPr/>
        </p:nvSpPr>
        <p:spPr>
          <a:xfrm>
            <a:off x="2327394" y="3352947"/>
            <a:ext cx="1805940" cy="369332"/>
          </a:xfrm>
          <a:prstGeom prst="rect">
            <a:avLst/>
          </a:prstGeom>
          <a:solidFill>
            <a:schemeClr val="accent2"/>
          </a:solidFill>
        </p:spPr>
        <p:txBody>
          <a:bodyPr wrap="square" rtlCol="0">
            <a:spAutoFit/>
          </a:bodyPr>
          <a:lstStyle/>
          <a:p>
            <a:pPr algn="ctr"/>
            <a:r>
              <a:rPr lang="en-US" dirty="0"/>
              <a:t>3</a:t>
            </a:r>
          </a:p>
        </p:txBody>
      </p:sp>
      <p:sp>
        <p:nvSpPr>
          <p:cNvPr id="36" name="Right Arrow 35"/>
          <p:cNvSpPr/>
          <p:nvPr/>
        </p:nvSpPr>
        <p:spPr>
          <a:xfrm>
            <a:off x="1480634" y="4004965"/>
            <a:ext cx="437279" cy="369332"/>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714060" y="3585074"/>
            <a:ext cx="437279" cy="369332"/>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007616" y="6316400"/>
            <a:ext cx="1621534" cy="369332"/>
          </a:xfrm>
          <a:prstGeom prst="rect">
            <a:avLst/>
          </a:prstGeom>
          <a:noFill/>
        </p:spPr>
        <p:txBody>
          <a:bodyPr wrap="none" rtlCol="0">
            <a:spAutoFit/>
          </a:bodyPr>
          <a:lstStyle/>
          <a:p>
            <a:r>
              <a:rPr lang="en-US" dirty="0" smtClean="0">
                <a:hlinkClick r:id="rId2"/>
              </a:rPr>
              <a:t>Playground link</a:t>
            </a:r>
            <a:endParaRPr lang="en-US" dirty="0"/>
          </a:p>
        </p:txBody>
      </p:sp>
    </p:spTree>
    <p:extLst>
      <p:ext uri="{BB962C8B-B14F-4D97-AF65-F5344CB8AC3E}">
        <p14:creationId xmlns:p14="http://schemas.microsoft.com/office/powerpoint/2010/main" val="1004751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vector? </a:t>
            </a:r>
            <a:r>
              <a:rPr lang="mr-IN" dirty="0" smtClean="0"/>
              <a:t>–</a:t>
            </a:r>
            <a:r>
              <a:rPr lang="en-US" dirty="0" smtClean="0"/>
              <a:t> dynamic arrays</a:t>
            </a:r>
          </a:p>
          <a:p>
            <a:r>
              <a:rPr lang="en-US" dirty="0" smtClean="0"/>
              <a:t>Why do we need pointers? - </a:t>
            </a:r>
            <a:r>
              <a:rPr lang="en-US" dirty="0"/>
              <a:t>They make some problems easier or cleaner to solve, but you could always find alternative </a:t>
            </a:r>
            <a:r>
              <a:rPr lang="en-US" dirty="0" smtClean="0"/>
              <a:t>solutions, complex data structures and data types like string.</a:t>
            </a:r>
          </a:p>
          <a:p>
            <a:r>
              <a:rPr lang="en-US" dirty="0" smtClean="0"/>
              <a:t>What is the difference between systems programming language and other programming languages?</a:t>
            </a:r>
          </a:p>
          <a:p>
            <a:endParaRPr lang="en-US" dirty="0"/>
          </a:p>
          <a:p>
            <a:r>
              <a:rPr lang="en-US" dirty="0"/>
              <a:t>A </a:t>
            </a:r>
            <a:r>
              <a:rPr lang="en-US" b="1" dirty="0"/>
              <a:t>system programming language</a:t>
            </a:r>
            <a:r>
              <a:rPr lang="en-US" dirty="0"/>
              <a:t> usually refers to a </a:t>
            </a:r>
            <a:r>
              <a:rPr lang="en-US" b="1" dirty="0"/>
              <a:t>programming </a:t>
            </a:r>
            <a:r>
              <a:rPr lang="en-US" b="1" dirty="0" smtClean="0"/>
              <a:t>language </a:t>
            </a:r>
            <a:r>
              <a:rPr lang="en-US" dirty="0" smtClean="0"/>
              <a:t>used</a:t>
            </a:r>
            <a:r>
              <a:rPr lang="en-US" dirty="0"/>
              <a:t> </a:t>
            </a:r>
            <a:r>
              <a:rPr lang="en-US" b="1" dirty="0"/>
              <a:t>for system programming</a:t>
            </a:r>
            <a:r>
              <a:rPr lang="en-US" dirty="0"/>
              <a:t>; such </a:t>
            </a:r>
            <a:r>
              <a:rPr lang="en-US" b="1" dirty="0"/>
              <a:t>languages</a:t>
            </a:r>
            <a:r>
              <a:rPr lang="en-US" dirty="0"/>
              <a:t> are designed </a:t>
            </a:r>
            <a:r>
              <a:rPr lang="en-US" b="1" dirty="0"/>
              <a:t>for</a:t>
            </a:r>
            <a:r>
              <a:rPr lang="en-US" dirty="0"/>
              <a:t> writing </a:t>
            </a:r>
            <a:r>
              <a:rPr lang="en-US" b="1" dirty="0" smtClean="0"/>
              <a:t>system </a:t>
            </a:r>
            <a:r>
              <a:rPr lang="en-US" dirty="0" smtClean="0"/>
              <a:t>software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51909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Generally you have </a:t>
            </a:r>
            <a:r>
              <a:rPr lang="en-US" dirty="0" smtClean="0"/>
              <a:t>compiled </a:t>
            </a:r>
            <a:r>
              <a:rPr lang="en-US" dirty="0"/>
              <a:t>languages and interpreted languages</a:t>
            </a:r>
            <a:r>
              <a:rPr lang="en-US" dirty="0" smtClean="0"/>
              <a:t>.</a:t>
            </a:r>
          </a:p>
          <a:p>
            <a:endParaRPr lang="en-US" dirty="0"/>
          </a:p>
          <a:p>
            <a:r>
              <a:rPr lang="en-US" dirty="0"/>
              <a:t>Scripting language is interpreted one, which means that each operation is interpreted as you write it down in the machine code, Unlike compiled languages, where you write whole program logic and then you compile it to the machine </a:t>
            </a:r>
            <a:r>
              <a:rPr lang="en-US" dirty="0" smtClean="0"/>
              <a:t>code.</a:t>
            </a:r>
          </a:p>
          <a:p>
            <a:endParaRPr lang="en-US" dirty="0"/>
          </a:p>
          <a:p>
            <a:endParaRPr lang="en-US" dirty="0"/>
          </a:p>
        </p:txBody>
      </p:sp>
    </p:spTree>
    <p:extLst>
      <p:ext uri="{BB962C8B-B14F-4D97-AF65-F5344CB8AC3E}">
        <p14:creationId xmlns:p14="http://schemas.microsoft.com/office/powerpoint/2010/main" val="1818026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3466</TotalTime>
  <Words>330</Words>
  <Application>Microsoft Macintosh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Mangal</vt:lpstr>
      <vt:lpstr>Arial</vt:lpstr>
      <vt:lpstr>Office Theme</vt:lpstr>
      <vt:lpstr>Common terms</vt:lpstr>
      <vt:lpstr>PowerPoint Presentation</vt:lpstr>
      <vt:lpstr>Stack and heap</vt:lpstr>
      <vt:lpstr>Questions</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terms</dc:title>
  <dc:creator>Kenneth Marete</dc:creator>
  <cp:lastModifiedBy>Kenneth Marete</cp:lastModifiedBy>
  <cp:revision>23</cp:revision>
  <dcterms:created xsi:type="dcterms:W3CDTF">2018-04-06T12:19:11Z</dcterms:created>
  <dcterms:modified xsi:type="dcterms:W3CDTF">2018-04-08T22:06:03Z</dcterms:modified>
</cp:coreProperties>
</file>