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2" r:id="rId4"/>
    <p:sldId id="258" r:id="rId5"/>
    <p:sldId id="260" r:id="rId6"/>
    <p:sldId id="263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71" r:id="rId30"/>
    <p:sldId id="272" r:id="rId31"/>
    <p:sldId id="279" r:id="rId32"/>
    <p:sldId id="280" r:id="rId33"/>
    <p:sldId id="273" r:id="rId34"/>
    <p:sldId id="274" r:id="rId35"/>
    <p:sldId id="275" r:id="rId36"/>
    <p:sldId id="276" r:id="rId37"/>
    <p:sldId id="277" r:id="rId38"/>
    <p:sldId id="27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Marete" initials="KM" lastIdx="2" clrIdx="0"/>
  <p:cmAuthor id="2" name="Kenneth Marete" initials="KM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6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6T12:33:39.072" idx="1">
    <p:pos x="387" y="1926"/>
    <p:text>We know what will run on our machines</p:text>
    <p:extLst mod="1"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3-16T12:55:36.583" idx="1">
    <p:pos x="10" y="10"/>
    <p:text>buffer, seg faults, data races</p:text>
    <p:extLst>
      <p:ext uri="{C676402C-5697-4E1C-873F-D02D1690AC5C}">
        <p15:threadingInfo xmlns:p15="http://schemas.microsoft.com/office/powerpoint/2012/main" timeZoneBias="-180"/>
      </p:ext>
    </p:extLst>
  </p:cm>
  <p:cm authorId="1" dt="2018-04-07T10:20:46.928" idx="2">
    <p:pos x="10" y="146"/>
    <p:text>safety - knowing what going to happen at runtime</p:text>
    <p:extLst>
      <p:ext uri="{C676402C-5697-4E1C-873F-D02D1690AC5C}">
        <p15:threadingInfo xmlns:p15="http://schemas.microsoft.com/office/powerpoint/2012/main" timeZoneBias="-180">
          <p15:parentCm authorId="2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D89AF-8275-AF4E-8E48-8CC5E7E159C8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0C0F-3E12-D84C-A709-99BA657B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gives</a:t>
            </a:r>
            <a:r>
              <a:rPr lang="en-US" baseline="0" dirty="0" smtClean="0"/>
              <a:t> us control, we know what will run on our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8CF36-5A99-AB47-B3B0-1C0EDDA28A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B11-07E0-144E-B96A-9606E5FC5B0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E7A3-45F3-894F-BAA4-C0AE110F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B11-07E0-144E-B96A-9606E5FC5B0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E7A3-45F3-894F-BAA4-C0AE110F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B11-07E0-144E-B96A-9606E5FC5B0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E7A3-45F3-894F-BAA4-C0AE110F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B11-07E0-144E-B96A-9606E5FC5B0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E7A3-45F3-894F-BAA4-C0AE110F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5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B11-07E0-144E-B96A-9606E5FC5B0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E7A3-45F3-894F-BAA4-C0AE110F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B11-07E0-144E-B96A-9606E5FC5B0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E7A3-45F3-894F-BAA4-C0AE110F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B11-07E0-144E-B96A-9606E5FC5B0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E7A3-45F3-894F-BAA4-C0AE110F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1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B11-07E0-144E-B96A-9606E5FC5B0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E7A3-45F3-894F-BAA4-C0AE110F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B11-07E0-144E-B96A-9606E5FC5B0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E7A3-45F3-894F-BAA4-C0AE110F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2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B11-07E0-144E-B96A-9606E5FC5B0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E7A3-45F3-894F-BAA4-C0AE110F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5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0B11-07E0-144E-B96A-9606E5FC5B0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E7A3-45F3-894F-BAA4-C0AE110F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80B11-07E0-144E-B96A-9606E5FC5B0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E7A3-45F3-894F-BAA4-C0AE110FA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2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ay.rust-lang.org/?gist=7e9d2427323617d4130a04df65315550&amp;version=stabl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.rust-lang.org/error-index.html#E0382" TargetMode="External"/><Relationship Id="rId3" Type="http://schemas.openxmlformats.org/officeDocument/2006/relationships/hyperlink" Target="https://play.rust-lang.org/?gist=30996e6970bb7b3eb0f1f839e33a85e0&amp;version=stabl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ay.rust-lang.org/?gist=30996e6970bb7b3eb0f1f839e33a85e0&amp;version=stabl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ay.rust-lang.org/?gist=30996e6970bb7b3eb0f1f839e33a85e0&amp;version=stabl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sFJHpS-O08" TargetMode="External"/><Relationship Id="rId4" Type="http://schemas.openxmlformats.org/officeDocument/2006/relationships/hyperlink" Target="https://kripken.github.io/BananaBread/cube2/bb.html" TargetMode="External"/><Relationship Id="rId5" Type="http://schemas.openxmlformats.org/officeDocument/2006/relationships/hyperlink" Target="https://www.rust-lang.org/en-US/friend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igma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ewegameyet.com/" TargetMode="External"/><Relationship Id="rId4" Type="http://schemas.openxmlformats.org/officeDocument/2006/relationships/hyperlink" Target="https://www.redox-os.org/" TargetMode="External"/><Relationship Id="rId5" Type="http://schemas.openxmlformats.org/officeDocument/2006/relationships/hyperlink" Target="http://www.arewewebyet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ust-lang/rus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ust-lang.org/en-US/friends.html" TargetMode="External"/><Relationship Id="rId3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0"/>
            <a:ext cx="8494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Control?  - Stack and heap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0290" y="2074539"/>
            <a:ext cx="1805940" cy="374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0290" y="5294956"/>
            <a:ext cx="18059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950" y="27021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01050" y="4957112"/>
            <a:ext cx="16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x = 5;    //i32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477246" y="5323535"/>
            <a:ext cx="4372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273074" y="4019929"/>
            <a:ext cx="400050" cy="1658649"/>
          </a:xfrm>
          <a:prstGeom prst="rightBrace">
            <a:avLst>
              <a:gd name="adj1" fmla="val 29762"/>
              <a:gd name="adj2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4692" y="4673508"/>
            <a:ext cx="189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 : short term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01050" y="5452111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inc</a:t>
            </a:r>
            <a:r>
              <a:rPr lang="en-US" dirty="0" smtClean="0"/>
              <a:t>(x:i32){x+1}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01050" y="587918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inc</a:t>
            </a:r>
            <a:r>
              <a:rPr lang="en-US" dirty="0" smtClean="0"/>
              <a:t>(32);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20290" y="4869419"/>
            <a:ext cx="18059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4229100" y="2086619"/>
            <a:ext cx="400050" cy="1771006"/>
          </a:xfrm>
          <a:prstGeom prst="rightBrace">
            <a:avLst>
              <a:gd name="adj1" fmla="val 29762"/>
              <a:gd name="adj2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29150" y="2715626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 : long term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7869555" y="4992775"/>
            <a:ext cx="4372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849471" y="5864482"/>
            <a:ext cx="437279" cy="3693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458713" y="4886561"/>
            <a:ext cx="437279" cy="3693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86750" y="1871657"/>
            <a:ext cx="2113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box construct</a:t>
            </a:r>
          </a:p>
          <a:p>
            <a:r>
              <a:rPr lang="en-US" dirty="0" smtClean="0"/>
              <a:t>let y = Box::new(10);</a:t>
            </a:r>
          </a:p>
          <a:p>
            <a:endParaRPr lang="en-US" dirty="0"/>
          </a:p>
          <a:p>
            <a:r>
              <a:rPr lang="en-US" dirty="0" err="1" smtClean="0"/>
              <a:t>println</a:t>
            </a:r>
            <a:r>
              <a:rPr lang="en-US" dirty="0" smtClean="0"/>
              <a:t>!(“y = {}”, *y);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21759" y="2148656"/>
            <a:ext cx="18059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10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682904" y="2098993"/>
            <a:ext cx="437279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7645771" y="2166283"/>
            <a:ext cx="437279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18821" y="4441865"/>
            <a:ext cx="18059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7645771" y="2702177"/>
            <a:ext cx="437279" cy="3693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451046" y="4449587"/>
            <a:ext cx="437279" cy="3693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4766166">
            <a:off x="1331248" y="3355925"/>
            <a:ext cx="2945835" cy="1299269"/>
          </a:xfrm>
          <a:prstGeom prst="arc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01050" y="3557588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z = </a:t>
            </a:r>
            <a:r>
              <a:rPr lang="en-US" dirty="0" err="1" smtClean="0"/>
              <a:t>vec</a:t>
            </a:r>
            <a:r>
              <a:rPr lang="en-US" dirty="0" smtClean="0"/>
              <a:t>![1,2,3];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20290" y="4034217"/>
            <a:ext cx="18059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33109" y="2583924"/>
            <a:ext cx="18059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27394" y="2967544"/>
            <a:ext cx="18059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27394" y="3352947"/>
            <a:ext cx="18059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1480634" y="4004965"/>
            <a:ext cx="437279" cy="36933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7714060" y="3585074"/>
            <a:ext cx="437279" cy="36933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07616" y="6316400"/>
            <a:ext cx="16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Playground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  <p:bldP spid="12" grpId="0"/>
      <p:bldP spid="13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4" grpId="0" animBg="1"/>
      <p:bldP spid="25" grpId="0" animBg="1"/>
      <p:bldP spid="28" grpId="0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dirty="0" smtClean="0"/>
              <a:t>What is Safety?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406"/>
            <a:ext cx="10515600" cy="27672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example(){</a:t>
            </a:r>
          </a:p>
          <a:p>
            <a:pPr marL="457200" lvl="1" indent="0">
              <a:buNone/>
            </a:pPr>
            <a:r>
              <a:rPr lang="en-US" dirty="0" smtClean="0"/>
              <a:t>vector&lt;string&gt; vector;</a:t>
            </a:r>
          </a:p>
          <a:p>
            <a:pPr marL="457200" lvl="1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..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uto&amp; </a:t>
            </a:r>
            <a:r>
              <a:rPr lang="en-US" dirty="0" err="1" smtClean="0"/>
              <a:t>elem</a:t>
            </a:r>
            <a:r>
              <a:rPr lang="en-US" dirty="0" smtClean="0"/>
              <a:t> = vector[0];</a:t>
            </a:r>
          </a:p>
          <a:p>
            <a:pPr marL="457200" lvl="1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ector.push_back</a:t>
            </a:r>
            <a:r>
              <a:rPr lang="en-US" dirty="0" smtClean="0"/>
              <a:t>(</a:t>
            </a:r>
            <a:r>
              <a:rPr lang="en-US" dirty="0" err="1" smtClean="0"/>
              <a:t>some_string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1838" y="3500435"/>
            <a:ext cx="1985962" cy="3214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1838" y="3743318"/>
            <a:ext cx="1985963" cy="700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1837" y="4443404"/>
            <a:ext cx="1985963" cy="700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1837" y="5143492"/>
            <a:ext cx="1985963" cy="700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1836" y="5843578"/>
            <a:ext cx="1985963" cy="700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08002" y="3638543"/>
            <a:ext cx="1985963" cy="4548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8001" y="4095738"/>
            <a:ext cx="1985963" cy="464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98050" y="4854170"/>
            <a:ext cx="79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26506" y="4191976"/>
            <a:ext cx="314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{</a:t>
            </a:r>
            <a:endParaRPr lang="en-US" sz="9600" dirty="0"/>
          </a:p>
        </p:txBody>
      </p:sp>
      <p:cxnSp>
        <p:nvCxnSpPr>
          <p:cNvPr id="15" name="Straight Arrow Connector 14"/>
          <p:cNvCxnSpPr>
            <a:endCxn id="9" idx="1"/>
          </p:cNvCxnSpPr>
          <p:nvPr/>
        </p:nvCxnSpPr>
        <p:spPr>
          <a:xfrm flipV="1">
            <a:off x="5257799" y="3865953"/>
            <a:ext cx="1650203" cy="54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00637" y="4013574"/>
            <a:ext cx="1807362" cy="2271978"/>
          </a:xfrm>
          <a:prstGeom prst="straightConnector1">
            <a:avLst/>
          </a:prstGeom>
          <a:ln w="635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72600" y="378618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79096" y="6488668"/>
            <a:ext cx="6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91438" y="543138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dirty="0" smtClean="0"/>
              <a:t>What is Safety?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406"/>
            <a:ext cx="10515600" cy="27672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example(){</a:t>
            </a:r>
          </a:p>
          <a:p>
            <a:pPr marL="457200" lvl="1" indent="0">
              <a:buNone/>
            </a:pPr>
            <a:r>
              <a:rPr lang="en-US" dirty="0" smtClean="0"/>
              <a:t>vector&lt;string&gt; vector;</a:t>
            </a:r>
          </a:p>
          <a:p>
            <a:pPr marL="457200" lvl="1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..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uto&amp; </a:t>
            </a:r>
            <a:r>
              <a:rPr lang="en-US" dirty="0" err="1" smtClean="0"/>
              <a:t>elem</a:t>
            </a:r>
            <a:r>
              <a:rPr lang="en-US" dirty="0" smtClean="0"/>
              <a:t> = vector[0];</a:t>
            </a:r>
          </a:p>
          <a:p>
            <a:pPr marL="457200" lvl="1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ector.push_back</a:t>
            </a:r>
            <a:r>
              <a:rPr lang="en-US" dirty="0" smtClean="0"/>
              <a:t>(</a:t>
            </a:r>
            <a:r>
              <a:rPr lang="en-US" dirty="0" err="1" smtClean="0"/>
              <a:t>some_string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</a:t>
            </a:r>
            <a:r>
              <a:rPr lang="en-US" dirty="0" err="1" smtClean="0"/>
              <a:t>elem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1838" y="3500435"/>
            <a:ext cx="1985962" cy="3214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1838" y="3743318"/>
            <a:ext cx="1985963" cy="700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1837" y="4443404"/>
            <a:ext cx="1985963" cy="700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1837" y="5143492"/>
            <a:ext cx="1985963" cy="700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1836" y="5843578"/>
            <a:ext cx="1985963" cy="700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08002" y="3638543"/>
            <a:ext cx="1985963" cy="4548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8001" y="4095738"/>
            <a:ext cx="1985963" cy="464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98050" y="4854170"/>
            <a:ext cx="79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26506" y="4191976"/>
            <a:ext cx="314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{</a:t>
            </a:r>
            <a:endParaRPr lang="en-US" sz="96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257796" y="3923070"/>
            <a:ext cx="1650203" cy="54771"/>
          </a:xfrm>
          <a:prstGeom prst="straightConnector1">
            <a:avLst/>
          </a:prstGeom>
          <a:ln w="38100">
            <a:solidFill>
              <a:schemeClr val="tx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00637" y="4013574"/>
            <a:ext cx="1807362" cy="2271978"/>
          </a:xfrm>
          <a:prstGeom prst="straightConnector1">
            <a:avLst/>
          </a:prstGeom>
          <a:ln w="635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72600" y="378618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79096" y="6488668"/>
            <a:ext cx="6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24884" y="464818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88987" y="1512849"/>
            <a:ext cx="1985963" cy="4548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88988" y="1907378"/>
            <a:ext cx="1985963" cy="464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[1]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188987" y="2378867"/>
            <a:ext cx="1985963" cy="464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0" idx="1"/>
          </p:cNvCxnSpPr>
          <p:nvPr/>
        </p:nvCxnSpPr>
        <p:spPr>
          <a:xfrm flipV="1">
            <a:off x="5057654" y="2139550"/>
            <a:ext cx="2131334" cy="1847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88805" y="5591102"/>
            <a:ext cx="468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Dangling Pointer </a:t>
            </a:r>
            <a:r>
              <a:rPr lang="en-US" sz="2000" dirty="0" smtClean="0">
                <a:solidFill>
                  <a:schemeClr val="accent1"/>
                </a:solidFill>
              </a:rPr>
              <a:t>: </a:t>
            </a:r>
            <a:r>
              <a:rPr lang="en-US" sz="2000" i="1" dirty="0" smtClean="0">
                <a:solidFill>
                  <a:schemeClr val="accent1"/>
                </a:solidFill>
              </a:rPr>
              <a:t>pointer to freed memory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57098" y="3037710"/>
            <a:ext cx="471488" cy="30848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22060" y="614252"/>
            <a:ext cx="3880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Mutation</a:t>
            </a:r>
            <a:r>
              <a:rPr lang="en-US" sz="2000" dirty="0" smtClean="0">
                <a:solidFill>
                  <a:schemeClr val="accent1"/>
                </a:solidFill>
              </a:rPr>
              <a:t>: </a:t>
            </a:r>
            <a:r>
              <a:rPr lang="en-US" sz="2000" i="1" dirty="0" smtClean="0">
                <a:solidFill>
                  <a:schemeClr val="accent1"/>
                </a:solidFill>
              </a:rPr>
              <a:t>vector freed old contents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485125" y="1008414"/>
            <a:ext cx="1178725" cy="1609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404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6" grpId="0"/>
      <p:bldP spid="18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dirty="0" smtClean="0"/>
              <a:t>What is Safety?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406"/>
            <a:ext cx="10515600" cy="27672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example(){</a:t>
            </a:r>
          </a:p>
          <a:p>
            <a:pPr marL="457200" lvl="1" indent="0">
              <a:buNone/>
            </a:pPr>
            <a:r>
              <a:rPr lang="en-US" dirty="0" smtClean="0"/>
              <a:t>vector&lt;string&gt; vector;</a:t>
            </a:r>
          </a:p>
          <a:p>
            <a:pPr marL="457200" lvl="1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..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uto&amp; </a:t>
            </a:r>
            <a:r>
              <a:rPr lang="en-US" dirty="0" err="1" smtClean="0"/>
              <a:t>elem</a:t>
            </a:r>
            <a:r>
              <a:rPr lang="en-US" dirty="0" smtClean="0"/>
              <a:t> = vector[0];</a:t>
            </a:r>
          </a:p>
          <a:p>
            <a:pPr marL="457200" lvl="1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ector.push_back</a:t>
            </a:r>
            <a:r>
              <a:rPr lang="en-US" dirty="0" smtClean="0"/>
              <a:t>(</a:t>
            </a:r>
            <a:r>
              <a:rPr lang="en-US" dirty="0" err="1" smtClean="0"/>
              <a:t>some_string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</a:t>
            </a:r>
            <a:r>
              <a:rPr lang="en-US" dirty="0" err="1" smtClean="0"/>
              <a:t>elem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1838" y="3500435"/>
            <a:ext cx="1985962" cy="3214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1838" y="3743318"/>
            <a:ext cx="1985963" cy="700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1837" y="4443404"/>
            <a:ext cx="1985963" cy="700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1837" y="5143492"/>
            <a:ext cx="1985963" cy="700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1836" y="5843578"/>
            <a:ext cx="1985963" cy="700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08002" y="3638543"/>
            <a:ext cx="1985963" cy="4548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8001" y="4095738"/>
            <a:ext cx="1985963" cy="464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98050" y="4854170"/>
            <a:ext cx="79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26506" y="4191976"/>
            <a:ext cx="314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{</a:t>
            </a:r>
            <a:endParaRPr lang="en-US" sz="96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257796" y="3923070"/>
            <a:ext cx="1650203" cy="54771"/>
          </a:xfrm>
          <a:prstGeom prst="straightConnector1">
            <a:avLst/>
          </a:prstGeom>
          <a:ln w="38100">
            <a:solidFill>
              <a:schemeClr val="tx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00637" y="4013574"/>
            <a:ext cx="1807362" cy="2271978"/>
          </a:xfrm>
          <a:prstGeom prst="straightConnector1">
            <a:avLst/>
          </a:prstGeom>
          <a:ln w="635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72600" y="378618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79096" y="6488668"/>
            <a:ext cx="6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24884" y="464818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88989" y="1450183"/>
            <a:ext cx="1985963" cy="4548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88988" y="1907378"/>
            <a:ext cx="1985963" cy="464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188987" y="2378867"/>
            <a:ext cx="1985963" cy="464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0" idx="1"/>
          </p:cNvCxnSpPr>
          <p:nvPr/>
        </p:nvCxnSpPr>
        <p:spPr>
          <a:xfrm flipV="1">
            <a:off x="5057654" y="2139550"/>
            <a:ext cx="2131334" cy="1847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4368" y="5048472"/>
            <a:ext cx="354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Aliasing</a:t>
            </a:r>
            <a:r>
              <a:rPr lang="en-US" sz="2000" i="1" dirty="0" smtClean="0">
                <a:solidFill>
                  <a:schemeClr val="accent1"/>
                </a:solidFill>
              </a:rPr>
              <a:t>: more than one pointer </a:t>
            </a:r>
          </a:p>
          <a:p>
            <a:r>
              <a:rPr lang="en-US" sz="2000" i="1" dirty="0" smtClean="0">
                <a:solidFill>
                  <a:schemeClr val="accent1"/>
                </a:solidFill>
              </a:rPr>
              <a:t>to the same memory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57098" y="3037710"/>
            <a:ext cx="471488" cy="30848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631600" y="3460493"/>
            <a:ext cx="885825" cy="2625978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22060" y="614252"/>
            <a:ext cx="3880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Mutation</a:t>
            </a:r>
            <a:r>
              <a:rPr lang="en-US" sz="2000" dirty="0" smtClean="0">
                <a:solidFill>
                  <a:schemeClr val="accent1"/>
                </a:solidFill>
              </a:rPr>
              <a:t>: </a:t>
            </a:r>
            <a:r>
              <a:rPr lang="en-US" sz="2000" i="1" dirty="0" smtClean="0">
                <a:solidFill>
                  <a:schemeClr val="accent1"/>
                </a:solidFill>
              </a:rPr>
              <a:t>vector freed old contents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577940" y="1035833"/>
            <a:ext cx="1178725" cy="1609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0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dirty="0" smtClean="0"/>
              <a:t>Garbage Collection?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406"/>
            <a:ext cx="10515600" cy="4904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Downside: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 Low level control</a:t>
            </a:r>
          </a:p>
          <a:p>
            <a:endParaRPr lang="en-US" dirty="0" smtClean="0"/>
          </a:p>
          <a:p>
            <a:r>
              <a:rPr lang="en-US" dirty="0" smtClean="0"/>
              <a:t>GC pauses  --</a:t>
            </a:r>
            <a:r>
              <a:rPr lang="en-US" dirty="0"/>
              <a:t> suspension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r>
              <a:rPr lang="en-US" dirty="0" smtClean="0"/>
              <a:t>requires runtime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87" y="720725"/>
            <a:ext cx="1627187" cy="162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300" y="1690688"/>
            <a:ext cx="3876675" cy="574675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Ownership / borrowing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5530" y="2817297"/>
            <a:ext cx="135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need for </a:t>
            </a:r>
          </a:p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5630" y="2817297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Safety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7926" y="2817297"/>
            <a:ext cx="161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Races</a:t>
            </a:r>
          </a:p>
          <a:p>
            <a:r>
              <a:rPr lang="en-US" dirty="0" smtClean="0"/>
              <a:t>freedom</a:t>
            </a:r>
            <a:endParaRPr lang="en-US" dirty="0"/>
          </a:p>
        </p:txBody>
      </p:sp>
      <p:cxnSp>
        <p:nvCxnSpPr>
          <p:cNvPr id="9" name="Straight Arrow Connector 8"/>
          <p:cNvCxnSpPr>
            <a:stCxn id="17" idx="0"/>
          </p:cNvCxnSpPr>
          <p:nvPr/>
        </p:nvCxnSpPr>
        <p:spPr>
          <a:xfrm flipH="1" flipV="1">
            <a:off x="1614488" y="3463628"/>
            <a:ext cx="13092" cy="894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0"/>
          </p:cNvCxnSpPr>
          <p:nvPr/>
        </p:nvCxnSpPr>
        <p:spPr>
          <a:xfrm flipV="1">
            <a:off x="4341785" y="3328988"/>
            <a:ext cx="34952" cy="98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1813857" y="2095203"/>
            <a:ext cx="1167468" cy="722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76737" y="2095203"/>
            <a:ext cx="0" cy="636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95938" y="2095203"/>
            <a:ext cx="1062037" cy="722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57313" y="435768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14800" y="43148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1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1513956" y="1943101"/>
            <a:ext cx="1871662" cy="16573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8710614" y="1943101"/>
            <a:ext cx="1871662" cy="1657350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80" y="4143374"/>
            <a:ext cx="1848370" cy="228758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64344" y="5157788"/>
            <a:ext cx="3365219" cy="2382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5859" y="4500563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the book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7575" y="332898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15188" y="800100"/>
            <a:ext cx="4074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trike="sngStrike" dirty="0" smtClean="0">
                <a:solidFill>
                  <a:schemeClr val="accent5"/>
                </a:solidFill>
              </a:rPr>
              <a:t>Aliasing</a:t>
            </a:r>
            <a:r>
              <a:rPr lang="en-US" sz="3200" dirty="0" smtClean="0">
                <a:solidFill>
                  <a:schemeClr val="accent5"/>
                </a:solidFill>
              </a:rPr>
              <a:t>    +     Mutation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1513956" y="1943101"/>
            <a:ext cx="1871662" cy="16573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8710614" y="1943101"/>
            <a:ext cx="1871662" cy="1657350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4" y="4029074"/>
            <a:ext cx="1848370" cy="228758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64344" y="5172867"/>
            <a:ext cx="2893731" cy="874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15506" y="4629150"/>
            <a:ext cx="149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Take the book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75" y="328612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5625" y="3286125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8710614" y="1943101"/>
            <a:ext cx="1871662" cy="1657350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4" y="4029074"/>
            <a:ext cx="1848370" cy="228758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64344" y="5172867"/>
            <a:ext cx="2893731" cy="874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15506" y="4629150"/>
            <a:ext cx="149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Take the book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8175" y="2771776"/>
            <a:ext cx="3400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The owner decides to go away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95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4" y="4029074"/>
            <a:ext cx="1848370" cy="22875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43750" y="2757488"/>
            <a:ext cx="459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new owner goes away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64344" y="5172867"/>
            <a:ext cx="3679544" cy="874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12277" y="4572000"/>
            <a:ext cx="179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Destroy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Rust?</a:t>
            </a:r>
          </a:p>
          <a:p>
            <a:r>
              <a:rPr lang="en-US" dirty="0" smtClean="0"/>
              <a:t>Why Rust?</a:t>
            </a:r>
          </a:p>
          <a:p>
            <a:r>
              <a:rPr lang="en-US" dirty="0" smtClean="0"/>
              <a:t>What Rust has built? </a:t>
            </a:r>
          </a:p>
          <a:p>
            <a:r>
              <a:rPr lang="en-US" dirty="0" smtClean="0"/>
              <a:t>Cloud environment manager</a:t>
            </a:r>
          </a:p>
          <a:p>
            <a:r>
              <a:rPr lang="en-US" dirty="0" smtClean="0"/>
              <a:t>What holds for the future at </a:t>
            </a:r>
            <a:r>
              <a:rPr lang="en-US" dirty="0" err="1" smtClean="0"/>
              <a:t>Jumo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Who is using Rust?</a:t>
            </a:r>
          </a:p>
          <a:p>
            <a:r>
              <a:rPr lang="en-US" dirty="0" smtClean="0"/>
              <a:t>What’s next?</a:t>
            </a:r>
          </a:p>
          <a:p>
            <a:r>
              <a:rPr lang="en-US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44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enforces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09" y="1825625"/>
            <a:ext cx="5419725" cy="245615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dirty="0" err="1"/>
              <a:t>fn</a:t>
            </a:r>
            <a:r>
              <a:rPr lang="mr-IN" dirty="0"/>
              <a:t> </a:t>
            </a:r>
            <a:r>
              <a:rPr lang="mr-IN" dirty="0" err="1"/>
              <a:t>give</a:t>
            </a:r>
            <a:r>
              <a:rPr lang="mr-IN" dirty="0"/>
              <a:t>(){ 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mr-IN" dirty="0" err="1" smtClean="0"/>
              <a:t>let</a:t>
            </a:r>
            <a:r>
              <a:rPr lang="mr-IN" dirty="0" smtClean="0"/>
              <a:t> </a:t>
            </a:r>
            <a:r>
              <a:rPr lang="mr-IN" dirty="0" err="1"/>
              <a:t>mut</a:t>
            </a:r>
            <a:r>
              <a:rPr lang="mr-IN" dirty="0"/>
              <a:t> </a:t>
            </a:r>
            <a:r>
              <a:rPr lang="mr-IN" dirty="0" err="1"/>
              <a:t>vec</a:t>
            </a:r>
            <a:r>
              <a:rPr lang="mr-IN" dirty="0"/>
              <a:t> = </a:t>
            </a:r>
            <a:r>
              <a:rPr lang="mr-IN" dirty="0" err="1"/>
              <a:t>Vec</a:t>
            </a:r>
            <a:r>
              <a:rPr lang="mr-IN" dirty="0"/>
              <a:t>::</a:t>
            </a:r>
            <a:r>
              <a:rPr lang="mr-IN" dirty="0" err="1"/>
              <a:t>new</a:t>
            </a:r>
            <a:r>
              <a:rPr lang="mr-IN" dirty="0"/>
              <a:t>();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dirty="0" smtClean="0"/>
              <a:t> </a:t>
            </a:r>
            <a:r>
              <a:rPr lang="en-US" dirty="0" smtClean="0"/>
              <a:t>	</a:t>
            </a:r>
            <a:r>
              <a:rPr lang="mr-IN" dirty="0" err="1" smtClean="0"/>
              <a:t>vec.push</a:t>
            </a:r>
            <a:r>
              <a:rPr lang="mr-IN" dirty="0" smtClean="0"/>
              <a:t>(1</a:t>
            </a:r>
            <a:r>
              <a:rPr lang="mr-IN" dirty="0"/>
              <a:t>); </a:t>
            </a:r>
            <a:r>
              <a:rPr lang="mr-IN" dirty="0" smtClean="0"/>
              <a:t>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mr-IN" dirty="0" err="1" smtClean="0"/>
              <a:t>vec.push</a:t>
            </a:r>
            <a:r>
              <a:rPr lang="mr-IN" dirty="0" smtClean="0"/>
              <a:t>(2</a:t>
            </a:r>
            <a:r>
              <a:rPr lang="mr-IN" dirty="0"/>
              <a:t>); 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mr-IN" dirty="0" err="1" smtClean="0"/>
              <a:t>take</a:t>
            </a:r>
            <a:r>
              <a:rPr lang="mr-IN" dirty="0" smtClean="0"/>
              <a:t>(</a:t>
            </a:r>
            <a:r>
              <a:rPr lang="mr-IN" dirty="0" err="1" smtClean="0"/>
              <a:t>vec</a:t>
            </a:r>
            <a:r>
              <a:rPr lang="mr-IN" dirty="0" smtClean="0"/>
              <a:t>);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strike="sngStrike" dirty="0" err="1" smtClean="0"/>
              <a:t>vec.push</a:t>
            </a:r>
            <a:r>
              <a:rPr lang="en-US" strike="sngStrike" dirty="0" smtClean="0"/>
              <a:t>(3);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dirty="0" smtClean="0"/>
              <a:t>}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2275" y="1825625"/>
            <a:ext cx="5072063" cy="166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mr-IN" dirty="0" err="1" smtClean="0"/>
              <a:t>n</a:t>
            </a:r>
            <a:r>
              <a:rPr lang="en-US" dirty="0" smtClean="0"/>
              <a:t> take(</a:t>
            </a:r>
            <a:r>
              <a:rPr lang="en-US" dirty="0" err="1" smtClean="0"/>
              <a:t>vec</a:t>
            </a:r>
            <a:r>
              <a:rPr lang="en-US" dirty="0"/>
              <a:t>: </a:t>
            </a:r>
            <a:r>
              <a:rPr lang="en-US" dirty="0" err="1"/>
              <a:t>Vec</a:t>
            </a:r>
            <a:r>
              <a:rPr lang="en-US" dirty="0"/>
              <a:t>&lt;i32&gt;) </a:t>
            </a:r>
            <a:r>
              <a:rPr lang="mr-IN" dirty="0" smtClean="0"/>
              <a:t>{   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mr-IN" dirty="0" err="1"/>
              <a:t>println</a:t>
            </a:r>
            <a:r>
              <a:rPr lang="mr-IN" dirty="0"/>
              <a:t>!("{:?}", </a:t>
            </a:r>
            <a:r>
              <a:rPr lang="mr-IN" dirty="0" err="1"/>
              <a:t>vec</a:t>
            </a:r>
            <a:r>
              <a:rPr lang="mr-IN" dirty="0" smtClean="0"/>
              <a:t>);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dirty="0" smtClean="0"/>
              <a:t>}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00800" y="3495972"/>
            <a:ext cx="510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error</a:t>
            </a:r>
            <a:r>
              <a:rPr lang="en-US" sz="2400" dirty="0">
                <a:solidFill>
                  <a:srgbClr val="FF0000"/>
                </a:solidFill>
                <a:hlinkClick r:id="rId2"/>
              </a:rPr>
              <a:t>[E0382</a:t>
            </a:r>
            <a:r>
              <a:rPr lang="en-US" sz="2400" dirty="0">
                <a:hlinkClick r:id="rId2"/>
              </a:rPr>
              <a:t>]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use of moved value: `</a:t>
            </a:r>
            <a:r>
              <a:rPr lang="en-US" sz="2400" dirty="0" err="1">
                <a:solidFill>
                  <a:srgbClr val="FF0000"/>
                </a:solidFill>
              </a:rPr>
              <a:t>vec</a:t>
            </a:r>
            <a:r>
              <a:rPr lang="en-US" sz="2400" dirty="0">
                <a:solidFill>
                  <a:srgbClr val="FF0000"/>
                </a:solidFill>
              </a:rPr>
              <a:t>`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29063" y="3614738"/>
            <a:ext cx="2278854" cy="11206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1488" y="4271958"/>
            <a:ext cx="11036864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43100" y="4347167"/>
            <a:ext cx="1985962" cy="238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43100" y="4590050"/>
            <a:ext cx="1985963" cy="519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43099" y="5290136"/>
            <a:ext cx="1985963" cy="519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43099" y="5990224"/>
            <a:ext cx="1985963" cy="519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Capacity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150006" y="4849925"/>
            <a:ext cx="2893731" cy="874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64680" y="4654981"/>
            <a:ext cx="1985963" cy="4548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64679" y="5112176"/>
            <a:ext cx="1985963" cy="464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71488" y="2586061"/>
            <a:ext cx="471488" cy="30848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46485" y="3404217"/>
            <a:ext cx="471488" cy="30848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13829" y="6287835"/>
            <a:ext cx="16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Playground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enforces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09" y="1825625"/>
            <a:ext cx="5419725" cy="245615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dirty="0" err="1"/>
              <a:t>fn</a:t>
            </a:r>
            <a:r>
              <a:rPr lang="mr-IN" dirty="0"/>
              <a:t> </a:t>
            </a:r>
            <a:r>
              <a:rPr lang="mr-IN" dirty="0" err="1"/>
              <a:t>give</a:t>
            </a:r>
            <a:r>
              <a:rPr lang="mr-IN" dirty="0"/>
              <a:t>(){ 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mr-IN" dirty="0" err="1" smtClean="0"/>
              <a:t>let</a:t>
            </a:r>
            <a:r>
              <a:rPr lang="mr-IN" dirty="0" smtClean="0"/>
              <a:t> </a:t>
            </a:r>
            <a:r>
              <a:rPr lang="mr-IN" dirty="0" err="1"/>
              <a:t>mut</a:t>
            </a:r>
            <a:r>
              <a:rPr lang="mr-IN" dirty="0"/>
              <a:t> </a:t>
            </a:r>
            <a:r>
              <a:rPr lang="mr-IN" dirty="0" err="1"/>
              <a:t>vec</a:t>
            </a:r>
            <a:r>
              <a:rPr lang="mr-IN" dirty="0"/>
              <a:t> = </a:t>
            </a:r>
            <a:r>
              <a:rPr lang="mr-IN" dirty="0" err="1"/>
              <a:t>Vec</a:t>
            </a:r>
            <a:r>
              <a:rPr lang="mr-IN" dirty="0"/>
              <a:t>::</a:t>
            </a:r>
            <a:r>
              <a:rPr lang="mr-IN" dirty="0" err="1"/>
              <a:t>new</a:t>
            </a:r>
            <a:r>
              <a:rPr lang="mr-IN" dirty="0"/>
              <a:t>();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dirty="0" smtClean="0"/>
              <a:t> </a:t>
            </a:r>
            <a:r>
              <a:rPr lang="en-US" dirty="0" smtClean="0"/>
              <a:t>	</a:t>
            </a:r>
            <a:r>
              <a:rPr lang="mr-IN" dirty="0" err="1" smtClean="0"/>
              <a:t>vec.push</a:t>
            </a:r>
            <a:r>
              <a:rPr lang="mr-IN" dirty="0" smtClean="0"/>
              <a:t>(1</a:t>
            </a:r>
            <a:r>
              <a:rPr lang="mr-IN" dirty="0"/>
              <a:t>); </a:t>
            </a:r>
            <a:r>
              <a:rPr lang="mr-IN" dirty="0" smtClean="0"/>
              <a:t>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mr-IN" dirty="0" err="1" smtClean="0"/>
              <a:t>vec.push</a:t>
            </a:r>
            <a:r>
              <a:rPr lang="mr-IN" dirty="0" smtClean="0"/>
              <a:t>(2</a:t>
            </a:r>
            <a:r>
              <a:rPr lang="mr-IN" dirty="0"/>
              <a:t>); 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mr-IN" dirty="0" err="1" smtClean="0"/>
              <a:t>take</a:t>
            </a:r>
            <a:r>
              <a:rPr lang="mr-IN" dirty="0" smtClean="0"/>
              <a:t>(</a:t>
            </a:r>
            <a:r>
              <a:rPr lang="mr-IN" dirty="0" err="1" smtClean="0"/>
              <a:t>vec</a:t>
            </a:r>
            <a:r>
              <a:rPr lang="mr-IN" dirty="0" smtClean="0"/>
              <a:t>);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dirty="0" smtClean="0"/>
              <a:t>}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2275" y="1825625"/>
            <a:ext cx="5072063" cy="166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mr-IN" dirty="0" err="1" smtClean="0"/>
              <a:t>n</a:t>
            </a:r>
            <a:r>
              <a:rPr lang="en-US" dirty="0" smtClean="0"/>
              <a:t> take(</a:t>
            </a:r>
            <a:r>
              <a:rPr lang="en-US" dirty="0" err="1" smtClean="0"/>
              <a:t>vec</a:t>
            </a:r>
            <a:r>
              <a:rPr lang="en-US" dirty="0"/>
              <a:t>: </a:t>
            </a:r>
            <a:r>
              <a:rPr lang="en-US" dirty="0" err="1" smtClean="0">
                <a:solidFill>
                  <a:schemeClr val="accent5"/>
                </a:solidFill>
              </a:rPr>
              <a:t>vec</a:t>
            </a:r>
            <a:r>
              <a:rPr lang="en-US" dirty="0" smtClean="0">
                <a:solidFill>
                  <a:schemeClr val="accent5"/>
                </a:solidFill>
              </a:rPr>
              <a:t>&lt;i32</a:t>
            </a:r>
            <a:r>
              <a:rPr lang="en-US" dirty="0">
                <a:solidFill>
                  <a:schemeClr val="accent5"/>
                </a:solidFill>
              </a:rPr>
              <a:t>&gt;) </a:t>
            </a:r>
            <a:r>
              <a:rPr lang="mr-IN" dirty="0" smtClean="0"/>
              <a:t>{   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mr-IN" dirty="0" err="1"/>
              <a:t>println</a:t>
            </a:r>
            <a:r>
              <a:rPr lang="mr-IN" dirty="0"/>
              <a:t>!("{:?}", </a:t>
            </a:r>
            <a:r>
              <a:rPr lang="mr-IN" dirty="0" err="1"/>
              <a:t>vec</a:t>
            </a:r>
            <a:r>
              <a:rPr lang="mr-IN" dirty="0" smtClean="0"/>
              <a:t>);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dirty="0" smtClean="0"/>
              <a:t>}</a:t>
            </a:r>
            <a:endParaRPr lang="en-US" dirty="0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71488" y="4271958"/>
            <a:ext cx="11036864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43100" y="4347167"/>
            <a:ext cx="1985962" cy="2386604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43100" y="4590050"/>
            <a:ext cx="1985963" cy="519750"/>
          </a:xfrm>
          <a:prstGeom prst="rect">
            <a:avLst/>
          </a:prstGeom>
          <a:solidFill>
            <a:schemeClr val="accent2">
              <a:alpha val="23000"/>
            </a:schemeClr>
          </a:solidFill>
          <a:ln>
            <a:solidFill>
              <a:schemeClr val="accent1">
                <a:shade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43099" y="5290136"/>
            <a:ext cx="1985963" cy="519750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solidFill>
              <a:schemeClr val="accent1">
                <a:shade val="50000"/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43099" y="5990224"/>
            <a:ext cx="1985963" cy="519750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solidFill>
              <a:schemeClr val="accent1">
                <a:shade val="50000"/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Capacity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150006" y="4716555"/>
            <a:ext cx="3993869" cy="46270"/>
          </a:xfrm>
          <a:prstGeom prst="straightConnector1">
            <a:avLst/>
          </a:prstGeom>
          <a:ln w="69850">
            <a:solidFill>
              <a:schemeClr val="accent1">
                <a:alpha val="3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64818" y="4489145"/>
            <a:ext cx="1985963" cy="4548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64817" y="4946340"/>
            <a:ext cx="1985963" cy="464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159781" y="1912814"/>
            <a:ext cx="471488" cy="30848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34836" y="5159373"/>
            <a:ext cx="1985962" cy="157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35765" y="5375852"/>
            <a:ext cx="1985963" cy="519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35764" y="6104513"/>
            <a:ext cx="1985963" cy="519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631269" y="4943964"/>
            <a:ext cx="1512606" cy="691764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33168" y="6147092"/>
            <a:ext cx="144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Shallow copy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28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 dirty="0"/>
              <a:t>Rules of Ownership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 Each value has its </a:t>
            </a:r>
            <a:r>
              <a:rPr lang="en-US" sz="3600" b="1" i="1" dirty="0"/>
              <a:t>owner</a:t>
            </a:r>
            <a:r>
              <a:rPr lang="en-US" sz="3600" dirty="0" smtClean="0"/>
              <a:t>.</a:t>
            </a:r>
          </a:p>
          <a:p>
            <a:pPr fontAlgn="base"/>
            <a:endParaRPr lang="en-US" sz="3600" dirty="0"/>
          </a:p>
          <a:p>
            <a:pPr fontAlgn="base"/>
            <a:r>
              <a:rPr lang="en-US" sz="3600" dirty="0"/>
              <a:t>There can only be one </a:t>
            </a:r>
            <a:r>
              <a:rPr lang="en-US" sz="3600" b="1" dirty="0"/>
              <a:t>owner</a:t>
            </a:r>
            <a:r>
              <a:rPr lang="en-US" sz="3600" dirty="0"/>
              <a:t> at a time</a:t>
            </a:r>
            <a:r>
              <a:rPr lang="en-US" sz="3600" dirty="0" smtClean="0"/>
              <a:t>.</a:t>
            </a:r>
          </a:p>
          <a:p>
            <a:pPr fontAlgn="base"/>
            <a:endParaRPr lang="en-US" sz="3600" dirty="0"/>
          </a:p>
          <a:p>
            <a:pPr fontAlgn="base"/>
            <a:r>
              <a:rPr lang="en-US" sz="3600" dirty="0"/>
              <a:t>When the owner goes out of scope, the value will be dropped.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51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Borrowing  (Shared Borrowing(</a:t>
            </a:r>
            <a:r>
              <a:rPr lang="en-US" b="1" dirty="0" smtClean="0"/>
              <a:t>&amp;T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1513956" y="1943101"/>
            <a:ext cx="1871662" cy="16573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8723803" y="1637098"/>
            <a:ext cx="1871662" cy="1657350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76" y="3852864"/>
            <a:ext cx="1848370" cy="228758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564344" y="5181610"/>
            <a:ext cx="2669470" cy="11644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5859" y="4500563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the book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7575" y="332898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8931557" y="4352934"/>
            <a:ext cx="1871662" cy="1657350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178581" y="3075374"/>
            <a:ext cx="3150907" cy="116111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08" y="1778026"/>
            <a:ext cx="977687" cy="12100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01" y="4807652"/>
            <a:ext cx="971726" cy="12026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14130" y="1650713"/>
            <a:ext cx="388856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Aliasing    +   </a:t>
            </a:r>
            <a:r>
              <a:rPr lang="en-US" sz="3200" strike="sngStrike" dirty="0" smtClean="0">
                <a:solidFill>
                  <a:schemeClr val="accent5"/>
                </a:solidFill>
              </a:rPr>
              <a:t>Mutation</a:t>
            </a:r>
            <a:endParaRPr lang="en-US" sz="3200" strike="sngStrike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2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Borrowing  (Mutable Borrowing(</a:t>
            </a:r>
            <a:r>
              <a:rPr lang="en-US" b="1" dirty="0" smtClean="0"/>
              <a:t>&amp;</a:t>
            </a:r>
            <a:r>
              <a:rPr lang="en-US" b="1" dirty="0" err="1" smtClean="0"/>
              <a:t>mut</a:t>
            </a:r>
            <a:r>
              <a:rPr lang="en-US" b="1" dirty="0" smtClean="0"/>
              <a:t> T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1513956" y="1943101"/>
            <a:ext cx="1871662" cy="16573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8723803" y="1637098"/>
            <a:ext cx="1871662" cy="1657350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76" y="3852864"/>
            <a:ext cx="1848370" cy="22875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15859" y="4500563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the book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7575" y="332898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8931557" y="4352934"/>
            <a:ext cx="1871662" cy="1657350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178581" y="3075374"/>
            <a:ext cx="3150907" cy="116111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08" y="1778026"/>
            <a:ext cx="977687" cy="121000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14130" y="1650713"/>
            <a:ext cx="388856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strike="sngStrike" dirty="0" smtClean="0">
                <a:solidFill>
                  <a:schemeClr val="accent5"/>
                </a:solidFill>
              </a:rPr>
              <a:t>Aliasing</a:t>
            </a:r>
            <a:r>
              <a:rPr lang="en-US" sz="3200" dirty="0" smtClean="0">
                <a:solidFill>
                  <a:schemeClr val="accent5"/>
                </a:solidFill>
              </a:rPr>
              <a:t>    +   Mutation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Borrowing  (Mutable Borrowing(</a:t>
            </a:r>
            <a:r>
              <a:rPr lang="en-US" b="1" dirty="0" smtClean="0"/>
              <a:t>&amp;</a:t>
            </a:r>
            <a:r>
              <a:rPr lang="en-US" b="1" dirty="0" err="1" smtClean="0"/>
              <a:t>mut</a:t>
            </a:r>
            <a:r>
              <a:rPr lang="en-US" b="1" dirty="0" smtClean="0"/>
              <a:t> T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1513956" y="1943101"/>
            <a:ext cx="1871662" cy="16573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8723803" y="1637098"/>
            <a:ext cx="1871662" cy="1657350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76" y="3852864"/>
            <a:ext cx="1848370" cy="228758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564344" y="5181610"/>
            <a:ext cx="2669470" cy="11644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5859" y="4500563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the book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7575" y="332898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8931557" y="4352934"/>
            <a:ext cx="1871662" cy="1657350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01" y="4807652"/>
            <a:ext cx="971726" cy="12026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14130" y="1650713"/>
            <a:ext cx="388856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strike="sngStrike" dirty="0" smtClean="0">
                <a:solidFill>
                  <a:schemeClr val="accent5"/>
                </a:solidFill>
              </a:rPr>
              <a:t>Aliasing</a:t>
            </a:r>
            <a:r>
              <a:rPr lang="en-US" sz="3200" dirty="0" smtClean="0">
                <a:solidFill>
                  <a:schemeClr val="accent5"/>
                </a:solidFill>
              </a:rPr>
              <a:t>    +   Mutation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5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216"/>
          </a:xfrm>
        </p:spPr>
        <p:txBody>
          <a:bodyPr/>
          <a:lstStyle/>
          <a:p>
            <a:r>
              <a:rPr lang="en-US" dirty="0" smtClean="0"/>
              <a:t>Shared borrow (&amp;T)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09" y="1825625"/>
            <a:ext cx="5419725" cy="2456159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dirty="0" err="1"/>
              <a:t>fn</a:t>
            </a:r>
            <a:r>
              <a:rPr lang="mr-IN" dirty="0"/>
              <a:t> </a:t>
            </a:r>
            <a:r>
              <a:rPr lang="en-US" dirty="0" smtClean="0"/>
              <a:t>lender</a:t>
            </a:r>
            <a:r>
              <a:rPr lang="mr-IN" dirty="0" smtClean="0"/>
              <a:t>(){ 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mr-IN" dirty="0" err="1" smtClean="0"/>
              <a:t>let</a:t>
            </a:r>
            <a:r>
              <a:rPr lang="mr-IN" dirty="0" smtClean="0"/>
              <a:t> </a:t>
            </a:r>
            <a:r>
              <a:rPr lang="mr-IN" dirty="0" err="1"/>
              <a:t>mut</a:t>
            </a:r>
            <a:r>
              <a:rPr lang="mr-IN" dirty="0"/>
              <a:t> </a:t>
            </a:r>
            <a:r>
              <a:rPr lang="mr-IN" dirty="0" err="1"/>
              <a:t>vec</a:t>
            </a:r>
            <a:r>
              <a:rPr lang="mr-IN" dirty="0"/>
              <a:t> = </a:t>
            </a:r>
            <a:r>
              <a:rPr lang="mr-IN" dirty="0" err="1"/>
              <a:t>Vec</a:t>
            </a:r>
            <a:r>
              <a:rPr lang="mr-IN" dirty="0"/>
              <a:t>::</a:t>
            </a:r>
            <a:r>
              <a:rPr lang="mr-IN" dirty="0" err="1"/>
              <a:t>new</a:t>
            </a:r>
            <a:r>
              <a:rPr lang="mr-IN" dirty="0"/>
              <a:t>();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dirty="0" smtClean="0"/>
              <a:t> </a:t>
            </a:r>
            <a:r>
              <a:rPr lang="en-US" dirty="0" smtClean="0"/>
              <a:t>	</a:t>
            </a:r>
            <a:r>
              <a:rPr lang="mr-IN" dirty="0" err="1" smtClean="0"/>
              <a:t>vec.push</a:t>
            </a:r>
            <a:r>
              <a:rPr lang="mr-IN" dirty="0" smtClean="0"/>
              <a:t>(1</a:t>
            </a:r>
            <a:r>
              <a:rPr lang="mr-IN" dirty="0"/>
              <a:t>); </a:t>
            </a:r>
            <a:r>
              <a:rPr lang="mr-IN" dirty="0" smtClean="0"/>
              <a:t>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mr-IN" dirty="0" err="1" smtClean="0"/>
              <a:t>vec.push</a:t>
            </a:r>
            <a:r>
              <a:rPr lang="mr-IN" dirty="0" smtClean="0"/>
              <a:t>(2</a:t>
            </a:r>
            <a:r>
              <a:rPr lang="mr-IN" dirty="0"/>
              <a:t>); 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user</a:t>
            </a:r>
            <a:r>
              <a:rPr lang="mr-IN" dirty="0" smtClean="0"/>
              <a:t>(</a:t>
            </a:r>
            <a:r>
              <a:rPr lang="en-US" dirty="0" smtClean="0"/>
              <a:t>&amp;</a:t>
            </a:r>
            <a:r>
              <a:rPr lang="mr-IN" dirty="0" err="1" smtClean="0"/>
              <a:t>vec</a:t>
            </a:r>
            <a:r>
              <a:rPr lang="mr-IN" dirty="0" smtClean="0"/>
              <a:t>);}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2275" y="1825625"/>
            <a:ext cx="5072063" cy="166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mr-IN" dirty="0" err="1" smtClean="0"/>
              <a:t>n</a:t>
            </a:r>
            <a:r>
              <a:rPr lang="en-US" dirty="0" smtClean="0"/>
              <a:t> user(</a:t>
            </a:r>
            <a:r>
              <a:rPr lang="en-US" dirty="0" err="1" smtClean="0"/>
              <a:t>vec</a:t>
            </a:r>
            <a:r>
              <a:rPr lang="en-US" dirty="0"/>
              <a:t>: </a:t>
            </a:r>
            <a:r>
              <a:rPr lang="en-US" dirty="0" smtClean="0"/>
              <a:t>&amp;</a:t>
            </a:r>
            <a:r>
              <a:rPr lang="en-US" dirty="0" err="1" smtClean="0"/>
              <a:t>vec</a:t>
            </a:r>
            <a:r>
              <a:rPr lang="en-US" dirty="0" smtClean="0"/>
              <a:t>&lt;i32</a:t>
            </a:r>
            <a:r>
              <a:rPr lang="en-US" dirty="0"/>
              <a:t>&gt;) </a:t>
            </a:r>
            <a:r>
              <a:rPr lang="mr-IN" dirty="0" smtClean="0"/>
              <a:t>{   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mr-IN" dirty="0" err="1"/>
              <a:t>println</a:t>
            </a:r>
            <a:r>
              <a:rPr lang="mr-IN" dirty="0"/>
              <a:t>!("{:?}", </a:t>
            </a:r>
            <a:r>
              <a:rPr lang="mr-IN" dirty="0" err="1"/>
              <a:t>vec</a:t>
            </a:r>
            <a:r>
              <a:rPr lang="mr-IN" dirty="0" smtClean="0"/>
              <a:t>);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dirty="0" smtClean="0"/>
              <a:t>}</a:t>
            </a:r>
            <a:endParaRPr lang="en-US" dirty="0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71488" y="4271958"/>
            <a:ext cx="11036864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43100" y="4347167"/>
            <a:ext cx="1985962" cy="238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43100" y="4590050"/>
            <a:ext cx="1985963" cy="519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43099" y="5290136"/>
            <a:ext cx="1985963" cy="519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43099" y="5990224"/>
            <a:ext cx="1985963" cy="519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Capacity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150006" y="4849925"/>
            <a:ext cx="2893731" cy="874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64680" y="4654981"/>
            <a:ext cx="1985963" cy="4548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64679" y="5112176"/>
            <a:ext cx="1985963" cy="464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ight Arrow 18"/>
          <p:cNvSpPr/>
          <p:nvPr/>
        </p:nvSpPr>
        <p:spPr>
          <a:xfrm rot="10800000">
            <a:off x="4150005" y="3693991"/>
            <a:ext cx="1607857" cy="2697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498513" y="6313750"/>
            <a:ext cx="16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Playground link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8172" y="3487655"/>
            <a:ext cx="2954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chemeClr val="accent5"/>
                </a:solidFill>
              </a:rPr>
              <a:t>Loan out the </a:t>
            </a:r>
            <a:r>
              <a:rPr lang="en-US" sz="3200" i="1" dirty="0" err="1" smtClean="0">
                <a:solidFill>
                  <a:schemeClr val="accent5"/>
                </a:solidFill>
              </a:rPr>
              <a:t>vec</a:t>
            </a:r>
            <a:endParaRPr lang="en-US" sz="3200" i="1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15243" y="479366"/>
            <a:ext cx="311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5"/>
                </a:solidFill>
              </a:rPr>
              <a:t>Shared reference to &amp;</a:t>
            </a:r>
            <a:r>
              <a:rPr lang="en-US" sz="2400" i="1" dirty="0" err="1" smtClean="0">
                <a:solidFill>
                  <a:schemeClr val="accent5"/>
                </a:solidFill>
              </a:rPr>
              <a:t>vec</a:t>
            </a:r>
            <a:r>
              <a:rPr lang="en-US" sz="2400" i="1" dirty="0" smtClean="0">
                <a:solidFill>
                  <a:schemeClr val="accent5"/>
                </a:solidFill>
              </a:rPr>
              <a:t>&lt;i32&gt;</a:t>
            </a:r>
            <a:endParaRPr lang="en-US" sz="2400" i="1" dirty="0">
              <a:solidFill>
                <a:schemeClr val="accent5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9014897" y="1381377"/>
            <a:ext cx="471488" cy="30848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86312" y="6199285"/>
            <a:ext cx="1985963" cy="4548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043363" y="5461088"/>
            <a:ext cx="1098222" cy="689062"/>
          </a:xfrm>
          <a:prstGeom prst="straightConnector1">
            <a:avLst/>
          </a:prstGeom>
          <a:ln w="6985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595309" y="3653374"/>
            <a:ext cx="471488" cy="30848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4221" y="6438585"/>
            <a:ext cx="13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Raw pointer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/>
      <p:bldP spid="21" grpId="0"/>
      <p:bldP spid="23" grpId="0" animBg="1"/>
      <p:bldP spid="25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216"/>
          </a:xfrm>
        </p:spPr>
        <p:txBody>
          <a:bodyPr/>
          <a:lstStyle/>
          <a:p>
            <a:r>
              <a:rPr lang="en-US" dirty="0" smtClean="0"/>
              <a:t>Shared borrow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09" y="1825625"/>
            <a:ext cx="5419725" cy="2456159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dirty="0" err="1"/>
              <a:t>fn</a:t>
            </a:r>
            <a:r>
              <a:rPr lang="mr-IN" dirty="0"/>
              <a:t> </a:t>
            </a:r>
            <a:r>
              <a:rPr lang="en-US" dirty="0" smtClean="0"/>
              <a:t>lender</a:t>
            </a:r>
            <a:r>
              <a:rPr lang="mr-IN" dirty="0" smtClean="0"/>
              <a:t>(){ 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mr-IN" dirty="0" err="1" smtClean="0"/>
              <a:t>let</a:t>
            </a:r>
            <a:r>
              <a:rPr lang="mr-IN" dirty="0" smtClean="0"/>
              <a:t> </a:t>
            </a:r>
            <a:r>
              <a:rPr lang="mr-IN" dirty="0" err="1"/>
              <a:t>mut</a:t>
            </a:r>
            <a:r>
              <a:rPr lang="mr-IN" dirty="0"/>
              <a:t> </a:t>
            </a:r>
            <a:r>
              <a:rPr lang="mr-IN" dirty="0" err="1"/>
              <a:t>vec</a:t>
            </a:r>
            <a:r>
              <a:rPr lang="mr-IN" dirty="0"/>
              <a:t> = </a:t>
            </a:r>
            <a:r>
              <a:rPr lang="mr-IN" dirty="0" err="1"/>
              <a:t>Vec</a:t>
            </a:r>
            <a:r>
              <a:rPr lang="mr-IN" dirty="0"/>
              <a:t>::</a:t>
            </a:r>
            <a:r>
              <a:rPr lang="mr-IN" dirty="0" err="1"/>
              <a:t>new</a:t>
            </a:r>
            <a:r>
              <a:rPr lang="mr-IN" dirty="0"/>
              <a:t>();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dirty="0" smtClean="0"/>
              <a:t> </a:t>
            </a:r>
            <a:r>
              <a:rPr lang="en-US" dirty="0" smtClean="0"/>
              <a:t>	</a:t>
            </a:r>
            <a:r>
              <a:rPr lang="mr-IN" dirty="0" err="1" smtClean="0"/>
              <a:t>vec.push</a:t>
            </a:r>
            <a:r>
              <a:rPr lang="mr-IN" dirty="0" smtClean="0"/>
              <a:t>(1</a:t>
            </a:r>
            <a:r>
              <a:rPr lang="mr-IN" dirty="0"/>
              <a:t>); </a:t>
            </a:r>
            <a:r>
              <a:rPr lang="mr-IN" dirty="0" smtClean="0"/>
              <a:t>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mr-IN" dirty="0" err="1" smtClean="0"/>
              <a:t>vec.push</a:t>
            </a:r>
            <a:r>
              <a:rPr lang="mr-IN" dirty="0" smtClean="0"/>
              <a:t>(2</a:t>
            </a:r>
            <a:r>
              <a:rPr lang="mr-IN" dirty="0"/>
              <a:t>);  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user</a:t>
            </a:r>
            <a:r>
              <a:rPr lang="mr-IN" dirty="0" smtClean="0"/>
              <a:t>(</a:t>
            </a:r>
            <a:r>
              <a:rPr lang="en-US" dirty="0" smtClean="0"/>
              <a:t>&amp;</a:t>
            </a:r>
            <a:r>
              <a:rPr lang="mr-IN" dirty="0" err="1" smtClean="0"/>
              <a:t>vec</a:t>
            </a:r>
            <a:r>
              <a:rPr lang="mr-IN" dirty="0" smtClean="0"/>
              <a:t>);}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2275" y="1825625"/>
            <a:ext cx="5072063" cy="166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mr-IN" dirty="0" err="1" smtClean="0"/>
              <a:t>n</a:t>
            </a:r>
            <a:r>
              <a:rPr lang="en-US" dirty="0" smtClean="0"/>
              <a:t> user(</a:t>
            </a:r>
            <a:r>
              <a:rPr lang="en-US" dirty="0" err="1" smtClean="0"/>
              <a:t>vec</a:t>
            </a:r>
            <a:r>
              <a:rPr lang="en-US" dirty="0"/>
              <a:t>: </a:t>
            </a:r>
            <a:r>
              <a:rPr lang="en-US" dirty="0" smtClean="0"/>
              <a:t>&amp;</a:t>
            </a:r>
            <a:r>
              <a:rPr lang="en-US" dirty="0" err="1" smtClean="0"/>
              <a:t>vec</a:t>
            </a:r>
            <a:r>
              <a:rPr lang="en-US" dirty="0" smtClean="0"/>
              <a:t>&lt;i32</a:t>
            </a:r>
            <a:r>
              <a:rPr lang="en-US" dirty="0"/>
              <a:t>&gt;) </a:t>
            </a:r>
            <a:r>
              <a:rPr lang="mr-IN" dirty="0" smtClean="0"/>
              <a:t>{   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mr-IN" dirty="0" err="1"/>
              <a:t>println</a:t>
            </a:r>
            <a:r>
              <a:rPr lang="mr-IN" dirty="0"/>
              <a:t>!("{:?}", </a:t>
            </a:r>
            <a:r>
              <a:rPr lang="mr-IN" dirty="0" err="1"/>
              <a:t>vec</a:t>
            </a:r>
            <a:r>
              <a:rPr lang="mr-IN" dirty="0" smtClean="0"/>
              <a:t>);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dirty="0" smtClean="0"/>
              <a:t>}</a:t>
            </a:r>
            <a:endParaRPr lang="en-US" dirty="0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71488" y="4271958"/>
            <a:ext cx="11036864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43100" y="4347167"/>
            <a:ext cx="1985962" cy="238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43100" y="4590050"/>
            <a:ext cx="1985963" cy="519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43099" y="5290136"/>
            <a:ext cx="1985963" cy="519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43099" y="5990224"/>
            <a:ext cx="1985963" cy="519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Capacity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150006" y="4849925"/>
            <a:ext cx="2893731" cy="874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64680" y="4654981"/>
            <a:ext cx="1985963" cy="4548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64679" y="5112176"/>
            <a:ext cx="1985963" cy="464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98513" y="6313750"/>
            <a:ext cx="16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Playground link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8172" y="3487655"/>
            <a:ext cx="4268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chemeClr val="accent5"/>
                </a:solidFill>
              </a:rPr>
              <a:t>End forget about the </a:t>
            </a:r>
            <a:r>
              <a:rPr lang="en-US" sz="3200" i="1" dirty="0" err="1" smtClean="0">
                <a:solidFill>
                  <a:schemeClr val="accent5"/>
                </a:solidFill>
              </a:rPr>
              <a:t>vec</a:t>
            </a:r>
            <a:endParaRPr lang="en-US" sz="3200" i="1" dirty="0">
              <a:solidFill>
                <a:schemeClr val="accent5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86312" y="6199285"/>
            <a:ext cx="1985963" cy="454819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043363" y="5461088"/>
            <a:ext cx="1098222" cy="689062"/>
          </a:xfrm>
          <a:prstGeom prst="straightConnector1">
            <a:avLst/>
          </a:prstGeom>
          <a:ln w="69850">
            <a:solidFill>
              <a:schemeClr val="accent2">
                <a:lumMod val="40000"/>
                <a:lumOff val="60000"/>
                <a:alpha val="39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6300787" y="2796146"/>
            <a:ext cx="471488" cy="30848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4221" y="6438585"/>
            <a:ext cx="13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Raw pointer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reference are immutable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mr-IN" dirty="0" err="1" smtClean="0"/>
              <a:t>n</a:t>
            </a:r>
            <a:r>
              <a:rPr lang="en-US" dirty="0" smtClean="0"/>
              <a:t> user(</a:t>
            </a:r>
            <a:r>
              <a:rPr lang="en-US" dirty="0" err="1" smtClean="0"/>
              <a:t>vec</a:t>
            </a:r>
            <a:r>
              <a:rPr lang="en-US" dirty="0"/>
              <a:t>: </a:t>
            </a:r>
            <a:r>
              <a:rPr lang="en-US" dirty="0" smtClean="0"/>
              <a:t>&amp;</a:t>
            </a:r>
            <a:r>
              <a:rPr lang="en-US" dirty="0" err="1" smtClean="0"/>
              <a:t>vec</a:t>
            </a:r>
            <a:r>
              <a:rPr lang="en-US" dirty="0" smtClean="0"/>
              <a:t>&lt;i32</a:t>
            </a:r>
            <a:r>
              <a:rPr lang="en-US" dirty="0"/>
              <a:t>&gt;) </a:t>
            </a:r>
            <a:r>
              <a:rPr lang="mr-IN" dirty="0" smtClean="0"/>
              <a:t>{   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strike="sngStrike" dirty="0" err="1" smtClean="0"/>
              <a:t>vec.push</a:t>
            </a:r>
            <a:r>
              <a:rPr lang="en-US" strike="sngStrike" dirty="0" smtClean="0"/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strike="sngStrike" dirty="0" err="1" smtClean="0"/>
              <a:t>vec.push</a:t>
            </a:r>
            <a:r>
              <a:rPr lang="en-US" strike="sngStrike" dirty="0" smtClean="0"/>
              <a:t>(2);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dirty="0" smtClean="0"/>
              <a:t>}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Error : cannot mutate shared 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4393" y="3829050"/>
            <a:ext cx="44297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5"/>
                </a:solidFill>
              </a:rPr>
              <a:t>Aliasing    +   </a:t>
            </a:r>
            <a:r>
              <a:rPr lang="en-US" sz="3600" b="1" strike="sngStrike" dirty="0" smtClean="0">
                <a:solidFill>
                  <a:schemeClr val="accent5"/>
                </a:solidFill>
              </a:rPr>
              <a:t>Mutation</a:t>
            </a:r>
            <a:endParaRPr lang="en-US" sz="3600" b="1" strike="sngStrike" dirty="0">
              <a:solidFill>
                <a:schemeClr val="accent5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57538" y="3286125"/>
            <a:ext cx="14287" cy="1571625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Rust has built? / who is using Rust?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Wasm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editors, browser game engines,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www.figma.com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www.youtube.com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watch?v</a:t>
            </a:r>
            <a:r>
              <a:rPr lang="en-US" dirty="0" smtClean="0">
                <a:hlinkClick r:id="rId3"/>
              </a:rPr>
              <a:t>=ysFJHpS-O08</a:t>
            </a:r>
            <a:endParaRPr lang="en-US" dirty="0" smtClean="0"/>
          </a:p>
          <a:p>
            <a:r>
              <a:rPr lang="en-US" dirty="0" smtClean="0"/>
              <a:t>Games - https://</a:t>
            </a:r>
            <a:r>
              <a:rPr lang="en-US" dirty="0" err="1" smtClean="0"/>
              <a:t>www.amethyst.rs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             -</a:t>
            </a:r>
            <a:r>
              <a:rPr lang="en-US" dirty="0" smtClean="0">
                <a:hlinkClick r:id="rId4"/>
              </a:rPr>
              <a:t>https://</a:t>
            </a:r>
            <a:r>
              <a:rPr lang="en-US" dirty="0" err="1" smtClean="0">
                <a:hlinkClick r:id="rId4"/>
              </a:rPr>
              <a:t>kripken.github.io</a:t>
            </a:r>
            <a:r>
              <a:rPr lang="en-US" dirty="0" smtClean="0">
                <a:hlinkClick r:id="rId4"/>
              </a:rPr>
              <a:t>/</a:t>
            </a:r>
            <a:r>
              <a:rPr lang="en-US" dirty="0" err="1" smtClean="0">
                <a:hlinkClick r:id="rId4"/>
              </a:rPr>
              <a:t>BananaBread</a:t>
            </a:r>
            <a:r>
              <a:rPr lang="en-US" dirty="0" smtClean="0">
                <a:hlinkClick r:id="rId4"/>
              </a:rPr>
              <a:t>/cube2/</a:t>
            </a:r>
            <a:r>
              <a:rPr lang="en-US" dirty="0" err="1" smtClean="0">
                <a:hlinkClick r:id="rId4"/>
              </a:rPr>
              <a:t>bb.html</a:t>
            </a:r>
            <a:endParaRPr lang="en-US" dirty="0" smtClean="0"/>
          </a:p>
          <a:p>
            <a:r>
              <a:rPr lang="en-US" dirty="0" smtClean="0"/>
              <a:t>Block chain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etherium</a:t>
            </a:r>
            <a:r>
              <a:rPr lang="en-US" dirty="0" smtClean="0"/>
              <a:t>, </a:t>
            </a:r>
            <a:r>
              <a:rPr lang="en-US" dirty="0" err="1" smtClean="0"/>
              <a:t>exonum</a:t>
            </a:r>
            <a:r>
              <a:rPr lang="en-US" dirty="0" smtClean="0"/>
              <a:t>, </a:t>
            </a:r>
            <a:r>
              <a:rPr lang="en-US" dirty="0" err="1" smtClean="0"/>
              <a:t>crytape</a:t>
            </a:r>
            <a:endParaRPr lang="en-US" dirty="0" smtClean="0"/>
          </a:p>
          <a:p>
            <a:r>
              <a:rPr lang="en-US" dirty="0" smtClean="0"/>
              <a:t>Friends of Rust - </a:t>
            </a:r>
            <a:r>
              <a:rPr lang="en-US" dirty="0" smtClean="0">
                <a:hlinkClick r:id="rId5"/>
              </a:rPr>
              <a:t>https://www.rust-lang.org/en-US/friends.html</a:t>
            </a:r>
            <a:endParaRPr lang="en-US" dirty="0" smtClean="0"/>
          </a:p>
          <a:p>
            <a:r>
              <a:rPr lang="en-US" dirty="0" err="1" smtClean="0"/>
              <a:t>Jumo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cloud </a:t>
            </a:r>
            <a:r>
              <a:rPr lang="en-US" dirty="0" err="1" smtClean="0"/>
              <a:t>env</a:t>
            </a:r>
            <a:r>
              <a:rPr lang="en-US" dirty="0" smtClean="0"/>
              <a:t>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Mozilla</a:t>
            </a:r>
            <a:r>
              <a:rPr lang="en-US" dirty="0"/>
              <a:t> starts sponsoring Rust in </a:t>
            </a:r>
            <a:r>
              <a:rPr lang="en-US" dirty="0" smtClean="0"/>
              <a:t>2009</a:t>
            </a:r>
          </a:p>
          <a:p>
            <a:endParaRPr lang="en-US" dirty="0"/>
          </a:p>
          <a:p>
            <a:r>
              <a:rPr lang="mr-IN" dirty="0" err="1"/>
              <a:t>Post</a:t>
            </a:r>
            <a:r>
              <a:rPr lang="mr-IN" dirty="0"/>
              <a:t> 1.0.0 (2015-</a:t>
            </a:r>
            <a:r>
              <a:rPr lang="mr-IN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&gt; 11K</a:t>
            </a:r>
            <a:r>
              <a:rPr lang="en-US" dirty="0"/>
              <a:t> </a:t>
            </a:r>
            <a:r>
              <a:rPr lang="en-US" dirty="0" smtClean="0"/>
              <a:t>crates - libraries</a:t>
            </a:r>
          </a:p>
          <a:p>
            <a:endParaRPr lang="en-US" dirty="0"/>
          </a:p>
          <a:p>
            <a:r>
              <a:rPr lang="en-US" b="1" dirty="0" smtClean="0"/>
              <a:t>&gt;1,852</a:t>
            </a:r>
            <a:r>
              <a:rPr lang="en-US" b="1" dirty="0"/>
              <a:t> </a:t>
            </a:r>
            <a:r>
              <a:rPr lang="en-US" dirty="0"/>
              <a:t>contributors on 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b="1" dirty="0"/>
              <a:t>Big areas</a:t>
            </a:r>
            <a:r>
              <a:rPr lang="en-US" dirty="0"/>
              <a:t>: </a:t>
            </a:r>
            <a:r>
              <a:rPr lang="en-US" dirty="0">
                <a:hlinkClick r:id="rId3"/>
              </a:rPr>
              <a:t>game dev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operating systems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web </a:t>
            </a:r>
            <a:r>
              <a:rPr lang="en-US" dirty="0" smtClean="0">
                <a:hlinkClick r:id="rId5"/>
              </a:rPr>
              <a:t>development</a:t>
            </a:r>
            <a:r>
              <a:rPr lang="en-US" dirty="0" smtClean="0"/>
              <a:t>, block chain</a:t>
            </a:r>
            <a:endParaRPr lang="en-US" dirty="0"/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20338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19788" cy="1325563"/>
          </a:xfrm>
        </p:spPr>
        <p:txBody>
          <a:bodyPr/>
          <a:lstStyle/>
          <a:p>
            <a:r>
              <a:rPr lang="en-US" dirty="0" smtClean="0"/>
              <a:t>Cloud Environment Manager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6" y="1027905"/>
            <a:ext cx="8867032" cy="5572919"/>
          </a:xfrm>
        </p:spPr>
      </p:pic>
    </p:spTree>
    <p:extLst>
      <p:ext uri="{BB962C8B-B14F-4D97-AF65-F5344CB8AC3E}">
        <p14:creationId xmlns:p14="http://schemas.microsoft.com/office/powerpoint/2010/main" val="9081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unused </a:t>
            </a:r>
            <a:r>
              <a:rPr lang="mr-IN" dirty="0" smtClean="0"/>
              <a:t>–</a:t>
            </a:r>
            <a:r>
              <a:rPr lang="en-US" dirty="0" smtClean="0"/>
              <a:t> wasted resources</a:t>
            </a:r>
          </a:p>
          <a:p>
            <a:r>
              <a:rPr lang="en-US" dirty="0" smtClean="0"/>
              <a:t>Guys stepping on each others toes</a:t>
            </a:r>
          </a:p>
          <a:p>
            <a:r>
              <a:rPr lang="en-US" dirty="0" smtClean="0"/>
              <a:t>People forgetting to delete their </a:t>
            </a:r>
          </a:p>
          <a:p>
            <a:pPr marL="0" indent="0">
              <a:buNone/>
            </a:pPr>
            <a:r>
              <a:rPr lang="en-US" dirty="0" smtClean="0"/>
              <a:t>unused stacks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98" y="136524"/>
            <a:ext cx="6065201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83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42310" cy="4351338"/>
          </a:xfrm>
        </p:spPr>
        <p:txBody>
          <a:bodyPr/>
          <a:lstStyle/>
          <a:p>
            <a:r>
              <a:rPr lang="en-US" dirty="0" smtClean="0"/>
              <a:t>Slack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 smtClean="0"/>
              <a:t>env</a:t>
            </a:r>
            <a:r>
              <a:rPr lang="en-US" dirty="0" smtClean="0"/>
              <a:t> list </a:t>
            </a:r>
            <a:br>
              <a:rPr lang="en-US" dirty="0" smtClean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/>
              <a:t> </a:t>
            </a:r>
            <a:r>
              <a:rPr lang="en-US" sz="2000" i="1" dirty="0" err="1" smtClean="0"/>
              <a:t>Jumo</a:t>
            </a:r>
            <a:r>
              <a:rPr lang="en-US" sz="2000" i="1" dirty="0" smtClean="0"/>
              <a:t> Staging 1</a:t>
            </a:r>
            <a:endParaRPr lang="en-US" sz="20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i="1" dirty="0" err="1" smtClean="0"/>
              <a:t>Jumo</a:t>
            </a:r>
            <a:r>
              <a:rPr lang="en-US" sz="2000" i="1" dirty="0" smtClean="0"/>
              <a:t> Staging 2</a:t>
            </a:r>
            <a:endParaRPr lang="en-US" sz="200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/>
              <a:t> Hermes-</a:t>
            </a:r>
            <a:r>
              <a:rPr lang="en-US" sz="2000" i="1" dirty="0" err="1" smtClean="0"/>
              <a:t>pesa</a:t>
            </a:r>
            <a:r>
              <a:rPr lang="en-US" sz="2000" i="1" dirty="0" smtClean="0"/>
              <a:t> Telenor</a:t>
            </a:r>
            <a:endParaRPr lang="en-US" sz="2000" i="1" dirty="0"/>
          </a:p>
          <a:p>
            <a:pPr marL="457200" indent="-457200">
              <a:buFont typeface="+mj-lt"/>
              <a:buAutoNum type="arabicPeriod"/>
            </a:pPr>
            <a:endParaRPr lang="en-US" sz="2000" i="1" dirty="0" smtClean="0"/>
          </a:p>
          <a:p>
            <a:r>
              <a:rPr lang="en-US" dirty="0" smtClean="0"/>
              <a:t>Web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2423160"/>
            <a:ext cx="2762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  <a:br>
              <a:rPr lang="en-US" dirty="0" smtClean="0"/>
            </a:br>
            <a:r>
              <a:rPr lang="en-US" dirty="0" smtClean="0"/>
              <a:t>1. deploy</a:t>
            </a:r>
          </a:p>
          <a:p>
            <a:r>
              <a:rPr lang="en-US" dirty="0" smtClean="0"/>
              <a:t>2. terminate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89057" y="2833568"/>
            <a:ext cx="1748790" cy="22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71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4" y="2528889"/>
            <a:ext cx="10849292" cy="2856940"/>
          </a:xfrm>
        </p:spPr>
      </p:pic>
    </p:spTree>
    <p:extLst>
      <p:ext uri="{BB962C8B-B14F-4D97-AF65-F5344CB8AC3E}">
        <p14:creationId xmlns:p14="http://schemas.microsoft.com/office/powerpoint/2010/main" val="14014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holds for the future at </a:t>
            </a:r>
            <a:r>
              <a:rPr lang="en-US" dirty="0" err="1" smtClean="0"/>
              <a:t>Jumo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engineering 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10X</a:t>
            </a:r>
          </a:p>
          <a:p>
            <a:endParaRPr lang="en-US" dirty="0"/>
          </a:p>
          <a:p>
            <a:r>
              <a:rPr lang="en-US" dirty="0" smtClean="0"/>
              <a:t>Bottle necks</a:t>
            </a:r>
          </a:p>
          <a:p>
            <a:endParaRPr lang="en-US" dirty="0"/>
          </a:p>
          <a:p>
            <a:r>
              <a:rPr lang="en-US" dirty="0" smtClean="0"/>
              <a:t>Automating </a:t>
            </a:r>
            <a:r>
              <a:rPr lang="en-US" dirty="0" err="1" smtClean="0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using Rust?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https://www.rust-lang.org/en-US/friends.html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0138" y="2971801"/>
            <a:ext cx="558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lucumr.pocoo.org</a:t>
            </a:r>
            <a:r>
              <a:rPr lang="en-US" dirty="0" smtClean="0"/>
              <a:t>/2015/5/27/rust-for-</a:t>
            </a:r>
            <a:r>
              <a:rPr lang="en-US" dirty="0" err="1" smtClean="0"/>
              <a:t>pythonistas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346325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Cloud </a:t>
            </a:r>
            <a:r>
              <a:rPr lang="en-US" dirty="0" err="1" smtClean="0"/>
              <a:t>env</a:t>
            </a:r>
            <a:r>
              <a:rPr lang="en-US" dirty="0" smtClean="0"/>
              <a:t>. Manager</a:t>
            </a:r>
          </a:p>
          <a:p>
            <a:r>
              <a:rPr lang="en-US" dirty="0" smtClean="0"/>
              <a:t>Add Tests</a:t>
            </a:r>
          </a:p>
          <a:p>
            <a:r>
              <a:rPr lang="en-US" dirty="0" smtClean="0"/>
              <a:t>Link with </a:t>
            </a:r>
            <a:r>
              <a:rPr lang="en-US" dirty="0" err="1" smtClean="0"/>
              <a:t>Auth</a:t>
            </a:r>
            <a:r>
              <a:rPr lang="en-US" dirty="0" smtClean="0"/>
              <a:t> and 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smtClean="0"/>
              <a:t>Production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712" y="519906"/>
            <a:ext cx="1708944" cy="17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2811463"/>
            <a:ext cx="10515600" cy="19748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END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781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Rust?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programming language</a:t>
            </a:r>
          </a:p>
          <a:p>
            <a:r>
              <a:rPr lang="en-US" dirty="0" smtClean="0"/>
              <a:t>Trifecta </a:t>
            </a:r>
            <a:r>
              <a:rPr lang="mr-IN" dirty="0" smtClean="0"/>
              <a:t>–</a:t>
            </a:r>
            <a:r>
              <a:rPr lang="en-US" dirty="0" smtClean="0"/>
              <a:t> Speed, concurrency and Safety</a:t>
            </a:r>
          </a:p>
          <a:p>
            <a:r>
              <a:rPr lang="en-US" dirty="0"/>
              <a:t>Rust is considered a </a:t>
            </a:r>
            <a:r>
              <a:rPr lang="en-US" dirty="0" smtClean="0"/>
              <a:t>C</a:t>
            </a:r>
            <a:r>
              <a:rPr lang="en-US" dirty="0"/>
              <a:t>-like </a:t>
            </a:r>
            <a:r>
              <a:rPr lang="en-US" dirty="0" smtClean="0"/>
              <a:t>language with more features </a:t>
            </a:r>
            <a:r>
              <a:rPr lang="mr-IN" dirty="0" smtClean="0"/>
              <a:t>–</a:t>
            </a:r>
            <a:r>
              <a:rPr lang="en-US" dirty="0" smtClean="0"/>
              <a:t> advantage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25" y="3289300"/>
            <a:ext cx="7264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What is Rust?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4765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Rust</a:t>
            </a:r>
            <a:r>
              <a:rPr lang="en-US" dirty="0"/>
              <a:t> is a systems programming language that runs blazingly fast, prevents </a:t>
            </a:r>
            <a:r>
              <a:rPr lang="en-US" dirty="0" err="1"/>
              <a:t>segfaults</a:t>
            </a:r>
            <a:r>
              <a:rPr lang="en-US" dirty="0"/>
              <a:t>, and guarantees thread safety. </a:t>
            </a:r>
            <a:r>
              <a:rPr lang="en-US" b="1" dirty="0" smtClean="0"/>
              <a:t>(safety</a:t>
            </a:r>
            <a:r>
              <a:rPr lang="en-US" b="1" dirty="0"/>
              <a:t>, concurrency, and </a:t>
            </a:r>
            <a:r>
              <a:rPr lang="en-US" b="1" dirty="0" smtClean="0"/>
              <a:t>speed)</a:t>
            </a:r>
          </a:p>
          <a:p>
            <a:r>
              <a:rPr lang="en-US" dirty="0" smtClean="0"/>
              <a:t> It’s a programming language founded by </a:t>
            </a:r>
            <a:r>
              <a:rPr lang="en-US" dirty="0"/>
              <a:t>M</a:t>
            </a:r>
            <a:r>
              <a:rPr lang="en-US" dirty="0" smtClean="0"/>
              <a:t>ozilla research.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71850" y="3757613"/>
            <a:ext cx="59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394299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15438" y="4543425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0550" y="4817746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00975" y="5586413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7675" y="4819888"/>
            <a:ext cx="66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50218" y="57710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43113" y="481488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57575" y="588645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18133" y="3647241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48100" y="37572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34327" y="5586413"/>
            <a:ext cx="65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Ruby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03120" y="566928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What Rust has to offer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838"/>
          </a:xfrm>
        </p:spPr>
        <p:txBody>
          <a:bodyPr/>
          <a:lstStyle/>
          <a:p>
            <a:r>
              <a:rPr lang="en-US" dirty="0" smtClean="0"/>
              <a:t>We can organize these languages in a linear spectrum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800000">
            <a:off x="1373981" y="4029076"/>
            <a:ext cx="9444037" cy="369332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0"/>
                </a:schemeClr>
              </a:gs>
              <a:gs pos="65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7400000" scaled="0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3981" y="4600575"/>
            <a:ext cx="8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Control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72700" y="4600575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Safety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14463" y="36290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57388" y="362902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C++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57537" y="357401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5999" y="3574019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Java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686925" y="3200400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84579" y="3600451"/>
            <a:ext cx="65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Ruby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944100" y="27574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46910" y="2956441"/>
            <a:ext cx="79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Haskel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58275" y="3471863"/>
            <a:ext cx="66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72050" y="5414964"/>
            <a:ext cx="14430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Rust? </a:t>
            </a:r>
            <a:r>
              <a:rPr lang="mr-IN" dirty="0" smtClean="0"/>
              <a:t>–</a:t>
            </a:r>
            <a:r>
              <a:rPr lang="en-US" dirty="0" smtClean="0"/>
              <a:t> canonical hello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3" y="1971676"/>
            <a:ext cx="7129462" cy="23145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4918075"/>
            <a:ext cx="6500813" cy="116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573" y="1586955"/>
            <a:ext cx="2477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Runs blazingly fast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44347" y="2094756"/>
            <a:ext cx="2714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Runs without </a:t>
            </a:r>
            <a:r>
              <a:rPr lang="en-US" sz="2400" dirty="0" err="1" smtClean="0"/>
              <a:t>stdlibs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11373" y="1356122"/>
            <a:ext cx="3676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method as entry point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5320" y="2668846"/>
            <a:ext cx="4248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Feature concepts: </a:t>
            </a:r>
            <a:endParaRPr lang="en-US" sz="2400" dirty="0" smtClean="0"/>
          </a:p>
          <a:p>
            <a:r>
              <a:rPr lang="en-US" sz="2400" dirty="0" smtClean="0"/>
              <a:t>- modules </a:t>
            </a:r>
            <a:r>
              <a:rPr lang="en-US" sz="2400" dirty="0"/>
              <a:t>for reusability, </a:t>
            </a:r>
            <a:endParaRPr lang="en-US" sz="2400" dirty="0" smtClean="0"/>
          </a:p>
          <a:p>
            <a:r>
              <a:rPr lang="en-US" sz="2400" dirty="0" smtClean="0"/>
              <a:t>- memory </a:t>
            </a:r>
            <a:r>
              <a:rPr lang="en-US" sz="2400" dirty="0"/>
              <a:t>safety and guarantees 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safe vs. unsafe operations), 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unrecoverable </a:t>
            </a:r>
            <a:r>
              <a:rPr lang="en-US" sz="2400" dirty="0"/>
              <a:t>and recoverable error handling features, </a:t>
            </a:r>
            <a:endParaRPr lang="en-US" sz="2400" dirty="0" smtClean="0"/>
          </a:p>
          <a:p>
            <a:r>
              <a:rPr lang="en-US" sz="2400" dirty="0" smtClean="0"/>
              <a:t>- support </a:t>
            </a:r>
            <a:r>
              <a:rPr lang="en-US" sz="2400" dirty="0"/>
              <a:t>for concurrency, and complex data types (called collections).</a:t>
            </a:r>
          </a:p>
        </p:txBody>
      </p:sp>
    </p:spTree>
    <p:extLst>
      <p:ext uri="{BB962C8B-B14F-4D97-AF65-F5344CB8AC3E}">
        <p14:creationId xmlns:p14="http://schemas.microsoft.com/office/powerpoint/2010/main" val="20872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Garbage </a:t>
            </a:r>
            <a:r>
              <a:rPr lang="en-US" dirty="0" smtClean="0"/>
              <a:t>Collection  - </a:t>
            </a:r>
            <a:r>
              <a:rPr lang="en-US" dirty="0"/>
              <a:t>Rust uses the </a:t>
            </a:r>
            <a:r>
              <a:rPr lang="en-US" b="1" i="1" dirty="0"/>
              <a:t>Resource Acquisition Is Initialization</a:t>
            </a:r>
            <a:r>
              <a:rPr lang="en-US" dirty="0"/>
              <a:t> (RAII) </a:t>
            </a:r>
            <a:r>
              <a:rPr lang="en-US" dirty="0" smtClean="0"/>
              <a:t>technique - </a:t>
            </a:r>
            <a:r>
              <a:rPr lang="en-US" dirty="0"/>
              <a:t>object </a:t>
            </a:r>
            <a:r>
              <a:rPr lang="en-US" dirty="0" smtClean="0"/>
              <a:t>lifetime</a:t>
            </a:r>
          </a:p>
          <a:p>
            <a:endParaRPr lang="en-US" dirty="0"/>
          </a:p>
          <a:p>
            <a:r>
              <a:rPr lang="en-US" dirty="0" smtClean="0"/>
              <a:t>LLVM - </a:t>
            </a:r>
            <a:r>
              <a:rPr lang="en-US" dirty="0"/>
              <a:t>is a compiler </a:t>
            </a:r>
            <a:r>
              <a:rPr lang="en-US" dirty="0" smtClean="0"/>
              <a:t>infrastructure</a:t>
            </a:r>
          </a:p>
          <a:p>
            <a:endParaRPr lang="en-US" dirty="0"/>
          </a:p>
          <a:p>
            <a:r>
              <a:rPr lang="en-US" dirty="0"/>
              <a:t>Zero Cost </a:t>
            </a:r>
            <a:r>
              <a:rPr lang="en-US" dirty="0" smtClean="0"/>
              <a:t>Abstractions  - </a:t>
            </a:r>
            <a:r>
              <a:rPr lang="en-US" i="1" dirty="0"/>
              <a:t>What you don’t use, you don’t pay for 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Minimal </a:t>
            </a:r>
            <a:r>
              <a:rPr lang="en-US" dirty="0" smtClean="0"/>
              <a:t>Runtime </a:t>
            </a:r>
            <a:r>
              <a:rPr lang="mr-IN" dirty="0" smtClean="0"/>
              <a:t>–</a:t>
            </a:r>
            <a:r>
              <a:rPr lang="en-US" dirty="0" smtClean="0"/>
              <a:t> No GC,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compile without </a:t>
            </a:r>
            <a:r>
              <a:rPr lang="en-US" dirty="0" err="1"/>
              <a:t>stdlib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525" y="260350"/>
            <a:ext cx="1684337" cy="16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dirty="0" smtClean="0"/>
              <a:t>What is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469"/>
            <a:ext cx="10515600" cy="14841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Rust gives the developer fine control over the use of memory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92" y="2714338"/>
            <a:ext cx="7389876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696</Words>
  <Application>Microsoft Macintosh PowerPoint</Application>
  <PresentationFormat>Widescreen</PresentationFormat>
  <Paragraphs>341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Calibri Light</vt:lpstr>
      <vt:lpstr>Mangal</vt:lpstr>
      <vt:lpstr>Arial</vt:lpstr>
      <vt:lpstr>Office Theme</vt:lpstr>
      <vt:lpstr>PowerPoint Presentation</vt:lpstr>
      <vt:lpstr>Table of content</vt:lpstr>
      <vt:lpstr>History</vt:lpstr>
      <vt:lpstr>What is Rust?</vt:lpstr>
      <vt:lpstr>What is Rust?</vt:lpstr>
      <vt:lpstr>What Rust has to offer</vt:lpstr>
      <vt:lpstr>What is Rust? – canonical hello world</vt:lpstr>
      <vt:lpstr>Speed?</vt:lpstr>
      <vt:lpstr>What is Control?</vt:lpstr>
      <vt:lpstr>Control?  - Stack and heap</vt:lpstr>
      <vt:lpstr>What is Safety?</vt:lpstr>
      <vt:lpstr>What is Safety?</vt:lpstr>
      <vt:lpstr>What is Safety?</vt:lpstr>
      <vt:lpstr>Garbage Collection?</vt:lpstr>
      <vt:lpstr>Rust Solution</vt:lpstr>
      <vt:lpstr>Ownership</vt:lpstr>
      <vt:lpstr>Ownership</vt:lpstr>
      <vt:lpstr>Ownership</vt:lpstr>
      <vt:lpstr>Ownership</vt:lpstr>
      <vt:lpstr>Compiler enforces ownership</vt:lpstr>
      <vt:lpstr>Compiler enforces ownership</vt:lpstr>
      <vt:lpstr>Rules of Ownership </vt:lpstr>
      <vt:lpstr>Borrowing  (Shared Borrowing(&amp;T))</vt:lpstr>
      <vt:lpstr>Borrowing  (Mutable Borrowing(&amp;mut T))</vt:lpstr>
      <vt:lpstr>Borrowing  (Mutable Borrowing(&amp;mut T))</vt:lpstr>
      <vt:lpstr>Shared borrow (&amp;T)</vt:lpstr>
      <vt:lpstr>Shared borrow</vt:lpstr>
      <vt:lpstr>Shared reference are immutable</vt:lpstr>
      <vt:lpstr>What Rust has built? / who is using Rust? </vt:lpstr>
      <vt:lpstr>Cloud Environment Manager</vt:lpstr>
      <vt:lpstr>Problem statement</vt:lpstr>
      <vt:lpstr>How to use</vt:lpstr>
      <vt:lpstr>Demo</vt:lpstr>
      <vt:lpstr>What holds for the future at Jumo? </vt:lpstr>
      <vt:lpstr>Who is using Rust? </vt:lpstr>
      <vt:lpstr>What’s next? </vt:lpstr>
      <vt:lpstr>Q &amp; A?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Marete</dc:creator>
  <cp:lastModifiedBy>Kenneth Marete</cp:lastModifiedBy>
  <cp:revision>43</cp:revision>
  <dcterms:created xsi:type="dcterms:W3CDTF">2018-08-21T21:57:27Z</dcterms:created>
  <dcterms:modified xsi:type="dcterms:W3CDTF">2018-08-22T10:27:12Z</dcterms:modified>
</cp:coreProperties>
</file>