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B70E-B5C9-4F45-8BF0-16BFC889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 Ticket Simulation </a:t>
            </a:r>
            <a:br>
              <a:rPr lang="en-US" dirty="0"/>
            </a:br>
            <a:r>
              <a:rPr lang="en-US" dirty="0"/>
              <a:t>Project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B61C-1B2A-C94E-B884-C84A57A23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77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78D8-E6D1-5B49-B55E-5BB62298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Implementation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447D-221C-5948-9404-72FF6C93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60218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the team is working on implementing the following scenarios</a:t>
            </a:r>
          </a:p>
          <a:p>
            <a:pPr lvl="1"/>
            <a:r>
              <a:rPr lang="en-US" dirty="0"/>
              <a:t>User Scenario 1: The </a:t>
            </a:r>
            <a:r>
              <a:rPr lang="en-US" b="1" dirty="0"/>
              <a:t>Customer </a:t>
            </a:r>
            <a:r>
              <a:rPr lang="en-US" dirty="0"/>
              <a:t>will choose their source station, target station, departure date, from dropdown lists, and select “round trip” or “one way”. The website will return a list of itineraries that match the request. </a:t>
            </a:r>
          </a:p>
          <a:p>
            <a:pPr lvl="1"/>
            <a:r>
              <a:rPr lang="en-US" dirty="0"/>
              <a:t>User Scenario 2: Check details: The </a:t>
            </a:r>
            <a:r>
              <a:rPr lang="en-US" b="1" dirty="0"/>
              <a:t>Customer </a:t>
            </a:r>
            <a:r>
              <a:rPr lang="en-US" dirty="0"/>
              <a:t>will click an itinerary from the list and a website will show the details of the itineraries in a new dialogue or webpage</a:t>
            </a:r>
          </a:p>
          <a:p>
            <a:pPr lvl="1"/>
            <a:r>
              <a:rPr lang="en-US" dirty="0"/>
              <a:t>User Scenario 3: The system provides an “add to cart” option, if it is a round trip, then the Customer has to select info of both trips.</a:t>
            </a:r>
          </a:p>
          <a:p>
            <a:pPr lvl="1"/>
            <a:r>
              <a:rPr lang="en-US" dirty="0"/>
              <a:t>User Scenario 4: The customer will input the number of tickets(travelers)  and details to the input field in the route detail dialogue or webpage and make an order. </a:t>
            </a:r>
          </a:p>
          <a:p>
            <a:pPr lvl="1"/>
            <a:r>
              <a:rPr lang="en-US" dirty="0"/>
              <a:t>User Scenario 5: The customer enters payment info when they checkout and no payment information is saved before.  </a:t>
            </a:r>
          </a:p>
          <a:p>
            <a:pPr lvl="1"/>
            <a:r>
              <a:rPr lang="en-US" dirty="0"/>
              <a:t>User Scenario 9 : Sign In: The </a:t>
            </a:r>
            <a:r>
              <a:rPr lang="en-US" b="1" dirty="0"/>
              <a:t>Customer </a:t>
            </a:r>
            <a:r>
              <a:rPr lang="en-US" dirty="0"/>
              <a:t>can sign in using Google or Facebook. The </a:t>
            </a:r>
            <a:r>
              <a:rPr lang="en-US" b="1" dirty="0"/>
              <a:t>Customer </a:t>
            </a:r>
            <a:r>
              <a:rPr lang="en-US" dirty="0"/>
              <a:t>can sign in at any time from any page without losing the contents of their cart.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9413-2392-BF4F-84D6-1553C59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to split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FB1F-68DA-C644-9DC5-B72DFACD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are being designed to be modular and split based on the functionality they provide. Following is the list of microservices that the application will be split into.</a:t>
            </a:r>
          </a:p>
          <a:p>
            <a:pPr lvl="1"/>
            <a:r>
              <a:rPr lang="en-US" dirty="0" err="1"/>
              <a:t>trainsim</a:t>
            </a:r>
            <a:r>
              <a:rPr lang="en-US" dirty="0"/>
              <a:t>-client – Will continue to provide the UI services (provided and will be enhanced)</a:t>
            </a:r>
          </a:p>
          <a:p>
            <a:pPr lvl="1"/>
            <a:r>
              <a:rPr lang="en-US" dirty="0" err="1"/>
              <a:t>trainsim</a:t>
            </a:r>
            <a:r>
              <a:rPr lang="en-US" dirty="0"/>
              <a:t>-user – Will handle user management</a:t>
            </a:r>
          </a:p>
          <a:p>
            <a:pPr lvl="1"/>
            <a:r>
              <a:rPr lang="en-US" dirty="0"/>
              <a:t>trainsim-itinerary – will manage itinerary , search &amp; communication with OTP server</a:t>
            </a:r>
          </a:p>
          <a:p>
            <a:pPr lvl="1"/>
            <a:r>
              <a:rPr lang="en-US" dirty="0"/>
              <a:t>trainsim-</a:t>
            </a:r>
            <a:r>
              <a:rPr lang="en-US" dirty="0" err="1"/>
              <a:t>usercart</a:t>
            </a:r>
            <a:r>
              <a:rPr lang="en-US" dirty="0"/>
              <a:t> – will manage the user cart</a:t>
            </a:r>
          </a:p>
          <a:p>
            <a:pPr lvl="1"/>
            <a:r>
              <a:rPr lang="en-US" strike="sngStrike" dirty="0" err="1"/>
              <a:t>trainsim-db</a:t>
            </a:r>
            <a:r>
              <a:rPr lang="en-US" strike="sngStrike" dirty="0"/>
              <a:t> – will only be providing the basic database capability</a:t>
            </a:r>
          </a:p>
        </p:txBody>
      </p:sp>
    </p:spTree>
    <p:extLst>
      <p:ext uri="{BB962C8B-B14F-4D97-AF65-F5344CB8AC3E}">
        <p14:creationId xmlns:p14="http://schemas.microsoft.com/office/powerpoint/2010/main" val="20704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9413-2392-BF4F-84D6-1553C59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Utility Tree &amp; Tactics – SOA Implementation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CF2298-A71C-8A45-94ED-6D2BB352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5653"/>
            <a:ext cx="12159198" cy="4972347"/>
          </a:xfrm>
        </p:spPr>
      </p:pic>
    </p:spTree>
    <p:extLst>
      <p:ext uri="{BB962C8B-B14F-4D97-AF65-F5344CB8AC3E}">
        <p14:creationId xmlns:p14="http://schemas.microsoft.com/office/powerpoint/2010/main" val="37972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9413-2392-BF4F-84D6-1553C59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Utility Tree &amp; Tactics – Microservices Implementation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F938D0-C760-CA4D-99C4-AC48A4C76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030"/>
            <a:ext cx="12171192" cy="4956970"/>
          </a:xfrm>
        </p:spPr>
      </p:pic>
    </p:spTree>
    <p:extLst>
      <p:ext uri="{BB962C8B-B14F-4D97-AF65-F5344CB8AC3E}">
        <p14:creationId xmlns:p14="http://schemas.microsoft.com/office/powerpoint/2010/main" val="130215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A33E-6D65-8C44-8C03-ED6FCE95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Quality Attribute 1a: Performance (Operational)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CB8-1411-714A-8D75-50C55CB8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the user clicks the Search button during the business hours of 8 AM to 8 PM ET, the search function</a:t>
            </a:r>
            <a:r>
              <a:rPr lang="en-US" baseline="30000" dirty="0"/>
              <a:t> </a:t>
            </a:r>
            <a:r>
              <a:rPr lang="en-US" dirty="0"/>
              <a:t>should display the result in less than 5 seconds. </a:t>
            </a:r>
          </a:p>
          <a:p>
            <a:pPr lvl="1"/>
            <a:r>
              <a:rPr lang="en-US" dirty="0"/>
              <a:t>1. Source: User</a:t>
            </a:r>
          </a:p>
          <a:p>
            <a:pPr lvl="1"/>
            <a:r>
              <a:rPr lang="en-US" dirty="0"/>
              <a:t>2. Stimulus: Clicks the search button</a:t>
            </a:r>
          </a:p>
          <a:p>
            <a:pPr lvl="1"/>
            <a:r>
              <a:rPr lang="en-US" dirty="0"/>
              <a:t>3. Artifact: trainsim-itinerary service</a:t>
            </a:r>
          </a:p>
          <a:p>
            <a:pPr lvl="1"/>
            <a:r>
              <a:rPr lang="en-US" dirty="0"/>
              <a:t>4. Environment: business hours of 8 AM to 8 PM ET</a:t>
            </a:r>
          </a:p>
          <a:p>
            <a:pPr lvl="1"/>
            <a:r>
              <a:rPr lang="en-US" dirty="0"/>
              <a:t>5. Response: display the result</a:t>
            </a:r>
          </a:p>
          <a:p>
            <a:pPr lvl="1"/>
            <a:r>
              <a:rPr lang="en-US" dirty="0"/>
              <a:t>6. Response measure: less than 5 seconds </a:t>
            </a:r>
          </a:p>
          <a:p>
            <a:pPr lvl="1"/>
            <a:r>
              <a:rPr lang="en-US" dirty="0"/>
              <a:t>Tactics: Reduce Overhead - by removing </a:t>
            </a:r>
            <a:r>
              <a:rPr lang="en-US" dirty="0" err="1"/>
              <a:t>db</a:t>
            </a:r>
            <a:r>
              <a:rPr lang="en-US" dirty="0"/>
              <a:t> MS in the middle and Increase resources</a:t>
            </a:r>
          </a:p>
          <a:p>
            <a:r>
              <a:rPr lang="en-US" dirty="0"/>
              <a:t>SOA Vs. Microservice implementation impact:</a:t>
            </a:r>
          </a:p>
          <a:p>
            <a:pPr lvl="1"/>
            <a:r>
              <a:rPr lang="en-US" dirty="0"/>
              <a:t>When the SOA service is split into microservices, the efficiency with localized data fetches vs using a database service should help reduce the response time from 5 seconds to 2 seconds. </a:t>
            </a:r>
          </a:p>
        </p:txBody>
      </p:sp>
    </p:spTree>
    <p:extLst>
      <p:ext uri="{BB962C8B-B14F-4D97-AF65-F5344CB8AC3E}">
        <p14:creationId xmlns:p14="http://schemas.microsoft.com/office/powerpoint/2010/main" val="23072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A33E-6D65-8C44-8C03-ED6FCE95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48600" cy="970450"/>
          </a:xfrm>
        </p:spPr>
        <p:txBody>
          <a:bodyPr/>
          <a:lstStyle/>
          <a:p>
            <a:r>
              <a:rPr lang="en-US" sz="3400" dirty="0"/>
              <a:t>Quality Attribute 2a: Modifiability (Developmental)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CB8-1411-714A-8D75-50C55CB8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there is a request to change the information collected about a traveler, a developer should be able to make the change and release it to production in &lt; 3 person-days </a:t>
            </a:r>
          </a:p>
          <a:p>
            <a:pPr lvl="1"/>
            <a:r>
              <a:rPr lang="en-US" dirty="0"/>
              <a:t>1. Source: Application owner</a:t>
            </a:r>
          </a:p>
          <a:p>
            <a:pPr lvl="1"/>
            <a:r>
              <a:rPr lang="en-US" dirty="0"/>
              <a:t>2. Stimulus: Change request submitted to change the underlying information collected about a traveler</a:t>
            </a:r>
          </a:p>
          <a:p>
            <a:pPr lvl="1"/>
            <a:r>
              <a:rPr lang="en-US" dirty="0"/>
              <a:t>3. Artifact: trainsim-user service and trainsim-client services.</a:t>
            </a:r>
          </a:p>
          <a:p>
            <a:pPr lvl="1"/>
            <a:r>
              <a:rPr lang="en-US" dirty="0"/>
              <a:t>4. Environment: Current production environment</a:t>
            </a:r>
          </a:p>
          <a:p>
            <a:pPr lvl="1"/>
            <a:r>
              <a:rPr lang="en-US" dirty="0"/>
              <a:t>5. Response: Refactor the application to collect the additional information and update the database.</a:t>
            </a:r>
          </a:p>
          <a:p>
            <a:pPr lvl="1"/>
            <a:r>
              <a:rPr lang="en-US" dirty="0"/>
              <a:t>6. Response measure: less than three person-days.</a:t>
            </a:r>
          </a:p>
          <a:p>
            <a:pPr lvl="1"/>
            <a:r>
              <a:rPr lang="en-US" dirty="0"/>
              <a:t>Tactics: Encapsulation, abstract common services</a:t>
            </a:r>
          </a:p>
          <a:p>
            <a:r>
              <a:rPr lang="en-US" dirty="0"/>
              <a:t>SOA Vs. Microservice implementation impact:</a:t>
            </a:r>
          </a:p>
          <a:p>
            <a:pPr lvl="1"/>
            <a:r>
              <a:rPr lang="en-US" dirty="0"/>
              <a:t>When the SOA service is split into microservices, the changes can be localized to the same microservices however no other modules within the system will see a need to recompile / redeploy unless functionally required. </a:t>
            </a:r>
          </a:p>
        </p:txBody>
      </p:sp>
    </p:spTree>
    <p:extLst>
      <p:ext uri="{BB962C8B-B14F-4D97-AF65-F5344CB8AC3E}">
        <p14:creationId xmlns:p14="http://schemas.microsoft.com/office/powerpoint/2010/main" val="35320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A33E-6D65-8C44-8C03-ED6FCE95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48600" cy="970450"/>
          </a:xfrm>
        </p:spPr>
        <p:txBody>
          <a:bodyPr/>
          <a:lstStyle/>
          <a:p>
            <a:r>
              <a:rPr lang="en-US" sz="3400" dirty="0"/>
              <a:t>SOA Vs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CB8-1411-714A-8D75-50C55CB8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SOA: Single service (example </a:t>
            </a:r>
            <a:r>
              <a:rPr lang="en-US" dirty="0" err="1"/>
              <a:t>db</a:t>
            </a:r>
            <a:r>
              <a:rPr lang="en-US" dirty="0"/>
              <a:t>) with possibility of becoming a bottleneck and single point of failure.</a:t>
            </a:r>
          </a:p>
          <a:p>
            <a:pPr marL="457200" lvl="1" indent="0">
              <a:buNone/>
            </a:pPr>
            <a:r>
              <a:rPr lang="en-US" dirty="0"/>
              <a:t>Microservices: More decoupling, but possibility of data duplication and possible increased change proneness. </a:t>
            </a:r>
          </a:p>
        </p:txBody>
      </p:sp>
    </p:spTree>
    <p:extLst>
      <p:ext uri="{BB962C8B-B14F-4D97-AF65-F5344CB8AC3E}">
        <p14:creationId xmlns:p14="http://schemas.microsoft.com/office/powerpoint/2010/main" val="191965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A33E-6D65-8C44-8C03-ED6FCE95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48600" cy="970450"/>
          </a:xfrm>
        </p:spPr>
        <p:txBody>
          <a:bodyPr/>
          <a:lstStyle/>
          <a:p>
            <a:r>
              <a:rPr lang="en-US" sz="34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CB8-1411-714A-8D75-50C55CB8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6363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882</TotalTime>
  <Words>670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Train Ticket Simulation  Project Progress</vt:lpstr>
      <vt:lpstr>SOA Implementation Status</vt:lpstr>
      <vt:lpstr>Plan to split Services</vt:lpstr>
      <vt:lpstr>Quality Attribute Utility Tree &amp; Tactics – SOA Implementation</vt:lpstr>
      <vt:lpstr>Quality Attribute Utility Tree &amp; Tactics – Microservices Implementation</vt:lpstr>
      <vt:lpstr>Quality Attribute 1a: Performance (Operational)</vt:lpstr>
      <vt:lpstr>Quality Attribute 2a: Modifiability (Developmental)</vt:lpstr>
      <vt:lpstr>SOA Vs Microservices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Ticket Simulation  Project Progress</dc:title>
  <dc:creator>Narasimhadevara, Raja Kumar</dc:creator>
  <cp:lastModifiedBy>Narasimhadevara, Raja Kumar</cp:lastModifiedBy>
  <cp:revision>12</cp:revision>
  <dcterms:created xsi:type="dcterms:W3CDTF">2021-08-22T23:15:04Z</dcterms:created>
  <dcterms:modified xsi:type="dcterms:W3CDTF">2021-09-03T02:05:27Z</dcterms:modified>
</cp:coreProperties>
</file>