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67" r:id="rId3"/>
    <p:sldId id="261" r:id="rId4"/>
    <p:sldId id="257" r:id="rId5"/>
    <p:sldId id="268" r:id="rId6"/>
    <p:sldId id="263" r:id="rId7"/>
    <p:sldId id="266" r:id="rId8"/>
    <p:sldId id="258" r:id="rId9"/>
    <p:sldId id="262" r:id="rId10"/>
    <p:sldId id="260" r:id="rId11"/>
    <p:sldId id="264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0678D1-4DED-48F7-B12B-5CA9FBA48D53}">
          <p14:sldIdLst>
            <p14:sldId id="256"/>
            <p14:sldId id="267"/>
            <p14:sldId id="261"/>
            <p14:sldId id="257"/>
            <p14:sldId id="268"/>
            <p14:sldId id="263"/>
            <p14:sldId id="266"/>
            <p14:sldId id="258"/>
          </p14:sldIdLst>
        </p14:section>
        <p14:section name="backup" id="{EE815E7E-FFF1-4835-8A46-06B5A248747B}">
          <p14:sldIdLst>
            <p14:sldId id="262"/>
            <p14:sldId id="260"/>
            <p14:sldId id="264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7"/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00" autoAdjust="0"/>
  </p:normalViewPr>
  <p:slideViewPr>
    <p:cSldViewPr snapToGrid="0">
      <p:cViewPr>
        <p:scale>
          <a:sx n="100" d="100"/>
          <a:sy n="100" d="100"/>
        </p:scale>
        <p:origin x="9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999E9-4BEC-4451-8C3F-DB6E87A2627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8D2F3A7-D6AD-4CDB-AE6F-CF724D85ADE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Beijing Capital is airport with highest estimated revenue</a:t>
          </a:r>
        </a:p>
      </dgm:t>
    </dgm:pt>
    <dgm:pt modelId="{936DF02B-F2DE-4813-AAEB-BFFB5E79F3E7}" type="parTrans" cxnId="{886A6747-4280-46F5-857F-D801DCA2AA14}">
      <dgm:prSet/>
      <dgm:spPr/>
      <dgm:t>
        <a:bodyPr/>
        <a:lstStyle/>
        <a:p>
          <a:endParaRPr lang="en-US"/>
        </a:p>
      </dgm:t>
    </dgm:pt>
    <dgm:pt modelId="{71ABABD4-42B8-4F07-BF5E-7022D556BB47}" type="sibTrans" cxnId="{886A6747-4280-46F5-857F-D801DCA2AA14}">
      <dgm:prSet/>
      <dgm:spPr/>
      <dgm:t>
        <a:bodyPr/>
        <a:lstStyle/>
        <a:p>
          <a:endParaRPr lang="en-US"/>
        </a:p>
      </dgm:t>
    </dgm:pt>
    <dgm:pt modelId="{00574CA8-9618-4C8F-91C7-4FD6146DA9C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 err="1"/>
            <a:t>Ministro</a:t>
          </a:r>
          <a:r>
            <a:rPr lang="en-US" sz="2000" dirty="0"/>
            <a:t> </a:t>
          </a:r>
          <a:r>
            <a:rPr lang="en-US" sz="2000" dirty="0" err="1"/>
            <a:t>Pistarini</a:t>
          </a:r>
          <a:r>
            <a:rPr lang="en-US" sz="2000" dirty="0"/>
            <a:t> is airport with lowest estimated revenue</a:t>
          </a:r>
        </a:p>
      </dgm:t>
    </dgm:pt>
    <dgm:pt modelId="{8FBA6A94-CE02-4FD0-9A27-7E9F1D048CDA}" type="parTrans" cxnId="{D6593EF4-57D7-485E-9392-25F55543A6BC}">
      <dgm:prSet/>
      <dgm:spPr/>
      <dgm:t>
        <a:bodyPr/>
        <a:lstStyle/>
        <a:p>
          <a:endParaRPr lang="en-US"/>
        </a:p>
      </dgm:t>
    </dgm:pt>
    <dgm:pt modelId="{069749C6-6FE0-4CA9-B077-F22625448A13}" type="sibTrans" cxnId="{D6593EF4-57D7-485E-9392-25F55543A6BC}">
      <dgm:prSet/>
      <dgm:spPr/>
      <dgm:t>
        <a:bodyPr/>
        <a:lstStyle/>
        <a:p>
          <a:endParaRPr lang="en-US"/>
        </a:p>
      </dgm:t>
    </dgm:pt>
    <dgm:pt modelId="{39F3C9DA-CDD8-4984-AC6B-DB2E61F2DB7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Best model performance:</a:t>
          </a:r>
        </a:p>
      </dgm:t>
    </dgm:pt>
    <dgm:pt modelId="{634B3E31-8699-4A23-851A-2BD0FAE77069}" type="parTrans" cxnId="{E76297A9-0477-420A-952C-21578CEA838F}">
      <dgm:prSet/>
      <dgm:spPr/>
      <dgm:t>
        <a:bodyPr/>
        <a:lstStyle/>
        <a:p>
          <a:endParaRPr lang="en-US"/>
        </a:p>
      </dgm:t>
    </dgm:pt>
    <dgm:pt modelId="{521E0725-DE03-4196-A2A9-36EBC8753E0A}" type="sibTrans" cxnId="{E76297A9-0477-420A-952C-21578CEA838F}">
      <dgm:prSet/>
      <dgm:spPr/>
      <dgm:t>
        <a:bodyPr/>
        <a:lstStyle/>
        <a:p>
          <a:endParaRPr lang="en-US"/>
        </a:p>
      </dgm:t>
    </dgm:pt>
    <dgm:pt modelId="{4EB5F1B9-082F-4A39-9227-C1068209BF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Precision = 0.90</a:t>
          </a:r>
        </a:p>
      </dgm:t>
    </dgm:pt>
    <dgm:pt modelId="{4ECC4336-783C-4CD2-B4A8-CA0F22CBF603}" type="parTrans" cxnId="{7BD0907D-7327-4C59-AB80-9D073702CCAF}">
      <dgm:prSet/>
      <dgm:spPr/>
      <dgm:t>
        <a:bodyPr/>
        <a:lstStyle/>
        <a:p>
          <a:endParaRPr lang="en-US"/>
        </a:p>
      </dgm:t>
    </dgm:pt>
    <dgm:pt modelId="{59C28588-D2B6-441C-8BB1-4FE7EAC69386}" type="sibTrans" cxnId="{7BD0907D-7327-4C59-AB80-9D073702CCAF}">
      <dgm:prSet/>
      <dgm:spPr/>
      <dgm:t>
        <a:bodyPr/>
        <a:lstStyle/>
        <a:p>
          <a:endParaRPr lang="en-US"/>
        </a:p>
      </dgm:t>
    </dgm:pt>
    <dgm:pt modelId="{81841F95-95B9-4AEA-A2E6-3C0C9136E4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Recall = 0.89</a:t>
          </a:r>
        </a:p>
      </dgm:t>
    </dgm:pt>
    <dgm:pt modelId="{BADAAC37-C717-43A7-9943-12C692E40183}" type="parTrans" cxnId="{9A1F47E6-24BE-42F2-9850-499D3EB83EEE}">
      <dgm:prSet/>
      <dgm:spPr/>
      <dgm:t>
        <a:bodyPr/>
        <a:lstStyle/>
        <a:p>
          <a:endParaRPr lang="en-US"/>
        </a:p>
      </dgm:t>
    </dgm:pt>
    <dgm:pt modelId="{092E7663-2CB7-42F3-8F41-499EA7522CD8}" type="sibTrans" cxnId="{9A1F47E6-24BE-42F2-9850-499D3EB83EEE}">
      <dgm:prSet/>
      <dgm:spPr/>
      <dgm:t>
        <a:bodyPr/>
        <a:lstStyle/>
        <a:p>
          <a:endParaRPr lang="en-US"/>
        </a:p>
      </dgm:t>
    </dgm:pt>
    <dgm:pt modelId="{33E97B68-E527-4F9D-8DF5-6BC81FD7C9D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Possible next steps:</a:t>
          </a:r>
        </a:p>
      </dgm:t>
    </dgm:pt>
    <dgm:pt modelId="{9829F75B-3746-455A-ACE4-4F04C927EA09}" type="parTrans" cxnId="{2B099148-83AC-45D1-8FDC-603D7A4192DB}">
      <dgm:prSet/>
      <dgm:spPr/>
      <dgm:t>
        <a:bodyPr/>
        <a:lstStyle/>
        <a:p>
          <a:endParaRPr lang="en-US"/>
        </a:p>
      </dgm:t>
    </dgm:pt>
    <dgm:pt modelId="{0FEC1E7D-8DBB-45C6-A526-B825238774E1}" type="sibTrans" cxnId="{2B099148-83AC-45D1-8FDC-603D7A4192DB}">
      <dgm:prSet/>
      <dgm:spPr/>
      <dgm:t>
        <a:bodyPr/>
        <a:lstStyle/>
        <a:p>
          <a:endParaRPr lang="en-US"/>
        </a:p>
      </dgm:t>
    </dgm:pt>
    <dgm:pt modelId="{552492A0-1BF2-44DB-A443-A4C45A42C3DB}">
      <dgm:prSet custT="1"/>
      <dgm:spPr>
        <a:noFill/>
        <a:ln>
          <a:noFill/>
        </a:ln>
        <a:effectLst/>
      </dgm:spPr>
      <dgm:t>
        <a:bodyPr spcFirstLastPara="0" vert="horz" wrap="square" lIns="107084" tIns="107084" rIns="107084" bIns="107084" numCol="1" spcCol="1270" anchor="ctr" anchorCtr="0"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200" kern="120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entury Schoolbook" panose="02040604050505020304"/>
              <a:ea typeface="+mn-ea"/>
              <a:cs typeface="+mn-cs"/>
            </a:rPr>
            <a:t>Check whether assumptions made are correctly </a:t>
          </a:r>
        </a:p>
        <a:p>
          <a:pPr>
            <a:lnSpc>
              <a:spcPct val="100000"/>
            </a:lnSpc>
            <a:buNone/>
          </a:pPr>
          <a:r>
            <a:rPr lang="en-US" sz="1200" kern="120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entury Schoolbook" panose="02040604050505020304"/>
              <a:ea typeface="+mn-ea"/>
              <a:cs typeface="+mn-cs"/>
            </a:rPr>
            <a:t>Validate conspicuities and correct if necessary</a:t>
          </a:r>
        </a:p>
        <a:p>
          <a:pPr>
            <a:lnSpc>
              <a:spcPct val="100000"/>
            </a:lnSpc>
            <a:buNone/>
          </a:pPr>
          <a:r>
            <a:rPr lang="en-US" sz="1200" kern="120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entury Schoolbook" panose="02040604050505020304"/>
              <a:ea typeface="+mn-ea"/>
              <a:cs typeface="+mn-cs"/>
            </a:rPr>
            <a:t>Prioritize ideas to improve estimation</a:t>
          </a:r>
        </a:p>
      </dgm:t>
    </dgm:pt>
    <dgm:pt modelId="{3ADE1C93-E211-4C32-B68D-877A26DAADBF}" type="parTrans" cxnId="{417967C8-3E9F-4947-8764-1AE2DEC24653}">
      <dgm:prSet/>
      <dgm:spPr/>
      <dgm:t>
        <a:bodyPr/>
        <a:lstStyle/>
        <a:p>
          <a:endParaRPr lang="en-US"/>
        </a:p>
      </dgm:t>
    </dgm:pt>
    <dgm:pt modelId="{012AA737-45B0-45DC-A43F-EC4B0BF6D833}" type="sibTrans" cxnId="{417967C8-3E9F-4947-8764-1AE2DEC24653}">
      <dgm:prSet/>
      <dgm:spPr/>
      <dgm:t>
        <a:bodyPr/>
        <a:lstStyle/>
        <a:p>
          <a:endParaRPr lang="en-US"/>
        </a:p>
      </dgm:t>
    </dgm:pt>
    <dgm:pt modelId="{3A1D5A1D-9F34-416F-945B-A4ABE8E57E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F1-score = 0.89</a:t>
          </a:r>
        </a:p>
      </dgm:t>
    </dgm:pt>
    <dgm:pt modelId="{2C11F1A1-1DE3-45C3-B96D-F7CD07EB5875}" type="parTrans" cxnId="{BBD8690C-D520-48F5-9CA1-128AF4CE40D7}">
      <dgm:prSet/>
      <dgm:spPr/>
      <dgm:t>
        <a:bodyPr/>
        <a:lstStyle/>
        <a:p>
          <a:endParaRPr lang="en-US"/>
        </a:p>
      </dgm:t>
    </dgm:pt>
    <dgm:pt modelId="{88B3FBA1-BA14-491F-9FAA-C3DC86EF6D4D}" type="sibTrans" cxnId="{BBD8690C-D520-48F5-9CA1-128AF4CE40D7}">
      <dgm:prSet/>
      <dgm:spPr/>
      <dgm:t>
        <a:bodyPr/>
        <a:lstStyle/>
        <a:p>
          <a:endParaRPr lang="en-US"/>
        </a:p>
      </dgm:t>
    </dgm:pt>
    <dgm:pt modelId="{CA212B38-4A68-42DE-8BF9-C9756BC2B438}" type="pres">
      <dgm:prSet presAssocID="{C17999E9-4BEC-4451-8C3F-DB6E87A26278}" presName="root" presStyleCnt="0">
        <dgm:presLayoutVars>
          <dgm:dir/>
          <dgm:resizeHandles val="exact"/>
        </dgm:presLayoutVars>
      </dgm:prSet>
      <dgm:spPr/>
    </dgm:pt>
    <dgm:pt modelId="{C4D4C899-41D9-4E9F-8975-A54EAEEA3104}" type="pres">
      <dgm:prSet presAssocID="{C8D2F3A7-D6AD-4CDB-AE6F-CF724D85ADEC}" presName="compNode" presStyleCnt="0"/>
      <dgm:spPr/>
    </dgm:pt>
    <dgm:pt modelId="{03EAFB00-EC9A-43DB-B7E3-2D2C1822F5B9}" type="pres">
      <dgm:prSet presAssocID="{C8D2F3A7-D6AD-4CDB-AE6F-CF724D85ADEC}" presName="bgRect" presStyleLbl="bgShp" presStyleIdx="0" presStyleCnt="4"/>
      <dgm:spPr>
        <a:solidFill>
          <a:schemeClr val="accent3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4E5FB8B3-695E-4C50-ABD3-70AD2BDC7938}" type="pres">
      <dgm:prSet presAssocID="{C8D2F3A7-D6AD-4CDB-AE6F-CF724D85ADEC}" presName="iconRect" presStyleLbl="node1" presStyleIdx="0" presStyleCnt="4" custAng="1080000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Down outline"/>
        </a:ext>
      </dgm:extLst>
    </dgm:pt>
    <dgm:pt modelId="{B80B54AF-BE24-481F-9A9A-4C6A9AF504B1}" type="pres">
      <dgm:prSet presAssocID="{C8D2F3A7-D6AD-4CDB-AE6F-CF724D85ADEC}" presName="spaceRect" presStyleCnt="0"/>
      <dgm:spPr/>
    </dgm:pt>
    <dgm:pt modelId="{122BA94C-12EA-4FAE-94AA-CC377DA94416}" type="pres">
      <dgm:prSet presAssocID="{C8D2F3A7-D6AD-4CDB-AE6F-CF724D85ADEC}" presName="parTx" presStyleLbl="revTx" presStyleIdx="0" presStyleCnt="6">
        <dgm:presLayoutVars>
          <dgm:chMax val="0"/>
          <dgm:chPref val="0"/>
        </dgm:presLayoutVars>
      </dgm:prSet>
      <dgm:spPr/>
    </dgm:pt>
    <dgm:pt modelId="{099E67E3-781A-4BA2-AA62-A71CE4117593}" type="pres">
      <dgm:prSet presAssocID="{71ABABD4-42B8-4F07-BF5E-7022D556BB47}" presName="sibTrans" presStyleCnt="0"/>
      <dgm:spPr/>
    </dgm:pt>
    <dgm:pt modelId="{157EEECC-364C-440C-A3DA-E13C3783F590}" type="pres">
      <dgm:prSet presAssocID="{00574CA8-9618-4C8F-91C7-4FD6146DA9CA}" presName="compNode" presStyleCnt="0"/>
      <dgm:spPr/>
    </dgm:pt>
    <dgm:pt modelId="{11F3B145-0C1C-41BF-82C7-C929A4EA377E}" type="pres">
      <dgm:prSet presAssocID="{00574CA8-9618-4C8F-91C7-4FD6146DA9CA}" presName="bgRect" presStyleLbl="bgShp" presStyleIdx="1" presStyleCnt="4"/>
      <dgm:spPr>
        <a:solidFill>
          <a:schemeClr val="accent6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F6F745D9-EAFD-4C21-980D-49D3D0927147}" type="pres">
      <dgm:prSet presAssocID="{00574CA8-9618-4C8F-91C7-4FD6146DA9CA}" presName="iconRect" presStyleLbl="nod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Down outline"/>
        </a:ext>
      </dgm:extLst>
    </dgm:pt>
    <dgm:pt modelId="{6A0B7B90-04FC-4984-BE59-1B9193669389}" type="pres">
      <dgm:prSet presAssocID="{00574CA8-9618-4C8F-91C7-4FD6146DA9CA}" presName="spaceRect" presStyleCnt="0"/>
      <dgm:spPr/>
    </dgm:pt>
    <dgm:pt modelId="{8AA9837B-8B82-4223-8AA1-66B344A34EE2}" type="pres">
      <dgm:prSet presAssocID="{00574CA8-9618-4C8F-91C7-4FD6146DA9CA}" presName="parTx" presStyleLbl="revTx" presStyleIdx="1" presStyleCnt="6">
        <dgm:presLayoutVars>
          <dgm:chMax val="0"/>
          <dgm:chPref val="0"/>
        </dgm:presLayoutVars>
      </dgm:prSet>
      <dgm:spPr/>
    </dgm:pt>
    <dgm:pt modelId="{333C02E9-7283-48CE-B7C6-D74C76E66427}" type="pres">
      <dgm:prSet presAssocID="{069749C6-6FE0-4CA9-B077-F22625448A13}" presName="sibTrans" presStyleCnt="0"/>
      <dgm:spPr/>
    </dgm:pt>
    <dgm:pt modelId="{E9C1C495-DB0C-4BF3-A2CB-B6DE907A1781}" type="pres">
      <dgm:prSet presAssocID="{39F3C9DA-CDD8-4984-AC6B-DB2E61F2DB75}" presName="compNode" presStyleCnt="0"/>
      <dgm:spPr/>
    </dgm:pt>
    <dgm:pt modelId="{BBEFDA4C-BB64-4829-83EE-E4B7AA361DCB}" type="pres">
      <dgm:prSet presAssocID="{39F3C9DA-CDD8-4984-AC6B-DB2E61F2DB75}" presName="bgRect" presStyleLbl="bgShp" presStyleIdx="2" presStyleCnt="4" custLinFactNeighborX="-3371"/>
      <dgm:spPr>
        <a:solidFill>
          <a:schemeClr val="accent4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16CA457C-FEA5-4075-9928-C58B1ECCB8A2}" type="pres">
      <dgm:prSet presAssocID="{39F3C9DA-CDD8-4984-AC6B-DB2E61F2DB75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0911DFD-E1BE-4D71-9BE5-A58622EF09E5}" type="pres">
      <dgm:prSet presAssocID="{39F3C9DA-CDD8-4984-AC6B-DB2E61F2DB75}" presName="spaceRect" presStyleCnt="0"/>
      <dgm:spPr/>
    </dgm:pt>
    <dgm:pt modelId="{6DDFDDB8-866A-4E17-878A-EF8FDEF029CF}" type="pres">
      <dgm:prSet presAssocID="{39F3C9DA-CDD8-4984-AC6B-DB2E61F2DB75}" presName="parTx" presStyleLbl="revTx" presStyleIdx="2" presStyleCnt="6">
        <dgm:presLayoutVars>
          <dgm:chMax val="0"/>
          <dgm:chPref val="0"/>
        </dgm:presLayoutVars>
      </dgm:prSet>
      <dgm:spPr/>
    </dgm:pt>
    <dgm:pt modelId="{8131E27F-E0CF-4B89-B3D0-46B3FA084D60}" type="pres">
      <dgm:prSet presAssocID="{39F3C9DA-CDD8-4984-AC6B-DB2E61F2DB75}" presName="desTx" presStyleLbl="revTx" presStyleIdx="3" presStyleCnt="6" custScaleX="43197" custLinFactNeighborX="-30403">
        <dgm:presLayoutVars/>
      </dgm:prSet>
      <dgm:spPr/>
    </dgm:pt>
    <dgm:pt modelId="{18E29164-9988-4FB3-97A4-0ACE7F14669C}" type="pres">
      <dgm:prSet presAssocID="{521E0725-DE03-4196-A2A9-36EBC8753E0A}" presName="sibTrans" presStyleCnt="0"/>
      <dgm:spPr/>
    </dgm:pt>
    <dgm:pt modelId="{94806A06-1F21-4DC0-AEE3-B0374FD76BDF}" type="pres">
      <dgm:prSet presAssocID="{33E97B68-E527-4F9D-8DF5-6BC81FD7C9D0}" presName="compNode" presStyleCnt="0"/>
      <dgm:spPr/>
    </dgm:pt>
    <dgm:pt modelId="{17EDE3EA-1B30-4381-A4CC-9035D8F9122B}" type="pres">
      <dgm:prSet presAssocID="{33E97B68-E527-4F9D-8DF5-6BC81FD7C9D0}" presName="bgRect" presStyleLbl="bgShp" presStyleIdx="3" presStyleCnt="4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6869C9B3-DB0E-456C-8F6B-91248ABD1D89}" type="pres">
      <dgm:prSet presAssocID="{33E97B68-E527-4F9D-8DF5-6BC81FD7C9D0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 outline"/>
        </a:ext>
      </dgm:extLst>
    </dgm:pt>
    <dgm:pt modelId="{B1BDF024-F744-457E-8022-82AD239A6765}" type="pres">
      <dgm:prSet presAssocID="{33E97B68-E527-4F9D-8DF5-6BC81FD7C9D0}" presName="spaceRect" presStyleCnt="0"/>
      <dgm:spPr/>
    </dgm:pt>
    <dgm:pt modelId="{40EC782D-ADFD-44EF-A7A3-A1A65F9FD72D}" type="pres">
      <dgm:prSet presAssocID="{33E97B68-E527-4F9D-8DF5-6BC81FD7C9D0}" presName="parTx" presStyleLbl="revTx" presStyleIdx="4" presStyleCnt="6">
        <dgm:presLayoutVars>
          <dgm:chMax val="0"/>
          <dgm:chPref val="0"/>
        </dgm:presLayoutVars>
      </dgm:prSet>
      <dgm:spPr/>
    </dgm:pt>
    <dgm:pt modelId="{B704E74E-B87E-4D13-98B0-D5D30F06FB04}" type="pres">
      <dgm:prSet presAssocID="{33E97B68-E527-4F9D-8DF5-6BC81FD7C9D0}" presName="desTx" presStyleLbl="revTx" presStyleIdx="5" presStyleCnt="6" custScaleX="103745">
        <dgm:presLayoutVars/>
      </dgm:prSet>
      <dgm:spPr>
        <a:xfrm>
          <a:off x="5036275" y="3796311"/>
          <a:ext cx="3558449" cy="1011817"/>
        </a:xfrm>
        <a:prstGeom prst="rect">
          <a:avLst/>
        </a:prstGeom>
      </dgm:spPr>
    </dgm:pt>
  </dgm:ptLst>
  <dgm:cxnLst>
    <dgm:cxn modelId="{BBD8690C-D520-48F5-9CA1-128AF4CE40D7}" srcId="{39F3C9DA-CDD8-4984-AC6B-DB2E61F2DB75}" destId="{3A1D5A1D-9F34-416F-945B-A4ABE8E57E7D}" srcOrd="0" destOrd="0" parTransId="{2C11F1A1-1DE3-45C3-B96D-F7CD07EB5875}" sibTransId="{88B3FBA1-BA14-491F-9FAA-C3DC86EF6D4D}"/>
    <dgm:cxn modelId="{AD344F27-9777-4736-A02C-26D923850D00}" type="presOf" srcId="{C17999E9-4BEC-4451-8C3F-DB6E87A26278}" destId="{CA212B38-4A68-42DE-8BF9-C9756BC2B438}" srcOrd="0" destOrd="0" presId="urn:microsoft.com/office/officeart/2018/2/layout/IconVerticalSolidList"/>
    <dgm:cxn modelId="{9EB1BB2E-4BD4-408A-BAC1-C58F815A2A61}" type="presOf" srcId="{4EB5F1B9-082F-4A39-9227-C1068209BF7A}" destId="{8131E27F-E0CF-4B89-B3D0-46B3FA084D60}" srcOrd="0" destOrd="1" presId="urn:microsoft.com/office/officeart/2018/2/layout/IconVerticalSolidList"/>
    <dgm:cxn modelId="{1F383662-DFDB-4D32-AE7B-264E0EBD9664}" type="presOf" srcId="{C8D2F3A7-D6AD-4CDB-AE6F-CF724D85ADEC}" destId="{122BA94C-12EA-4FAE-94AA-CC377DA94416}" srcOrd="0" destOrd="0" presId="urn:microsoft.com/office/officeart/2018/2/layout/IconVerticalSolidList"/>
    <dgm:cxn modelId="{3CB74463-138D-4A19-A287-ECCE4FFEBE2E}" type="presOf" srcId="{00574CA8-9618-4C8F-91C7-4FD6146DA9CA}" destId="{8AA9837B-8B82-4223-8AA1-66B344A34EE2}" srcOrd="0" destOrd="0" presId="urn:microsoft.com/office/officeart/2018/2/layout/IconVerticalSolidList"/>
    <dgm:cxn modelId="{886A6747-4280-46F5-857F-D801DCA2AA14}" srcId="{C17999E9-4BEC-4451-8C3F-DB6E87A26278}" destId="{C8D2F3A7-D6AD-4CDB-AE6F-CF724D85ADEC}" srcOrd="0" destOrd="0" parTransId="{936DF02B-F2DE-4813-AAEB-BFFB5E79F3E7}" sibTransId="{71ABABD4-42B8-4F07-BF5E-7022D556BB47}"/>
    <dgm:cxn modelId="{2B099148-83AC-45D1-8FDC-603D7A4192DB}" srcId="{C17999E9-4BEC-4451-8C3F-DB6E87A26278}" destId="{33E97B68-E527-4F9D-8DF5-6BC81FD7C9D0}" srcOrd="3" destOrd="0" parTransId="{9829F75B-3746-455A-ACE4-4F04C927EA09}" sibTransId="{0FEC1E7D-8DBB-45C6-A526-B825238774E1}"/>
    <dgm:cxn modelId="{2C3F6C74-914C-43A4-875E-92E998FF3667}" type="presOf" srcId="{81841F95-95B9-4AEA-A2E6-3C0C9136E42F}" destId="{8131E27F-E0CF-4B89-B3D0-46B3FA084D60}" srcOrd="0" destOrd="2" presId="urn:microsoft.com/office/officeart/2018/2/layout/IconVerticalSolidList"/>
    <dgm:cxn modelId="{7BD0907D-7327-4C59-AB80-9D073702CCAF}" srcId="{39F3C9DA-CDD8-4984-AC6B-DB2E61F2DB75}" destId="{4EB5F1B9-082F-4A39-9227-C1068209BF7A}" srcOrd="1" destOrd="0" parTransId="{4ECC4336-783C-4CD2-B4A8-CA0F22CBF603}" sibTransId="{59C28588-D2B6-441C-8BB1-4FE7EAC69386}"/>
    <dgm:cxn modelId="{64D94D89-B90F-418B-A8F7-D6AD55299BB1}" type="presOf" srcId="{552492A0-1BF2-44DB-A443-A4C45A42C3DB}" destId="{B704E74E-B87E-4D13-98B0-D5D30F06FB04}" srcOrd="0" destOrd="0" presId="urn:microsoft.com/office/officeart/2018/2/layout/IconVerticalSolidList"/>
    <dgm:cxn modelId="{E76297A9-0477-420A-952C-21578CEA838F}" srcId="{C17999E9-4BEC-4451-8C3F-DB6E87A26278}" destId="{39F3C9DA-CDD8-4984-AC6B-DB2E61F2DB75}" srcOrd="2" destOrd="0" parTransId="{634B3E31-8699-4A23-851A-2BD0FAE77069}" sibTransId="{521E0725-DE03-4196-A2A9-36EBC8753E0A}"/>
    <dgm:cxn modelId="{637E29AE-BB6C-4626-A4B7-FCC9B685A01D}" type="presOf" srcId="{39F3C9DA-CDD8-4984-AC6B-DB2E61F2DB75}" destId="{6DDFDDB8-866A-4E17-878A-EF8FDEF029CF}" srcOrd="0" destOrd="0" presId="urn:microsoft.com/office/officeart/2018/2/layout/IconVerticalSolidList"/>
    <dgm:cxn modelId="{D0ADFFB2-8A9E-47A9-A6A4-CBAE89DE6AFF}" type="presOf" srcId="{33E97B68-E527-4F9D-8DF5-6BC81FD7C9D0}" destId="{40EC782D-ADFD-44EF-A7A3-A1A65F9FD72D}" srcOrd="0" destOrd="0" presId="urn:microsoft.com/office/officeart/2018/2/layout/IconVerticalSolidList"/>
    <dgm:cxn modelId="{50BA4DB5-C984-43E4-9A76-E222A9D5786B}" type="presOf" srcId="{3A1D5A1D-9F34-416F-945B-A4ABE8E57E7D}" destId="{8131E27F-E0CF-4B89-B3D0-46B3FA084D60}" srcOrd="0" destOrd="0" presId="urn:microsoft.com/office/officeart/2018/2/layout/IconVerticalSolidList"/>
    <dgm:cxn modelId="{417967C8-3E9F-4947-8764-1AE2DEC24653}" srcId="{33E97B68-E527-4F9D-8DF5-6BC81FD7C9D0}" destId="{552492A0-1BF2-44DB-A443-A4C45A42C3DB}" srcOrd="0" destOrd="0" parTransId="{3ADE1C93-E211-4C32-B68D-877A26DAADBF}" sibTransId="{012AA737-45B0-45DC-A43F-EC4B0BF6D833}"/>
    <dgm:cxn modelId="{9A1F47E6-24BE-42F2-9850-499D3EB83EEE}" srcId="{39F3C9DA-CDD8-4984-AC6B-DB2E61F2DB75}" destId="{81841F95-95B9-4AEA-A2E6-3C0C9136E42F}" srcOrd="2" destOrd="0" parTransId="{BADAAC37-C717-43A7-9943-12C692E40183}" sibTransId="{092E7663-2CB7-42F3-8F41-499EA7522CD8}"/>
    <dgm:cxn modelId="{D6593EF4-57D7-485E-9392-25F55543A6BC}" srcId="{C17999E9-4BEC-4451-8C3F-DB6E87A26278}" destId="{00574CA8-9618-4C8F-91C7-4FD6146DA9CA}" srcOrd="1" destOrd="0" parTransId="{8FBA6A94-CE02-4FD0-9A27-7E9F1D048CDA}" sibTransId="{069749C6-6FE0-4CA9-B077-F22625448A13}"/>
    <dgm:cxn modelId="{DD9C5124-3401-4421-896D-1C66F7363F35}" type="presParOf" srcId="{CA212B38-4A68-42DE-8BF9-C9756BC2B438}" destId="{C4D4C899-41D9-4E9F-8975-A54EAEEA3104}" srcOrd="0" destOrd="0" presId="urn:microsoft.com/office/officeart/2018/2/layout/IconVerticalSolidList"/>
    <dgm:cxn modelId="{E0C83431-B178-4439-8BB5-F9EE5BF571EE}" type="presParOf" srcId="{C4D4C899-41D9-4E9F-8975-A54EAEEA3104}" destId="{03EAFB00-EC9A-43DB-B7E3-2D2C1822F5B9}" srcOrd="0" destOrd="0" presId="urn:microsoft.com/office/officeart/2018/2/layout/IconVerticalSolidList"/>
    <dgm:cxn modelId="{EA59EA7C-8355-438D-8522-E75F4ABBF3AE}" type="presParOf" srcId="{C4D4C899-41D9-4E9F-8975-A54EAEEA3104}" destId="{4E5FB8B3-695E-4C50-ABD3-70AD2BDC7938}" srcOrd="1" destOrd="0" presId="urn:microsoft.com/office/officeart/2018/2/layout/IconVerticalSolidList"/>
    <dgm:cxn modelId="{B53CA674-0A96-4EB3-BFDE-527843B7E0ED}" type="presParOf" srcId="{C4D4C899-41D9-4E9F-8975-A54EAEEA3104}" destId="{B80B54AF-BE24-481F-9A9A-4C6A9AF504B1}" srcOrd="2" destOrd="0" presId="urn:microsoft.com/office/officeart/2018/2/layout/IconVerticalSolidList"/>
    <dgm:cxn modelId="{F9166D61-432F-44CB-8ECB-B5FC4C83B047}" type="presParOf" srcId="{C4D4C899-41D9-4E9F-8975-A54EAEEA3104}" destId="{122BA94C-12EA-4FAE-94AA-CC377DA94416}" srcOrd="3" destOrd="0" presId="urn:microsoft.com/office/officeart/2018/2/layout/IconVerticalSolidList"/>
    <dgm:cxn modelId="{445076ED-3AAF-4182-8BF3-97C42ADE2D99}" type="presParOf" srcId="{CA212B38-4A68-42DE-8BF9-C9756BC2B438}" destId="{099E67E3-781A-4BA2-AA62-A71CE4117593}" srcOrd="1" destOrd="0" presId="urn:microsoft.com/office/officeart/2018/2/layout/IconVerticalSolidList"/>
    <dgm:cxn modelId="{6A0A6BC2-B1A4-4C19-91F5-A3B1B6FB237C}" type="presParOf" srcId="{CA212B38-4A68-42DE-8BF9-C9756BC2B438}" destId="{157EEECC-364C-440C-A3DA-E13C3783F590}" srcOrd="2" destOrd="0" presId="urn:microsoft.com/office/officeart/2018/2/layout/IconVerticalSolidList"/>
    <dgm:cxn modelId="{F2CDD1F7-9123-43D3-A58C-4D4966813C91}" type="presParOf" srcId="{157EEECC-364C-440C-A3DA-E13C3783F590}" destId="{11F3B145-0C1C-41BF-82C7-C929A4EA377E}" srcOrd="0" destOrd="0" presId="urn:microsoft.com/office/officeart/2018/2/layout/IconVerticalSolidList"/>
    <dgm:cxn modelId="{E9DE7B54-D1E7-4807-9056-846FCD2EAC2D}" type="presParOf" srcId="{157EEECC-364C-440C-A3DA-E13C3783F590}" destId="{F6F745D9-EAFD-4C21-980D-49D3D0927147}" srcOrd="1" destOrd="0" presId="urn:microsoft.com/office/officeart/2018/2/layout/IconVerticalSolidList"/>
    <dgm:cxn modelId="{E9551504-633A-4B5C-9026-3B529640C52E}" type="presParOf" srcId="{157EEECC-364C-440C-A3DA-E13C3783F590}" destId="{6A0B7B90-04FC-4984-BE59-1B9193669389}" srcOrd="2" destOrd="0" presId="urn:microsoft.com/office/officeart/2018/2/layout/IconVerticalSolidList"/>
    <dgm:cxn modelId="{541ED452-8E9F-4CFC-83DC-52FF92E9FDA2}" type="presParOf" srcId="{157EEECC-364C-440C-A3DA-E13C3783F590}" destId="{8AA9837B-8B82-4223-8AA1-66B344A34EE2}" srcOrd="3" destOrd="0" presId="urn:microsoft.com/office/officeart/2018/2/layout/IconVerticalSolidList"/>
    <dgm:cxn modelId="{F7B99E7B-5237-42A2-8AE0-9BF5339B9FC2}" type="presParOf" srcId="{CA212B38-4A68-42DE-8BF9-C9756BC2B438}" destId="{333C02E9-7283-48CE-B7C6-D74C76E66427}" srcOrd="3" destOrd="0" presId="urn:microsoft.com/office/officeart/2018/2/layout/IconVerticalSolidList"/>
    <dgm:cxn modelId="{366D0807-0C3A-46AD-B7F6-CAB68C1A2BC7}" type="presParOf" srcId="{CA212B38-4A68-42DE-8BF9-C9756BC2B438}" destId="{E9C1C495-DB0C-4BF3-A2CB-B6DE907A1781}" srcOrd="4" destOrd="0" presId="urn:microsoft.com/office/officeart/2018/2/layout/IconVerticalSolidList"/>
    <dgm:cxn modelId="{F8969447-CF2F-4DD8-90AE-E08280B95D5F}" type="presParOf" srcId="{E9C1C495-DB0C-4BF3-A2CB-B6DE907A1781}" destId="{BBEFDA4C-BB64-4829-83EE-E4B7AA361DCB}" srcOrd="0" destOrd="0" presId="urn:microsoft.com/office/officeart/2018/2/layout/IconVerticalSolidList"/>
    <dgm:cxn modelId="{A226EC0C-6076-4423-9B7A-6D1540F6965A}" type="presParOf" srcId="{E9C1C495-DB0C-4BF3-A2CB-B6DE907A1781}" destId="{16CA457C-FEA5-4075-9928-C58B1ECCB8A2}" srcOrd="1" destOrd="0" presId="urn:microsoft.com/office/officeart/2018/2/layout/IconVerticalSolidList"/>
    <dgm:cxn modelId="{8F8F0F86-9F58-4C05-9D66-46E847F2B1F8}" type="presParOf" srcId="{E9C1C495-DB0C-4BF3-A2CB-B6DE907A1781}" destId="{70911DFD-E1BE-4D71-9BE5-A58622EF09E5}" srcOrd="2" destOrd="0" presId="urn:microsoft.com/office/officeart/2018/2/layout/IconVerticalSolidList"/>
    <dgm:cxn modelId="{884DA9A2-74FC-4653-9BE5-3A57B2245F0B}" type="presParOf" srcId="{E9C1C495-DB0C-4BF3-A2CB-B6DE907A1781}" destId="{6DDFDDB8-866A-4E17-878A-EF8FDEF029CF}" srcOrd="3" destOrd="0" presId="urn:microsoft.com/office/officeart/2018/2/layout/IconVerticalSolidList"/>
    <dgm:cxn modelId="{8D12D93D-C3A7-49FD-8173-CC8CCC34D467}" type="presParOf" srcId="{E9C1C495-DB0C-4BF3-A2CB-B6DE907A1781}" destId="{8131E27F-E0CF-4B89-B3D0-46B3FA084D60}" srcOrd="4" destOrd="0" presId="urn:microsoft.com/office/officeart/2018/2/layout/IconVerticalSolidList"/>
    <dgm:cxn modelId="{8A59E8F9-A708-458E-89C4-039CB8100224}" type="presParOf" srcId="{CA212B38-4A68-42DE-8BF9-C9756BC2B438}" destId="{18E29164-9988-4FB3-97A4-0ACE7F14669C}" srcOrd="5" destOrd="0" presId="urn:microsoft.com/office/officeart/2018/2/layout/IconVerticalSolidList"/>
    <dgm:cxn modelId="{20876963-22C7-4BD0-9CDB-F476CB1F347C}" type="presParOf" srcId="{CA212B38-4A68-42DE-8BF9-C9756BC2B438}" destId="{94806A06-1F21-4DC0-AEE3-B0374FD76BDF}" srcOrd="6" destOrd="0" presId="urn:microsoft.com/office/officeart/2018/2/layout/IconVerticalSolidList"/>
    <dgm:cxn modelId="{0ECE93F4-599B-45EF-AC1F-E662EA6AE3F3}" type="presParOf" srcId="{94806A06-1F21-4DC0-AEE3-B0374FD76BDF}" destId="{17EDE3EA-1B30-4381-A4CC-9035D8F9122B}" srcOrd="0" destOrd="0" presId="urn:microsoft.com/office/officeart/2018/2/layout/IconVerticalSolidList"/>
    <dgm:cxn modelId="{560BD928-0C37-4E1F-A4FE-65323DFF99DA}" type="presParOf" srcId="{94806A06-1F21-4DC0-AEE3-B0374FD76BDF}" destId="{6869C9B3-DB0E-456C-8F6B-91248ABD1D89}" srcOrd="1" destOrd="0" presId="urn:microsoft.com/office/officeart/2018/2/layout/IconVerticalSolidList"/>
    <dgm:cxn modelId="{744050E4-A1AB-44DE-9AF3-FEFFC77AD6AC}" type="presParOf" srcId="{94806A06-1F21-4DC0-AEE3-B0374FD76BDF}" destId="{B1BDF024-F744-457E-8022-82AD239A6765}" srcOrd="2" destOrd="0" presId="urn:microsoft.com/office/officeart/2018/2/layout/IconVerticalSolidList"/>
    <dgm:cxn modelId="{3DAB1319-6003-4D9F-A951-AC0D1F868988}" type="presParOf" srcId="{94806A06-1F21-4DC0-AEE3-B0374FD76BDF}" destId="{40EC782D-ADFD-44EF-A7A3-A1A65F9FD72D}" srcOrd="3" destOrd="0" presId="urn:microsoft.com/office/officeart/2018/2/layout/IconVerticalSolidList"/>
    <dgm:cxn modelId="{274D6167-96D5-4EF0-A7CD-FA7C24E9BDB2}" type="presParOf" srcId="{94806A06-1F21-4DC0-AEE3-B0374FD76BDF}" destId="{B704E74E-B87E-4D13-98B0-D5D30F06FB0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AFB00-EC9A-43DB-B7E3-2D2C1822F5B9}">
      <dsp:nvSpPr>
        <dsp:cNvPr id="0" name=""/>
        <dsp:cNvSpPr/>
      </dsp:nvSpPr>
      <dsp:spPr>
        <a:xfrm>
          <a:off x="-32187" y="9029"/>
          <a:ext cx="8594725" cy="1008855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FB8B3-695E-4C50-ABD3-70AD2BDC7938}">
      <dsp:nvSpPr>
        <dsp:cNvPr id="0" name=""/>
        <dsp:cNvSpPr/>
      </dsp:nvSpPr>
      <dsp:spPr>
        <a:xfrm rot="10800000">
          <a:off x="272991" y="236022"/>
          <a:ext cx="554870" cy="5548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BA94C-12EA-4FAE-94AA-CC377DA94416}">
      <dsp:nvSpPr>
        <dsp:cNvPr id="0" name=""/>
        <dsp:cNvSpPr/>
      </dsp:nvSpPr>
      <dsp:spPr>
        <a:xfrm>
          <a:off x="1133041" y="9029"/>
          <a:ext cx="7427217" cy="1008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71" tIns="106771" rIns="106771" bIns="10677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Beijing Capital is airport with highest estimated revenue</a:t>
          </a:r>
        </a:p>
      </dsp:txBody>
      <dsp:txXfrm>
        <a:off x="1133041" y="9029"/>
        <a:ext cx="7427217" cy="1008855"/>
      </dsp:txXfrm>
    </dsp:sp>
    <dsp:sp modelId="{11F3B145-0C1C-41BF-82C7-C929A4EA377E}">
      <dsp:nvSpPr>
        <dsp:cNvPr id="0" name=""/>
        <dsp:cNvSpPr/>
      </dsp:nvSpPr>
      <dsp:spPr>
        <a:xfrm>
          <a:off x="-32187" y="1270099"/>
          <a:ext cx="8594725" cy="1008855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745D9-EAFD-4C21-980D-49D3D0927147}">
      <dsp:nvSpPr>
        <dsp:cNvPr id="0" name=""/>
        <dsp:cNvSpPr/>
      </dsp:nvSpPr>
      <dsp:spPr>
        <a:xfrm>
          <a:off x="272991" y="1497092"/>
          <a:ext cx="554870" cy="5548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9837B-8B82-4223-8AA1-66B344A34EE2}">
      <dsp:nvSpPr>
        <dsp:cNvPr id="0" name=""/>
        <dsp:cNvSpPr/>
      </dsp:nvSpPr>
      <dsp:spPr>
        <a:xfrm>
          <a:off x="1133041" y="1270099"/>
          <a:ext cx="7427217" cy="1008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71" tIns="106771" rIns="106771" bIns="10677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Ministro</a:t>
          </a:r>
          <a:r>
            <a:rPr lang="en-US" sz="2000" kern="1200" dirty="0"/>
            <a:t> </a:t>
          </a:r>
          <a:r>
            <a:rPr lang="en-US" sz="2000" kern="1200" dirty="0" err="1"/>
            <a:t>Pistarini</a:t>
          </a:r>
          <a:r>
            <a:rPr lang="en-US" sz="2000" kern="1200" dirty="0"/>
            <a:t> is airport with lowest estimated revenue</a:t>
          </a:r>
        </a:p>
      </dsp:txBody>
      <dsp:txXfrm>
        <a:off x="1133041" y="1270099"/>
        <a:ext cx="7427217" cy="1008855"/>
      </dsp:txXfrm>
    </dsp:sp>
    <dsp:sp modelId="{BBEFDA4C-BB64-4829-83EE-E4B7AA361DCB}">
      <dsp:nvSpPr>
        <dsp:cNvPr id="0" name=""/>
        <dsp:cNvSpPr/>
      </dsp:nvSpPr>
      <dsp:spPr>
        <a:xfrm>
          <a:off x="-32187" y="2531169"/>
          <a:ext cx="8594725" cy="1008855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A457C-FEA5-4075-9928-C58B1ECCB8A2}">
      <dsp:nvSpPr>
        <dsp:cNvPr id="0" name=""/>
        <dsp:cNvSpPr/>
      </dsp:nvSpPr>
      <dsp:spPr>
        <a:xfrm>
          <a:off x="272991" y="2758162"/>
          <a:ext cx="554870" cy="5548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FDDB8-866A-4E17-878A-EF8FDEF029CF}">
      <dsp:nvSpPr>
        <dsp:cNvPr id="0" name=""/>
        <dsp:cNvSpPr/>
      </dsp:nvSpPr>
      <dsp:spPr>
        <a:xfrm>
          <a:off x="1133041" y="2531169"/>
          <a:ext cx="3867626" cy="1008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71" tIns="106771" rIns="106771" bIns="10677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Best model performance:</a:t>
          </a:r>
        </a:p>
      </dsp:txBody>
      <dsp:txXfrm>
        <a:off x="1133041" y="2531169"/>
        <a:ext cx="3867626" cy="1008855"/>
      </dsp:txXfrm>
    </dsp:sp>
    <dsp:sp modelId="{8131E27F-E0CF-4B89-B3D0-46B3FA084D60}">
      <dsp:nvSpPr>
        <dsp:cNvPr id="0" name=""/>
        <dsp:cNvSpPr/>
      </dsp:nvSpPr>
      <dsp:spPr>
        <a:xfrm>
          <a:off x="4929422" y="2531169"/>
          <a:ext cx="1537636" cy="1008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71" tIns="106771" rIns="106771" bIns="106771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F1-score = 0.89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Precision = 0.90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Recall = 0.89</a:t>
          </a:r>
        </a:p>
      </dsp:txBody>
      <dsp:txXfrm>
        <a:off x="4929422" y="2531169"/>
        <a:ext cx="1537636" cy="1008855"/>
      </dsp:txXfrm>
    </dsp:sp>
    <dsp:sp modelId="{17EDE3EA-1B30-4381-A4CC-9035D8F9122B}">
      <dsp:nvSpPr>
        <dsp:cNvPr id="0" name=""/>
        <dsp:cNvSpPr/>
      </dsp:nvSpPr>
      <dsp:spPr>
        <a:xfrm>
          <a:off x="-32187" y="3792239"/>
          <a:ext cx="8594725" cy="10088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9C9B3-DB0E-456C-8F6B-91248ABD1D89}">
      <dsp:nvSpPr>
        <dsp:cNvPr id="0" name=""/>
        <dsp:cNvSpPr/>
      </dsp:nvSpPr>
      <dsp:spPr>
        <a:xfrm>
          <a:off x="272991" y="4019231"/>
          <a:ext cx="554870" cy="5548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C782D-ADFD-44EF-A7A3-A1A65F9FD72D}">
      <dsp:nvSpPr>
        <dsp:cNvPr id="0" name=""/>
        <dsp:cNvSpPr/>
      </dsp:nvSpPr>
      <dsp:spPr>
        <a:xfrm>
          <a:off x="1133041" y="3792239"/>
          <a:ext cx="3867626" cy="1008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71" tIns="106771" rIns="106771" bIns="10677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Possible next steps:</a:t>
          </a:r>
        </a:p>
      </dsp:txBody>
      <dsp:txXfrm>
        <a:off x="1133041" y="3792239"/>
        <a:ext cx="3867626" cy="1008855"/>
      </dsp:txXfrm>
    </dsp:sp>
    <dsp:sp modelId="{B704E74E-B87E-4D13-98B0-D5D30F06FB04}">
      <dsp:nvSpPr>
        <dsp:cNvPr id="0" name=""/>
        <dsp:cNvSpPr/>
      </dsp:nvSpPr>
      <dsp:spPr>
        <a:xfrm>
          <a:off x="4934014" y="3792239"/>
          <a:ext cx="3692897" cy="1008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84" tIns="107084" rIns="107084" bIns="10708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entury Schoolbook" panose="02040604050505020304"/>
              <a:ea typeface="+mn-ea"/>
              <a:cs typeface="+mn-cs"/>
            </a:rPr>
            <a:t>Check whether assumptions made are correctly 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entury Schoolbook" panose="02040604050505020304"/>
              <a:ea typeface="+mn-ea"/>
              <a:cs typeface="+mn-cs"/>
            </a:rPr>
            <a:t>Validate conspicuities and correct if necessary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entury Schoolbook" panose="02040604050505020304"/>
              <a:ea typeface="+mn-ea"/>
              <a:cs typeface="+mn-cs"/>
            </a:rPr>
            <a:t>Prioritize ideas to improve estimation</a:t>
          </a:r>
        </a:p>
      </dsp:txBody>
      <dsp:txXfrm>
        <a:off x="4934014" y="3792239"/>
        <a:ext cx="3692897" cy="1008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764C5-55F3-4316-95DF-ABB29C820A40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694E2-138B-4F71-B64D-81ED7A8D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8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(The stores are located before check-in, so the type and size of luggage may play a role in deciding whether to make a purchase.)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EZE = </a:t>
            </a:r>
            <a:r>
              <a:rPr lang="en-US" b="0" i="0" u="none" strike="noStrike" dirty="0" err="1">
                <a:solidFill>
                  <a:srgbClr val="1A0DAB"/>
                </a:solidFill>
                <a:effectLst/>
                <a:latin typeface="arial" panose="020B0604020202020204" pitchFamily="34" charset="0"/>
              </a:rPr>
              <a:t>Ministro</a:t>
            </a:r>
            <a:r>
              <a:rPr lang="en-US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1A0DAB"/>
                </a:solidFill>
                <a:effectLst/>
                <a:latin typeface="arial" panose="020B0604020202020204" pitchFamily="34" charset="0"/>
              </a:rPr>
              <a:t>Pistarini</a:t>
            </a:r>
            <a:r>
              <a:rPr lang="en-US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</a:rPr>
              <a:t> International Airport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>
                <a:highlight>
                  <a:srgbClr val="FFFF00"/>
                </a:highlight>
              </a:rPr>
              <a:t>Balanced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data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94E2-138B-4F71-B64D-81ED7A8D6F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93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Log. Reg.: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F1-score = 0.81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Precision = 0.81 (</a:t>
            </a:r>
            <a:r>
              <a:rPr lang="en-US" dirty="0" err="1"/>
              <a:t>Spalte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Recall = 0.81 (</a:t>
            </a:r>
            <a:r>
              <a:rPr lang="en-US" dirty="0" err="1"/>
              <a:t>Zeile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AUROC = 0.9646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94E2-138B-4F71-B64D-81ED7A8D6F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3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DB54FD5-2327-4AD5-8721-47F2FD8CADA0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C2270AE-BF9A-4760-B8D5-20DDD3A74F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6454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04C1-BD1D-4FB1-AFC7-82D52FE2654C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70AE-BF9A-4760-B8D5-20DDD3A7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1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C036-CA00-4418-B5FA-671B6F95039F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70AE-BF9A-4760-B8D5-20DDD3A7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8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88C0-E348-446D-94D0-B6E92CE3B311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70AE-BF9A-4760-B8D5-20DDD3A7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9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E154-9DC2-4D0B-95D7-E4487731D9E8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70AE-BF9A-4760-B8D5-20DDD3A74F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329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C94A-C978-4696-B9D9-1C6A6AE836CF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70AE-BF9A-4760-B8D5-20DDD3A7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1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2FC6-F8E3-48EE-8BAA-54404D71C231}" type="datetime1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70AE-BF9A-4760-B8D5-20DDD3A7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4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7131-65DD-452E-8E43-7EC869B7B98B}" type="datetime1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70AE-BF9A-4760-B8D5-20DDD3A7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9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B655-FA40-4AB8-9284-D51527624E49}" type="datetime1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70AE-BF9A-4760-B8D5-20DDD3A7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2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6AD5-669A-4DA7-BC6A-0C20D3ECAF9F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70AE-BF9A-4760-B8D5-20DDD3A7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4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D412-E5E4-467B-9851-1D622476867E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70AE-BF9A-4760-B8D5-20DDD3A7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9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48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428750"/>
            <a:ext cx="8595360" cy="481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B2A4CAB-8773-4EB0-8DD6-D5BF387E8882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C2270AE-BF9A-4760-B8D5-20DDD3A74F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8D81ED-449C-4DA7-8FE1-5159EFA54D3C}"/>
              </a:ext>
            </a:extLst>
          </p:cNvPr>
          <p:cNvSpPr txBox="1">
            <a:spLocks/>
          </p:cNvSpPr>
          <p:nvPr userDrawn="1"/>
        </p:nvSpPr>
        <p:spPr>
          <a:xfrm>
            <a:off x="3768852" y="6505719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</a:rPr>
              <a:t>5. November 2021	Marc Wittlinger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73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Wingdings" panose="05000000000000000000" pitchFamily="2" charset="2"/>
        <a:buChar char="Ø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Ø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Ø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Ø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Ø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9BC3-250E-43D6-AEE5-ECE0FE622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PoC for </a:t>
            </a:r>
            <a:br>
              <a:rPr lang="en-US" sz="4800" dirty="0"/>
            </a:br>
            <a:r>
              <a:rPr lang="en-US" sz="4800" dirty="0"/>
              <a:t>International Market Expansion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403B4-DE04-4C6F-AF33-05B90F48C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Marc Wittlinger</a:t>
            </a:r>
          </a:p>
          <a:p>
            <a:r>
              <a:rPr lang="de-DE" sz="1400" dirty="0"/>
              <a:t>5. November 2021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81073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8072-477C-43F4-869E-8B0BD121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Flight </a:t>
            </a:r>
            <a:r>
              <a:rPr lang="en-US" dirty="0"/>
              <a:t>scheme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FF7A0A9-BA16-410A-BA22-7E11F567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C2270AE-BF9A-4760-B8D5-20DDD3A74F54}" type="slidenum">
              <a:rPr lang="en-US" smtClean="0"/>
              <a:t>10</a:t>
            </a:fld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CDFB5997-9109-44CF-9DC7-D9A161C3078F}"/>
              </a:ext>
            </a:extLst>
          </p:cNvPr>
          <p:cNvSpPr/>
          <p:nvPr/>
        </p:nvSpPr>
        <p:spPr>
          <a:xfrm>
            <a:off x="2671240" y="2585621"/>
            <a:ext cx="3000653" cy="843379"/>
          </a:xfrm>
          <a:prstGeom prst="arc">
            <a:avLst>
              <a:gd name="adj1" fmla="val 10763687"/>
              <a:gd name="adj2" fmla="val 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600" dirty="0"/>
              <a:t>Flight 1</a:t>
            </a:r>
            <a:endParaRPr lang="en-US" sz="1600" dirty="0"/>
          </a:p>
        </p:txBody>
      </p:sp>
      <p:pic>
        <p:nvPicPr>
          <p:cNvPr id="11" name="Content Placeholder 9" descr="Marker with solid fill">
            <a:extLst>
              <a:ext uri="{FF2B5EF4-FFF2-40B4-BE49-F238E27FC236}">
                <a16:creationId xmlns:a16="http://schemas.microsoft.com/office/drawing/2014/main" id="{D93EF604-CA91-4D8E-B331-16712F886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3505" y="3167819"/>
            <a:ext cx="522361" cy="522361"/>
          </a:xfrm>
          <a:prstGeom prst="rect">
            <a:avLst/>
          </a:prstGeom>
        </p:spPr>
      </p:pic>
      <p:pic>
        <p:nvPicPr>
          <p:cNvPr id="12" name="Content Placeholder 9" descr="Marker with solid fill">
            <a:extLst>
              <a:ext uri="{FF2B5EF4-FFF2-40B4-BE49-F238E27FC236}">
                <a16:creationId xmlns:a16="http://schemas.microsoft.com/office/drawing/2014/main" id="{9809C196-828F-499E-AF9D-8E4C84F66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9167" y="3167819"/>
            <a:ext cx="522361" cy="522361"/>
          </a:xfrm>
          <a:prstGeom prst="rect">
            <a:avLst/>
          </a:pr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95E47C6E-B3F2-49E9-86C1-E5E184965F88}"/>
              </a:ext>
            </a:extLst>
          </p:cNvPr>
          <p:cNvSpPr/>
          <p:nvPr/>
        </p:nvSpPr>
        <p:spPr>
          <a:xfrm>
            <a:off x="6096000" y="2585621"/>
            <a:ext cx="3000653" cy="843379"/>
          </a:xfrm>
          <a:prstGeom prst="arc">
            <a:avLst>
              <a:gd name="adj1" fmla="val 10763687"/>
              <a:gd name="adj2" fmla="val 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600" dirty="0"/>
              <a:t>Flight 2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8A6E35-CC25-4993-B405-1150917AA6B4}"/>
              </a:ext>
            </a:extLst>
          </p:cNvPr>
          <p:cNvSpPr txBox="1"/>
          <p:nvPr/>
        </p:nvSpPr>
        <p:spPr>
          <a:xfrm>
            <a:off x="1646672" y="3637407"/>
            <a:ext cx="1342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Departure 1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428312-95F0-45F0-B199-70F3382C8DC8}"/>
              </a:ext>
            </a:extLst>
          </p:cNvPr>
          <p:cNvSpPr txBox="1"/>
          <p:nvPr/>
        </p:nvSpPr>
        <p:spPr>
          <a:xfrm>
            <a:off x="5093861" y="3637407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Destination 1 / </a:t>
            </a:r>
          </a:p>
          <a:p>
            <a:r>
              <a:rPr lang="de-DE" sz="1600" dirty="0"/>
              <a:t>Departure 2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9133E9-93D6-4E11-8EA9-492409A4EDBD}"/>
              </a:ext>
            </a:extLst>
          </p:cNvPr>
          <p:cNvSpPr txBox="1"/>
          <p:nvPr/>
        </p:nvSpPr>
        <p:spPr>
          <a:xfrm>
            <a:off x="8577997" y="3637407"/>
            <a:ext cx="14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Destination 2</a:t>
            </a:r>
            <a:endParaRPr lang="en-US" sz="1600" dirty="0"/>
          </a:p>
        </p:txBody>
      </p:sp>
      <p:pic>
        <p:nvPicPr>
          <p:cNvPr id="14" name="Content Placeholder 9" descr="Marker with solid fill">
            <a:extLst>
              <a:ext uri="{FF2B5EF4-FFF2-40B4-BE49-F238E27FC236}">
                <a16:creationId xmlns:a16="http://schemas.microsoft.com/office/drawing/2014/main" id="{779DB525-A2EB-445B-BC92-89EE31069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1518" y="3167819"/>
            <a:ext cx="522361" cy="5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1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F326-E30F-4B0A-A272-8C2C625F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Additional </a:t>
            </a:r>
            <a:r>
              <a:rPr lang="en-US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44B18-2FBF-4D1C-9DAE-82A36E239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In EU: </a:t>
            </a:r>
            <a:r>
              <a:rPr lang="de-DE" dirty="0">
                <a:highlight>
                  <a:srgbClr val="FFFF00"/>
                </a:highlight>
              </a:rPr>
              <a:t>5.800 – 6.100 </a:t>
            </a:r>
            <a:r>
              <a:rPr lang="en-US" dirty="0"/>
              <a:t>interviews</a:t>
            </a:r>
            <a:r>
              <a:rPr lang="de-DE" dirty="0"/>
              <a:t> </a:t>
            </a:r>
            <a:r>
              <a:rPr lang="en-US" dirty="0"/>
              <a:t>conducted</a:t>
            </a:r>
            <a:r>
              <a:rPr lang="de-DE" dirty="0"/>
              <a:t> per </a:t>
            </a:r>
            <a:r>
              <a:rPr lang="en-US" dirty="0"/>
              <a:t>airport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WW: </a:t>
            </a:r>
            <a:r>
              <a:rPr lang="en-US" dirty="0">
                <a:highlight>
                  <a:srgbClr val="FFFF00"/>
                </a:highlight>
              </a:rPr>
              <a:t>4.700 – 7.700 </a:t>
            </a:r>
            <a:r>
              <a:rPr lang="en-US" dirty="0"/>
              <a:t>interviews conducted per airport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 person interviewed twice in EU: Luca </a:t>
            </a:r>
            <a:r>
              <a:rPr lang="en-US" dirty="0" err="1"/>
              <a:t>Herz</a:t>
            </a:r>
            <a:r>
              <a:rPr lang="en-US" dirty="0"/>
              <a:t> born 1973-06-02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 person got interviewed in EU and in WW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31A43-E5AB-4604-A024-7EACA9B4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C2270AE-BF9A-4760-B8D5-20DDD3A74F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4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E84B-B157-415E-B341-54A93F8C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crawling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CF1D-953E-4EC3-941D-D74DC001B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Gather passenger traffic from Wikipedia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Estimation for Melbourne Airport due to FY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72485-0FF7-4285-A228-35D5046F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C2270AE-BF9A-4760-B8D5-20DDD3A74F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8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C4FC2-C036-4A33-A5A5-B7788DC4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C2270AE-BF9A-4760-B8D5-20DDD3A74F54}" type="slidenum">
              <a:rPr lang="en-US" smtClean="0"/>
              <a:t>2</a:t>
            </a:fld>
            <a:endParaRPr lang="en-US"/>
          </a:p>
        </p:txBody>
      </p:sp>
      <p:pic>
        <p:nvPicPr>
          <p:cNvPr id="16" name="Picture 15" descr="Chart&#10;&#10;Description automatically generated with medium confidence">
            <a:extLst>
              <a:ext uri="{FF2B5EF4-FFF2-40B4-BE49-F238E27FC236}">
                <a16:creationId xmlns:a16="http://schemas.microsoft.com/office/drawing/2014/main" id="{43CD0270-CEAB-4487-880B-40F105739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28" y="379229"/>
            <a:ext cx="6975093" cy="585762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3892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FF4D-5151-40A0-A0CE-75FA5777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0ED6-57CB-4F68-8E5B-3B22C33DD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Data exploration &amp; preprocessing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Training and validation of two classification models</a:t>
            </a:r>
          </a:p>
          <a:p>
            <a:pPr lvl="2"/>
            <a:r>
              <a:rPr lang="en-US" dirty="0"/>
              <a:t>Multinominal logistic regression</a:t>
            </a:r>
          </a:p>
          <a:p>
            <a:pPr lvl="2"/>
            <a:r>
              <a:rPr lang="en-US" dirty="0"/>
              <a:t>Neural network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Applying trained model to non-EU data to predict customer categories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Gather passenger traffic from web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Estimation of revenue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Ranking airport regarding expected revenue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5F6CC-1042-4C3D-BB63-3F11843E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C2270AE-BF9A-4760-B8D5-20DDD3A74F5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4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A67565B1-A1C0-47C5-99A3-70C59C127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63" y="2351315"/>
            <a:ext cx="3697601" cy="2593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C1D5BD-340C-438F-A157-F74A0B32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Exploration &amp; </a:t>
            </a:r>
            <a:r>
              <a:rPr lang="de-DE" dirty="0" err="1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CF44A-5F5D-4DA2-8411-94D97D6C1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3" y="1428750"/>
            <a:ext cx="5682136" cy="4998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Assumptions: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dirty="0"/>
              <a:t>No significant shift in customer behavior due to Covid-19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dirty="0"/>
              <a:t>Amounts in customer categories are distributed symmetrically inside of each category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dirty="0"/>
              <a:t>Monthly rents for proposed stores are given in EUR</a:t>
            </a:r>
          </a:p>
          <a:p>
            <a:pPr marL="0" indent="0">
              <a:buNone/>
            </a:pPr>
            <a:r>
              <a:rPr lang="en-US" sz="1200" dirty="0"/>
              <a:t>Conspicuities:</a:t>
            </a:r>
          </a:p>
          <a:p>
            <a:pPr lvl="1"/>
            <a:r>
              <a:rPr lang="en-US" sz="1100" dirty="0"/>
              <a:t>Population of interviewees in existing airports (customers) is unequal to population in proposed airports (passengers) </a:t>
            </a:r>
            <a:endParaRPr lang="en-US" sz="1100" dirty="0">
              <a:sym typeface="Wingdings" panose="05000000000000000000" pitchFamily="2" charset="2"/>
            </a:endParaRPr>
          </a:p>
          <a:p>
            <a:pPr lvl="1"/>
            <a:r>
              <a:rPr lang="en-US" sz="1100" dirty="0"/>
              <a:t>Extremely small sample size in WW for all airports (best case: EZE 4 out of 10.000 passengers were asked)</a:t>
            </a:r>
            <a:endParaRPr lang="de-DE" sz="1100" dirty="0"/>
          </a:p>
          <a:p>
            <a:pPr marL="0" indent="0">
              <a:buNone/>
            </a:pPr>
            <a:r>
              <a:rPr lang="en-US" sz="1200" dirty="0"/>
              <a:t>Data inconsistencies: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dirty="0"/>
              <a:t>5.374 duplicates in non-EU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dirty="0"/>
              <a:t>2.024 interviewees with birth date before 1920</a:t>
            </a:r>
            <a:endParaRPr lang="en-US" sz="11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dirty="0"/>
              <a:t>14.144 interviews are conducted outside of customers’ flight scheme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dirty="0"/>
              <a:t>8.056 missing values in destination 1 &amp; departure 2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dirty="0"/>
              <a:t>category 3 (≤ 300 EUR) and category 4 (300 EUR ≤ ) are overlapping</a:t>
            </a:r>
            <a:endParaRPr lang="en-US" sz="11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200" dirty="0"/>
              <a:t>Built features: Luggage type, Luggage size, Age, </a:t>
            </a:r>
            <a:r>
              <a:rPr lang="en-US" sz="1200" dirty="0" err="1"/>
              <a:t>shopped_at_stage</a:t>
            </a:r>
            <a:endParaRPr lang="en-US" sz="1200" dirty="0">
              <a:sym typeface="Wingdings" panose="05000000000000000000" pitchFamily="2" charset="2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42604-C80D-4138-AD54-D1E5BAC3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C2270AE-BF9A-4760-B8D5-20DDD3A74F54}" type="slidenum">
              <a:rPr lang="en-US" smtClean="0"/>
              <a:t>4</a:t>
            </a:fld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A7E5BA74-1D1F-4748-B811-30E360217607}"/>
              </a:ext>
            </a:extLst>
          </p:cNvPr>
          <p:cNvSpPr/>
          <p:nvPr/>
        </p:nvSpPr>
        <p:spPr>
          <a:xfrm rot="5400000">
            <a:off x="8396285" y="3821909"/>
            <a:ext cx="223841" cy="1209674"/>
          </a:xfrm>
          <a:prstGeom prst="leftBrace">
            <a:avLst>
              <a:gd name="adj1" fmla="val 8333"/>
              <a:gd name="adj2" fmla="val 488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F5EA85-73FD-4AFA-B8D9-BE4B1C6B55A0}"/>
              </a:ext>
            </a:extLst>
          </p:cNvPr>
          <p:cNvSpPr txBox="1">
            <a:spLocks/>
          </p:cNvSpPr>
          <p:nvPr/>
        </p:nvSpPr>
        <p:spPr>
          <a:xfrm>
            <a:off x="8073225" y="4038600"/>
            <a:ext cx="944569" cy="276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/>
              <a:t>unrealistic</a:t>
            </a:r>
          </a:p>
          <a:p>
            <a:endParaRPr lang="en-US" sz="11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6452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F5BF-8CB1-458F-96AA-15777C7D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ED1C0-FC14-423D-8773-28B0BFA50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28751"/>
            <a:ext cx="4053078" cy="3186792"/>
          </a:xfrm>
        </p:spPr>
        <p:txBody>
          <a:bodyPr anchor="t">
            <a:normAutofit/>
          </a:bodyPr>
          <a:lstStyle/>
          <a:p>
            <a:r>
              <a:rPr lang="en-US" sz="1600" dirty="0"/>
              <a:t>Two algorithms applied:</a:t>
            </a:r>
          </a:p>
          <a:p>
            <a:pPr lvl="1"/>
            <a:r>
              <a:rPr lang="en-US" sz="1400" dirty="0"/>
              <a:t>Multinominal logistic regression (</a:t>
            </a:r>
            <a:r>
              <a:rPr lang="en-US" sz="1400" dirty="0" err="1"/>
              <a:t>OvR</a:t>
            </a:r>
            <a:r>
              <a:rPr lang="en-US" sz="1400" dirty="0"/>
              <a:t>)</a:t>
            </a:r>
          </a:p>
          <a:p>
            <a:pPr lvl="1"/>
            <a:r>
              <a:rPr lang="en-US" sz="1400" u="sng" dirty="0"/>
              <a:t>Feed-forward neural network</a:t>
            </a:r>
          </a:p>
          <a:p>
            <a:r>
              <a:rPr lang="en-US" sz="1600" dirty="0"/>
              <a:t>Loss metrics: multi-label (mean) accuracy &amp; categorical cross entropy</a:t>
            </a:r>
          </a:p>
          <a:p>
            <a:r>
              <a:rPr lang="en-US" sz="1600" dirty="0"/>
              <a:t>10-fold cross validation (stratified &amp; repeated 3 times)</a:t>
            </a:r>
          </a:p>
          <a:p>
            <a:r>
              <a:rPr lang="en-US" sz="1600" dirty="0"/>
              <a:t>Validation metrics: precision, recall, F1-score (weighted average), AUROC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81F16-9C45-4145-BA72-CCFF1FD4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C2270AE-BF9A-4760-B8D5-20DDD3A74F5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C9CEF1F-FEEA-4EFD-8F5E-8D1036640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6" y="1110902"/>
            <a:ext cx="5110353" cy="3804345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90E85A1-EAE8-4D6A-84AE-DB517FBE4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731367"/>
              </p:ext>
            </p:extLst>
          </p:nvPr>
        </p:nvGraphicFramePr>
        <p:xfrm>
          <a:off x="7364430" y="5118448"/>
          <a:ext cx="193290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770">
                  <a:extLst>
                    <a:ext uri="{9D8B030D-6E8A-4147-A177-3AD203B41FA5}">
                      <a16:colId xmlns:a16="http://schemas.microsoft.com/office/drawing/2014/main" val="260512403"/>
                    </a:ext>
                  </a:extLst>
                </a:gridCol>
                <a:gridCol w="839134">
                  <a:extLst>
                    <a:ext uri="{9D8B030D-6E8A-4147-A177-3AD203B41FA5}">
                      <a16:colId xmlns:a16="http://schemas.microsoft.com/office/drawing/2014/main" val="1638424955"/>
                    </a:ext>
                  </a:extLst>
                </a:gridCol>
              </a:tblGrid>
              <a:tr h="27732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343434"/>
                          </a:solidFill>
                        </a:rPr>
                        <a:t>F1-score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rgbClr val="343434"/>
                          </a:solidFill>
                        </a:rPr>
                        <a:t>0,89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543077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343434"/>
                          </a:solidFill>
                        </a:rPr>
                        <a:t>Precision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rgbClr val="343434"/>
                          </a:solidFill>
                        </a:rPr>
                        <a:t>0,90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738338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343434"/>
                          </a:solidFill>
                        </a:rPr>
                        <a:t>Recall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rgbClr val="343434"/>
                          </a:solidFill>
                        </a:rPr>
                        <a:t>0,89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783756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343434"/>
                          </a:solidFill>
                        </a:rPr>
                        <a:t>AUROC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rgbClr val="343434"/>
                          </a:solidFill>
                        </a:rPr>
                        <a:t>0,9899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807787"/>
                  </a:ext>
                </a:extLst>
              </a:tr>
            </a:tbl>
          </a:graphicData>
        </a:graphic>
      </p:graphicFrame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C379F806-1C77-4F71-AD8B-7A17D3E81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88" y="4446810"/>
            <a:ext cx="3120245" cy="21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7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5EF0-E07D-438C-B249-34FC1F73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of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B602F-441A-438E-9BA7-1F7E38CC4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costs included and just expected revenue was calculated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Estimation approach: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Apply neural network classification model to non-EU airports to predict customer category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Calculate revenue per non-EU airport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Calculate sample size for each non-EU airport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Divide revenue by sample size 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/>
          </a:p>
          <a:p>
            <a:pPr marL="27432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 Maximal expected revenue by airport in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2B5C-D676-49F9-8E64-46F121DC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C2270AE-BF9A-4760-B8D5-20DDD3A74F54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BA36C6-46A4-487F-806E-B3D12E62D6F0}"/>
              </a:ext>
            </a:extLst>
          </p:cNvPr>
          <p:cNvSpPr/>
          <p:nvPr/>
        </p:nvSpPr>
        <p:spPr>
          <a:xfrm>
            <a:off x="1447800" y="4305300"/>
            <a:ext cx="4933950" cy="438150"/>
          </a:xfrm>
          <a:prstGeom prst="roundRect">
            <a:avLst/>
          </a:prstGeom>
          <a:noFill/>
          <a:ln>
            <a:solidFill>
              <a:srgbClr val="353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F65A-9EC1-4A6E-83F1-93125B52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ideas to improve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11DEA-2A8A-415B-ABFE-EDE623B3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Draw larger sample at non-EU airports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Gather more details about cost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 engineering: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 IATA airline designator from </a:t>
            </a:r>
            <a:r>
              <a:rPr lang="en-US" dirty="0" err="1"/>
              <a:t>flight_number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 country info for </a:t>
            </a:r>
            <a:r>
              <a:rPr lang="en-US" dirty="0" err="1"/>
              <a:t>shopped_at</a:t>
            </a:r>
            <a:r>
              <a:rPr lang="en-US" dirty="0"/>
              <a:t> like wealth of country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 coordinates to distinguish warm, cold, humid and dry regions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Fill empty fields in flight scheme with common connection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Extensive hyperparameter tuning for existing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Model evaluation to gain further insides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2E384-5007-4A90-9E58-C0165F59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C2270AE-BF9A-4760-B8D5-20DDD3A74F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7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2ED5E28-A5D3-4DC0-9A4C-F30B5B7E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-50" normalizeH="0" baseline="0" noProof="0">
                <a:ln>
                  <a:noFill/>
                </a:ln>
                <a:effectLst/>
                <a:uLnTx/>
                <a:uFillTx/>
                <a:latin typeface="Century Schoolbook" panose="02040604050505020304"/>
                <a:ea typeface="+mj-ea"/>
                <a:cs typeface="+mj-cs"/>
              </a:rPr>
              <a:t>Summary</a:t>
            </a:r>
          </a:p>
        </p:txBody>
      </p:sp>
      <p:graphicFrame>
        <p:nvGraphicFramePr>
          <p:cNvPr id="18" name="Text Placeholder 5">
            <a:extLst>
              <a:ext uri="{FF2B5EF4-FFF2-40B4-BE49-F238E27FC236}">
                <a16:creationId xmlns:a16="http://schemas.microsoft.com/office/drawing/2014/main" id="{50712CEE-968D-4AD6-8B33-8D8D686B01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158122"/>
              </p:ext>
            </p:extLst>
          </p:nvPr>
        </p:nvGraphicFramePr>
        <p:xfrm>
          <a:off x="1262063" y="1428750"/>
          <a:ext cx="8594725" cy="4810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4F67F-23E3-4EEB-8FE3-98E5FD27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C2270AE-BF9A-4760-B8D5-20DDD3A74F54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926FEA-C04D-44E6-AC9D-BE347FDEA0C5}"/>
              </a:ext>
            </a:extLst>
          </p:cNvPr>
          <p:cNvSpPr txBox="1"/>
          <p:nvPr/>
        </p:nvSpPr>
        <p:spPr>
          <a:xfrm>
            <a:off x="7994209" y="4300396"/>
            <a:ext cx="15909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AUROC = 0.9899</a:t>
            </a:r>
          </a:p>
        </p:txBody>
      </p:sp>
    </p:spTree>
    <p:extLst>
      <p:ext uri="{BB962C8B-B14F-4D97-AF65-F5344CB8AC3E}">
        <p14:creationId xmlns:p14="http://schemas.microsoft.com/office/powerpoint/2010/main" val="193836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21EF-76FA-4721-92EB-74CDB018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Tools and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4E186-86B4-428B-BED3-C12D6921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Jupyter</a:t>
            </a:r>
            <a:r>
              <a:rPr lang="en-US" dirty="0"/>
              <a:t> Notebooks in VS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Python 3.8.5 in </a:t>
            </a:r>
            <a:r>
              <a:rPr lang="en-US" dirty="0" err="1"/>
              <a:t>conda</a:t>
            </a:r>
            <a:r>
              <a:rPr lang="en-US" dirty="0"/>
              <a:t> env: pandas, </a:t>
            </a:r>
            <a:r>
              <a:rPr lang="en-US" dirty="0" err="1"/>
              <a:t>numpy</a:t>
            </a:r>
            <a:r>
              <a:rPr lang="en-US" dirty="0"/>
              <a:t>, scikit-learn, </a:t>
            </a:r>
            <a:r>
              <a:rPr lang="en-US" dirty="0" err="1"/>
              <a:t>keras</a:t>
            </a:r>
            <a:r>
              <a:rPr lang="en-US" dirty="0"/>
              <a:t>, matplotlib, seaborn, </a:t>
            </a:r>
            <a:r>
              <a:rPr lang="en-US" dirty="0" err="1"/>
              <a:t>beautifulsoup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E8FE1-A86A-46B9-9DC7-38A538EA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C2270AE-BF9A-4760-B8D5-20DDD3A74F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6374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602</Words>
  <Application>Microsoft Office PowerPoint</Application>
  <PresentationFormat>Widescreen</PresentationFormat>
  <Paragraphs>116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</vt:lpstr>
      <vt:lpstr>Calibri</vt:lpstr>
      <vt:lpstr>Century Schoolbook</vt:lpstr>
      <vt:lpstr>Wingdings</vt:lpstr>
      <vt:lpstr>Wingdings 2</vt:lpstr>
      <vt:lpstr>View</vt:lpstr>
      <vt:lpstr>PoC for  International Market Expansion</vt:lpstr>
      <vt:lpstr>PowerPoint Presentation</vt:lpstr>
      <vt:lpstr>Approach</vt:lpstr>
      <vt:lpstr>Exploration &amp; Preprocessing</vt:lpstr>
      <vt:lpstr>Classification model</vt:lpstr>
      <vt:lpstr>Estimation of revenue</vt:lpstr>
      <vt:lpstr>Further ideas to improve estimation</vt:lpstr>
      <vt:lpstr>Summary</vt:lpstr>
      <vt:lpstr>Tools and Methods</vt:lpstr>
      <vt:lpstr>Flight scheme</vt:lpstr>
      <vt:lpstr>Additional information</vt:lpstr>
      <vt:lpstr>Web crawling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Market Expansion</dc:title>
  <dc:creator>Marc Wittlinger</dc:creator>
  <cp:lastModifiedBy>Marc Wittlinger</cp:lastModifiedBy>
  <cp:revision>88</cp:revision>
  <dcterms:created xsi:type="dcterms:W3CDTF">2021-10-30T00:27:56Z</dcterms:created>
  <dcterms:modified xsi:type="dcterms:W3CDTF">2021-11-04T22:34:03Z</dcterms:modified>
</cp:coreProperties>
</file>