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72" r:id="rId4"/>
    <p:sldId id="260" r:id="rId5"/>
    <p:sldId id="268" r:id="rId6"/>
    <p:sldId id="286" r:id="rId7"/>
    <p:sldId id="284" r:id="rId8"/>
    <p:sldId id="287" r:id="rId9"/>
    <p:sldId id="285" r:id="rId10"/>
    <p:sldId id="288" r:id="rId11"/>
    <p:sldId id="261" r:id="rId12"/>
    <p:sldId id="269" r:id="rId13"/>
    <p:sldId id="266" r:id="rId14"/>
    <p:sldId id="267" r:id="rId15"/>
    <p:sldId id="270" r:id="rId16"/>
    <p:sldId id="271" r:id="rId17"/>
    <p:sldId id="274" r:id="rId18"/>
    <p:sldId id="280" r:id="rId19"/>
    <p:sldId id="281" r:id="rId20"/>
    <p:sldId id="273" r:id="rId21"/>
    <p:sldId id="275" r:id="rId22"/>
    <p:sldId id="277" r:id="rId23"/>
    <p:sldId id="276" r:id="rId24"/>
    <p:sldId id="278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3CD83-8D96-FF6A-DEEE-8BA48AF1E7C5}" v="1650" dt="2023-08-31T07:06:28.214"/>
    <p1510:client id="{8274C127-4C19-F2B9-8702-6330BDB6D034}" v="33" dt="2023-08-28T13:38:48.473"/>
    <p1510:client id="{9F9E7F77-F6EF-7AA4-D014-188B2A0D9B2F}" v="127" dt="2023-08-28T13:17:21.440"/>
    <p1510:client id="{FA5D13FA-E931-45D6-BAD9-AB0B9296975A}" v="278" dt="2023-08-28T11:16:0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7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Geant4 Simulation for Neutron Transmission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Supervisor: </a:t>
            </a:r>
            <a:r>
              <a:rPr lang="en-US" dirty="0">
                <a:ea typeface="+mn-lt"/>
                <a:cs typeface="+mn-lt"/>
              </a:rPr>
              <a:t>Michael Bacak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Giorgi Asatiani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F54A-AC30-BF3A-D9D0-99127A00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Spatial Distribution(</a:t>
            </a:r>
            <a:r>
              <a:rPr lang="en-US" dirty="0" err="1">
                <a:ea typeface="+mj-lt"/>
                <a:cs typeface="+mj-lt"/>
              </a:rPr>
              <a:t>ArgonGas</a:t>
            </a:r>
            <a:r>
              <a:rPr lang="en-US" dirty="0">
                <a:ea typeface="+mj-lt"/>
                <a:cs typeface="+mj-lt"/>
              </a:rPr>
              <a:t>– D=10cm, width=10cm, Pressure 200 bars) 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4750A-F006-FFF2-2F85-02B537795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06" y="1330819"/>
            <a:ext cx="11354563" cy="5430013"/>
          </a:xfrm>
        </p:spPr>
      </p:pic>
    </p:spTree>
    <p:extLst>
      <p:ext uri="{BB962C8B-B14F-4D97-AF65-F5344CB8AC3E}">
        <p14:creationId xmlns:p14="http://schemas.microsoft.com/office/powerpoint/2010/main" val="286694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A02C-1ACA-2D78-C227-FB22E3B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>
                <a:cs typeface="Calibri Light"/>
              </a:rPr>
              <a:t>Detected Energies: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422D1-E48F-0475-3F86-5CEAF31B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62" y="1041259"/>
            <a:ext cx="4930238" cy="2746781"/>
          </a:xfrm>
          <a:prstGeom prst="rect">
            <a:avLst/>
          </a:prstGeom>
        </p:spPr>
      </p:pic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6865099-E479-2070-D7F9-A07539655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" r="-217" b="214"/>
          <a:stretch/>
        </p:blipFill>
        <p:spPr>
          <a:xfrm>
            <a:off x="5971309" y="1076781"/>
            <a:ext cx="4752114" cy="2749197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512CBCC-6727-FCB4-B2F9-B39930AE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68" y="3829002"/>
            <a:ext cx="4692732" cy="2752699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31724AF-4306-CFD9-FBCB-E9A2481B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308" y="3745258"/>
            <a:ext cx="4999510" cy="30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AD7D-22EF-0D9A-038B-D4C3539F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68" y="-32760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Detected Energies</a:t>
            </a:r>
            <a:endParaRPr lang="en-US" dirty="0"/>
          </a:p>
        </p:txBody>
      </p:sp>
      <p:pic>
        <p:nvPicPr>
          <p:cNvPr id="8" name="Picture 7" descr="A graph of a graph of energy&#10;&#10;Description automatically generated">
            <a:extLst>
              <a:ext uri="{FF2B5EF4-FFF2-40B4-BE49-F238E27FC236}">
                <a16:creationId xmlns:a16="http://schemas.microsoft.com/office/drawing/2014/main" id="{24795C22-8490-B65F-1FB4-AF24509E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59" y="677466"/>
            <a:ext cx="4296888" cy="31082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CC1BA4-A60B-6718-B28D-05681FDE7991}"/>
              </a:ext>
            </a:extLst>
          </p:cNvPr>
          <p:cNvSpPr/>
          <p:nvPr/>
        </p:nvSpPr>
        <p:spPr>
          <a:xfrm>
            <a:off x="2741220" y="890649"/>
            <a:ext cx="1563584" cy="33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6D58D-559F-B7C6-38AB-183AEDFDE6B0}"/>
              </a:ext>
            </a:extLst>
          </p:cNvPr>
          <p:cNvSpPr txBox="1"/>
          <p:nvPr/>
        </p:nvSpPr>
        <p:spPr>
          <a:xfrm>
            <a:off x="1642753" y="593766"/>
            <a:ext cx="27115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Bi. Diam=10cm width=1cm</a:t>
            </a:r>
          </a:p>
        </p:txBody>
      </p:sp>
      <p:pic>
        <p:nvPicPr>
          <p:cNvPr id="10" name="Picture 9" descr="A graph showing a number of numbers&#10;&#10;Description automatically generated">
            <a:extLst>
              <a:ext uri="{FF2B5EF4-FFF2-40B4-BE49-F238E27FC236}">
                <a16:creationId xmlns:a16="http://schemas.microsoft.com/office/drawing/2014/main" id="{AF80FBF4-2E12-DF9D-4811-63C99567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998" y="3887161"/>
            <a:ext cx="5266706" cy="287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8400BF-3A16-4FBB-C124-BE480237FAEE}"/>
              </a:ext>
            </a:extLst>
          </p:cNvPr>
          <p:cNvSpPr txBox="1"/>
          <p:nvPr/>
        </p:nvSpPr>
        <p:spPr>
          <a:xfrm>
            <a:off x="4948052" y="3621974"/>
            <a:ext cx="31469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Graphite. Diam=10cm width=1cm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5CFD5-A7D4-554F-91D4-8EDFF878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8" y="928226"/>
            <a:ext cx="4920342" cy="26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E97-4EFB-F54D-1C11-BD22725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Initial and final Energy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BB0F79-CE53-962C-AD70-ED3C01F2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78" y="1266371"/>
            <a:ext cx="10090067" cy="278800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1BB87-212A-60EB-2392-6A29E92C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7" y="4003522"/>
            <a:ext cx="10511641" cy="27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0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D83-F82D-6CFA-4583-943C691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Initial and final Energy Comparison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91E03-292E-820F-2D26-9E59F138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78" y="1214339"/>
            <a:ext cx="10515600" cy="2802999"/>
          </a:xfrm>
        </p:spPr>
      </p:pic>
      <p:pic>
        <p:nvPicPr>
          <p:cNvPr id="5" name="Picture 4" descr="A graph of a graph of energy&#10;&#10;Description automatically generated">
            <a:extLst>
              <a:ext uri="{FF2B5EF4-FFF2-40B4-BE49-F238E27FC236}">
                <a16:creationId xmlns:a16="http://schemas.microsoft.com/office/drawing/2014/main" id="{2925C33A-356B-6E01-B3CE-26346FC2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4012454"/>
            <a:ext cx="4851070" cy="2791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F28B9-613F-D582-D000-9F31D5F2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335" y="4012454"/>
            <a:ext cx="4821381" cy="27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AF5B-CE1F-EADD-6936-F2F96BED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1" y="-337498"/>
            <a:ext cx="10515600" cy="1325563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Initial and final Energy Comparison</a:t>
            </a:r>
          </a:p>
        </p:txBody>
      </p:sp>
      <p:pic>
        <p:nvPicPr>
          <p:cNvPr id="4" name="Content Placeholder 3" descr="A graph of a graph of energy&#10;&#10;Description automatically generated">
            <a:extLst>
              <a:ext uri="{FF2B5EF4-FFF2-40B4-BE49-F238E27FC236}">
                <a16:creationId xmlns:a16="http://schemas.microsoft.com/office/drawing/2014/main" id="{6A25AC68-0751-BA74-8E99-4502180D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87" y="598508"/>
            <a:ext cx="4494519" cy="32429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3B562-A045-BCC1-56F3-07B96E95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2" y="598297"/>
            <a:ext cx="4494809" cy="3236859"/>
          </a:xfrm>
          <a:prstGeom prst="rect">
            <a:avLst/>
          </a:prstGeom>
        </p:spPr>
      </p:pic>
      <p:pic>
        <p:nvPicPr>
          <p:cNvPr id="6" name="Picture 5" descr="A graph of energy&#10;&#10;Description automatically generated">
            <a:extLst>
              <a:ext uri="{FF2B5EF4-FFF2-40B4-BE49-F238E27FC236}">
                <a16:creationId xmlns:a16="http://schemas.microsoft.com/office/drawing/2014/main" id="{F304350D-FDA7-7DFC-E8EF-5AAE9F22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1" y="3844221"/>
            <a:ext cx="4188031" cy="300924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0F8482B-D337-D04F-F532-A8C5574BD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751" y="3844220"/>
            <a:ext cx="4188031" cy="30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34CB-8CE5-1E5A-E1BB-4D43378B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Initial and final Energy Comparison</a:t>
            </a:r>
          </a:p>
        </p:txBody>
      </p:sp>
      <p:pic>
        <p:nvPicPr>
          <p:cNvPr id="4" name="Content Placeholder 3" descr="A graph of energy efficiency&#10;&#10;Description automatically generated">
            <a:extLst>
              <a:ext uri="{FF2B5EF4-FFF2-40B4-BE49-F238E27FC236}">
                <a16:creationId xmlns:a16="http://schemas.microsoft.com/office/drawing/2014/main" id="{61D04875-348D-0EEF-3383-DC40FE3A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3" y="1419885"/>
            <a:ext cx="5167454" cy="3717987"/>
          </a:xfrm>
        </p:spPr>
      </p:pic>
      <p:pic>
        <p:nvPicPr>
          <p:cNvPr id="5" name="Picture 4" descr="A graph of a number of energy&#10;&#10;Description automatically generated">
            <a:extLst>
              <a:ext uri="{FF2B5EF4-FFF2-40B4-BE49-F238E27FC236}">
                <a16:creationId xmlns:a16="http://schemas.microsoft.com/office/drawing/2014/main" id="{7A3A9CC8-A35E-A118-427E-6870432D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68" y="1419674"/>
            <a:ext cx="5266706" cy="382072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645D33-15C5-5C27-65AF-FAE16C02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2693"/>
              </p:ext>
            </p:extLst>
          </p:nvPr>
        </p:nvGraphicFramePr>
        <p:xfrm>
          <a:off x="1157844" y="5541818"/>
          <a:ext cx="911955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2129">
                  <a:extLst>
                    <a:ext uri="{9D8B030D-6E8A-4147-A177-3AD203B41FA5}">
                      <a16:colId xmlns:a16="http://schemas.microsoft.com/office/drawing/2014/main" val="2380412402"/>
                    </a:ext>
                  </a:extLst>
                </a:gridCol>
                <a:gridCol w="965564">
                  <a:extLst>
                    <a:ext uri="{9D8B030D-6E8A-4147-A177-3AD203B41FA5}">
                      <a16:colId xmlns:a16="http://schemas.microsoft.com/office/drawing/2014/main" val="3663556095"/>
                    </a:ext>
                  </a:extLst>
                </a:gridCol>
                <a:gridCol w="1037996">
                  <a:extLst>
                    <a:ext uri="{9D8B030D-6E8A-4147-A177-3AD203B41FA5}">
                      <a16:colId xmlns:a16="http://schemas.microsoft.com/office/drawing/2014/main" val="1679325132"/>
                    </a:ext>
                  </a:extLst>
                </a:gridCol>
                <a:gridCol w="956584">
                  <a:extLst>
                    <a:ext uri="{9D8B030D-6E8A-4147-A177-3AD203B41FA5}">
                      <a16:colId xmlns:a16="http://schemas.microsoft.com/office/drawing/2014/main" val="900363959"/>
                    </a:ext>
                  </a:extLst>
                </a:gridCol>
                <a:gridCol w="976938">
                  <a:extLst>
                    <a:ext uri="{9D8B030D-6E8A-4147-A177-3AD203B41FA5}">
                      <a16:colId xmlns:a16="http://schemas.microsoft.com/office/drawing/2014/main" val="2255682987"/>
                    </a:ext>
                  </a:extLst>
                </a:gridCol>
                <a:gridCol w="1638407">
                  <a:extLst>
                    <a:ext uri="{9D8B030D-6E8A-4147-A177-3AD203B41FA5}">
                      <a16:colId xmlns:a16="http://schemas.microsoft.com/office/drawing/2014/main" val="3837241032"/>
                    </a:ext>
                  </a:extLst>
                </a:gridCol>
                <a:gridCol w="1841937">
                  <a:extLst>
                    <a:ext uri="{9D8B030D-6E8A-4147-A177-3AD203B41FA5}">
                      <a16:colId xmlns:a16="http://schemas.microsoft.com/office/drawing/2014/main" val="3355503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Al(3cm)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Al(5cm)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Al(8cm)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Bi(1cm)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Graphite(1cm)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ArgonGas</a:t>
                      </a:r>
                      <a:r>
                        <a:rPr lang="en-US" dirty="0"/>
                        <a:t>(10cm)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3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7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2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B8C-4E9C-3098-2F8C-C1B2579A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1785A-5AD7-9DD1-8A25-8A83FE3E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0" y="2330117"/>
            <a:ext cx="5731823" cy="415719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8A0D2-A85F-45AE-9A2B-B0B930F8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0208" y="2142300"/>
            <a:ext cx="6028416" cy="4351338"/>
          </a:xfrm>
        </p:spPr>
      </p:pic>
    </p:spTree>
    <p:extLst>
      <p:ext uri="{BB962C8B-B14F-4D97-AF65-F5344CB8AC3E}">
        <p14:creationId xmlns:p14="http://schemas.microsoft.com/office/powerpoint/2010/main" val="53297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D3A5-5D2D-6610-C5DE-72EDB9B1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Transmission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showing a number of energy&#10;&#10;Description automatically generated">
            <a:extLst>
              <a:ext uri="{FF2B5EF4-FFF2-40B4-BE49-F238E27FC236}">
                <a16:creationId xmlns:a16="http://schemas.microsoft.com/office/drawing/2014/main" id="{154F3585-6B68-B6AA-F77A-64ECADE9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" y="1963961"/>
            <a:ext cx="6028706" cy="4345222"/>
          </a:xfrm>
          <a:prstGeom prst="rect">
            <a:avLst/>
          </a:prstGeom>
        </p:spPr>
      </p:pic>
      <p:pic>
        <p:nvPicPr>
          <p:cNvPr id="6" name="Content Placeholder 5" descr="A graph showing a number of energy&#10;&#10;Description automatically generated">
            <a:extLst>
              <a:ext uri="{FF2B5EF4-FFF2-40B4-BE49-F238E27FC236}">
                <a16:creationId xmlns:a16="http://schemas.microsoft.com/office/drawing/2014/main" id="{B6138B12-EC9A-4C8B-D08B-2840D690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9480" y="1964170"/>
            <a:ext cx="6028416" cy="4351338"/>
          </a:xfrm>
        </p:spPr>
      </p:pic>
    </p:spTree>
    <p:extLst>
      <p:ext uri="{BB962C8B-B14F-4D97-AF65-F5344CB8AC3E}">
        <p14:creationId xmlns:p14="http://schemas.microsoft.com/office/powerpoint/2010/main" val="317118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9D1A-2D5D-638B-9418-E7438308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Transmission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energy&#10;&#10;Description automatically generated">
            <a:extLst>
              <a:ext uri="{FF2B5EF4-FFF2-40B4-BE49-F238E27FC236}">
                <a16:creationId xmlns:a16="http://schemas.microsoft.com/office/drawing/2014/main" id="{BC06E08C-B5DB-2859-6DB3-66A76D28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65" y="1786041"/>
            <a:ext cx="6028416" cy="4351338"/>
          </a:xfrm>
        </p:spPr>
      </p:pic>
      <p:pic>
        <p:nvPicPr>
          <p:cNvPr id="10" name="Picture 9" descr="A graph showing a number of energy&#10;&#10;Description automatically generated">
            <a:extLst>
              <a:ext uri="{FF2B5EF4-FFF2-40B4-BE49-F238E27FC236}">
                <a16:creationId xmlns:a16="http://schemas.microsoft.com/office/drawing/2014/main" id="{E94D6985-0ED6-F9AD-68E6-6C3BE47D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01" y="1785830"/>
            <a:ext cx="6028705" cy="43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209A-0F54-1BC9-906A-147D10B3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Simulated Geometry (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n_TOF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EAR1 2nd collimator)</a:t>
            </a:r>
          </a:p>
          <a:p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diagram of a concrete slab&#10;&#10;Description automatically generated">
            <a:extLst>
              <a:ext uri="{FF2B5EF4-FFF2-40B4-BE49-F238E27FC236}">
                <a16:creationId xmlns:a16="http://schemas.microsoft.com/office/drawing/2014/main" id="{C908C457-D2C5-2F93-DD7B-0C3906D7C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00" r="1099" b="20045"/>
          <a:stretch/>
        </p:blipFill>
        <p:spPr>
          <a:xfrm>
            <a:off x="95643" y="2084122"/>
            <a:ext cx="7125756" cy="311751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456AD-BBD6-1785-68D5-F08ED5AA399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9F246-090E-4AB8-D14B-E3D31D94204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11CD3-775D-1C03-F83D-503BFE371E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A diagram of a blue tube&#10;&#10;Description automatically generated">
            <a:extLst>
              <a:ext uri="{FF2B5EF4-FFF2-40B4-BE49-F238E27FC236}">
                <a16:creationId xmlns:a16="http://schemas.microsoft.com/office/drawing/2014/main" id="{7A54B35E-3D48-5ECD-B46D-BD243177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44" y="1876291"/>
            <a:ext cx="4841173" cy="36088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672A46E-1A62-4C75-A339-7AE35632D8D2}"/>
              </a:ext>
            </a:extLst>
          </p:cNvPr>
          <p:cNvGrpSpPr/>
          <p:nvPr/>
        </p:nvGrpSpPr>
        <p:grpSpPr>
          <a:xfrm>
            <a:off x="277090" y="2820389"/>
            <a:ext cx="2325584" cy="2008816"/>
            <a:chOff x="277090" y="2820389"/>
            <a:chExt cx="2325584" cy="2008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F38BB4-6E12-A28D-40FC-67D80DE328EA}"/>
                </a:ext>
              </a:extLst>
            </p:cNvPr>
            <p:cNvSpPr/>
            <p:nvPr/>
          </p:nvSpPr>
          <p:spPr>
            <a:xfrm>
              <a:off x="1193561" y="3155379"/>
              <a:ext cx="96345" cy="376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A2C082-C004-6553-1AF8-D9B18C60D235}"/>
                </a:ext>
              </a:extLst>
            </p:cNvPr>
            <p:cNvSpPr/>
            <p:nvPr/>
          </p:nvSpPr>
          <p:spPr>
            <a:xfrm>
              <a:off x="1193560" y="3750964"/>
              <a:ext cx="96345" cy="376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6E659-3862-5F2B-E7C8-026721AC11C4}"/>
                </a:ext>
              </a:extLst>
            </p:cNvPr>
            <p:cNvSpPr/>
            <p:nvPr/>
          </p:nvSpPr>
          <p:spPr>
            <a:xfrm>
              <a:off x="1088458" y="3155378"/>
              <a:ext cx="105102" cy="22772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0F84DF-A2D6-BBE3-ADFC-F9ACA09E74A4}"/>
                </a:ext>
              </a:extLst>
            </p:cNvPr>
            <p:cNvSpPr/>
            <p:nvPr/>
          </p:nvSpPr>
          <p:spPr>
            <a:xfrm>
              <a:off x="1088457" y="3899860"/>
              <a:ext cx="105102" cy="22772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5032C0-F994-3923-8F85-4573601DE692}"/>
                </a:ext>
              </a:extLst>
            </p:cNvPr>
            <p:cNvSpPr txBox="1"/>
            <p:nvPr/>
          </p:nvSpPr>
          <p:spPr>
            <a:xfrm>
              <a:off x="1533896" y="2820389"/>
              <a:ext cx="106877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Calibri"/>
                </a:rPr>
                <a:t>D=90mm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162268-FE06-47F5-F5E9-AD9345053A58}"/>
                </a:ext>
              </a:extLst>
            </p:cNvPr>
            <p:cNvSpPr txBox="1"/>
            <p:nvPr/>
          </p:nvSpPr>
          <p:spPr>
            <a:xfrm>
              <a:off x="277090" y="4126674"/>
              <a:ext cx="106877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Calibri"/>
                </a:rPr>
                <a:t>D=218mm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A20D8B-FDB9-85AE-14C3-CD8020467EDC}"/>
                </a:ext>
              </a:extLst>
            </p:cNvPr>
            <p:cNvCxnSpPr/>
            <p:nvPr/>
          </p:nvCxnSpPr>
          <p:spPr>
            <a:xfrm flipH="1">
              <a:off x="1104777" y="3391765"/>
              <a:ext cx="5937" cy="4888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A88BC9-42D9-4042-67C4-FEAEF5ECC1F8}"/>
                </a:ext>
              </a:extLst>
            </p:cNvPr>
            <p:cNvCxnSpPr/>
            <p:nvPr/>
          </p:nvCxnSpPr>
          <p:spPr>
            <a:xfrm>
              <a:off x="1233796" y="3514846"/>
              <a:ext cx="3959" cy="2414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B79330-DCAE-B901-83BA-506F887BC83A}"/>
                </a:ext>
              </a:extLst>
            </p:cNvPr>
            <p:cNvCxnSpPr/>
            <p:nvPr/>
          </p:nvCxnSpPr>
          <p:spPr>
            <a:xfrm flipH="1">
              <a:off x="1271774" y="2984788"/>
              <a:ext cx="372093" cy="627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108D6B-4F45-8680-7718-80ADD195D6EA}"/>
                </a:ext>
              </a:extLst>
            </p:cNvPr>
            <p:cNvCxnSpPr/>
            <p:nvPr/>
          </p:nvCxnSpPr>
          <p:spPr>
            <a:xfrm flipV="1">
              <a:off x="430975" y="3705595"/>
              <a:ext cx="597725" cy="500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D730A9F-082A-1968-1DFE-E0839C103852}"/>
                </a:ext>
              </a:extLst>
            </p:cNvPr>
            <p:cNvCxnSpPr/>
            <p:nvPr/>
          </p:nvCxnSpPr>
          <p:spPr>
            <a:xfrm>
              <a:off x="1088448" y="4557031"/>
              <a:ext cx="201881" cy="3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AE37D7-BB55-F4F5-BFDF-71EC3A364D70}"/>
                </a:ext>
              </a:extLst>
            </p:cNvPr>
            <p:cNvSpPr txBox="1"/>
            <p:nvPr/>
          </p:nvSpPr>
          <p:spPr>
            <a:xfrm>
              <a:off x="752103" y="4552206"/>
              <a:ext cx="106877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Calibri"/>
                </a:rPr>
                <a:t>Steel  66mm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E9777-481E-F9F6-854F-DCEBDD1422AC}"/>
              </a:ext>
            </a:extLst>
          </p:cNvPr>
          <p:cNvCxnSpPr/>
          <p:nvPr/>
        </p:nvCxnSpPr>
        <p:spPr>
          <a:xfrm>
            <a:off x="7707085" y="3031176"/>
            <a:ext cx="845128" cy="568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69C44-AE99-DEC3-8E2B-82C84D568982}"/>
              </a:ext>
            </a:extLst>
          </p:cNvPr>
          <p:cNvCxnSpPr>
            <a:cxnSpLocks/>
          </p:cNvCxnSpPr>
          <p:nvPr/>
        </p:nvCxnSpPr>
        <p:spPr>
          <a:xfrm>
            <a:off x="10369136" y="4871851"/>
            <a:ext cx="785751" cy="508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8EA1E8-754C-BDE2-18F5-BD106EDDEEC1}"/>
              </a:ext>
            </a:extLst>
          </p:cNvPr>
          <p:cNvCxnSpPr>
            <a:cxnSpLocks/>
          </p:cNvCxnSpPr>
          <p:nvPr/>
        </p:nvCxnSpPr>
        <p:spPr>
          <a:xfrm>
            <a:off x="10418616" y="4416630"/>
            <a:ext cx="310738" cy="211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52677-1F61-ED2F-F66A-B2F1CDAB040B}"/>
              </a:ext>
            </a:extLst>
          </p:cNvPr>
          <p:cNvSpPr txBox="1"/>
          <p:nvPr/>
        </p:nvSpPr>
        <p:spPr>
          <a:xfrm>
            <a:off x="168235" y="1524000"/>
            <a:ext cx="22365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Beam energy is sampled from EAR1 experimental Flux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F274D-AA87-6B04-8D6F-3C434F8E8B2C}"/>
              </a:ext>
            </a:extLst>
          </p:cNvPr>
          <p:cNvSpPr txBox="1"/>
          <p:nvPr/>
        </p:nvSpPr>
        <p:spPr>
          <a:xfrm>
            <a:off x="7333013" y="1207324"/>
            <a:ext cx="465116" cy="50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261A9-9302-110E-336D-AA6CA7FA806E}"/>
              </a:ext>
            </a:extLst>
          </p:cNvPr>
          <p:cNvSpPr txBox="1"/>
          <p:nvPr/>
        </p:nvSpPr>
        <p:spPr>
          <a:xfrm>
            <a:off x="10192987" y="5066805"/>
            <a:ext cx="732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2.3 </a:t>
            </a:r>
            <a:r>
              <a:rPr lang="en-US" sz="1400" dirty="0">
                <a:solidFill>
                  <a:schemeClr val="bg1"/>
                </a:solidFill>
                <a:cs typeface="Calibri"/>
              </a:rPr>
              <a:t>m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6C5D03-D74A-9320-F267-7108A722BF6F}"/>
              </a:ext>
            </a:extLst>
          </p:cNvPr>
          <p:cNvSpPr txBox="1"/>
          <p:nvPr/>
        </p:nvSpPr>
        <p:spPr>
          <a:xfrm>
            <a:off x="10024753" y="4522519"/>
            <a:ext cx="732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Calibri"/>
              </a:rPr>
              <a:t>70cm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393F2-75F8-7FB7-E45F-D03C288B6F9D}"/>
              </a:ext>
            </a:extLst>
          </p:cNvPr>
          <p:cNvSpPr txBox="1"/>
          <p:nvPr/>
        </p:nvSpPr>
        <p:spPr>
          <a:xfrm>
            <a:off x="7679376" y="3275609"/>
            <a:ext cx="732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Calibri"/>
              </a:rPr>
              <a:t>~3m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B33C4-CBD5-C25B-E8C2-E36885C407F2}"/>
              </a:ext>
            </a:extLst>
          </p:cNvPr>
          <p:cNvSpPr txBox="1"/>
          <p:nvPr/>
        </p:nvSpPr>
        <p:spPr>
          <a:xfrm>
            <a:off x="152401" y="5248894"/>
            <a:ext cx="74042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Registered Physics:</a:t>
            </a:r>
            <a:endParaRPr lang="en-US" sz="1600" dirty="0"/>
          </a:p>
          <a:p>
            <a:r>
              <a:rPr lang="en-US" sz="1600" dirty="0"/>
              <a:t>G4EmStandardPhysics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G4HadronElasticPhysicsXS</a:t>
            </a:r>
            <a:endParaRPr lang="en-US" sz="1600">
              <a:cs typeface="Calibri"/>
            </a:endParaRPr>
          </a:p>
          <a:p>
            <a:r>
              <a:rPr lang="en-US" sz="1600" dirty="0"/>
              <a:t>G4HadronPhysicsFTFP_BERT_HP</a:t>
            </a:r>
            <a:endParaRPr lang="en-US" sz="1600">
              <a:cs typeface="Calibri"/>
            </a:endParaRPr>
          </a:p>
          <a:p>
            <a:r>
              <a:rPr lang="en-US" sz="1600" dirty="0"/>
              <a:t>G4HadronPhysicsQGSP_BIC_HP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G4HadronPhysicsQGSP_BERT_HP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92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1A0-9F99-7045-2A4D-A201CC4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Detected Gammas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2248-DC48-C91B-8A3A-3FB55C6A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1C41-D58C-2D9D-162F-22354AB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3DC28-0AAA-FB9C-0E23-C75AD358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6" y="1469365"/>
            <a:ext cx="5071716" cy="4875832"/>
          </a:xfrm>
        </p:spPr>
      </p:pic>
      <p:pic>
        <p:nvPicPr>
          <p:cNvPr id="3" name="Picture 2" descr="A graph with numbers and a dot&#10;&#10;Description automatically generated">
            <a:extLst>
              <a:ext uri="{FF2B5EF4-FFF2-40B4-BE49-F238E27FC236}">
                <a16:creationId xmlns:a16="http://schemas.microsoft.com/office/drawing/2014/main" id="{0B0E2D56-80E6-D202-0616-CDCCC9A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79" y="1593419"/>
            <a:ext cx="4870862" cy="46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0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1429-D33B-46D9-300D-05615617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</a:t>
            </a:r>
            <a:endParaRPr lang="en-US" dirty="0"/>
          </a:p>
        </p:txBody>
      </p:sp>
      <p:pic>
        <p:nvPicPr>
          <p:cNvPr id="5" name="Picture 4" descr="A graph with numbers and a circle&#10;&#10;Description automatically generated">
            <a:extLst>
              <a:ext uri="{FF2B5EF4-FFF2-40B4-BE49-F238E27FC236}">
                <a16:creationId xmlns:a16="http://schemas.microsoft.com/office/drawing/2014/main" id="{7DD96AD4-9187-65DE-23D9-4E2EBF2A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35" y="1651414"/>
            <a:ext cx="5147581" cy="4953741"/>
          </a:xfrm>
          <a:prstGeom prst="rect">
            <a:avLst/>
          </a:prstGeom>
        </p:spPr>
      </p:pic>
      <p:pic>
        <p:nvPicPr>
          <p:cNvPr id="7" name="Picture 6" descr="A graph with numbers and a dot&#10;&#10;Description automatically generated">
            <a:extLst>
              <a:ext uri="{FF2B5EF4-FFF2-40B4-BE49-F238E27FC236}">
                <a16:creationId xmlns:a16="http://schemas.microsoft.com/office/drawing/2014/main" id="{3E0120B0-EB52-D3D3-3051-BF7D6763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690750"/>
            <a:ext cx="5058888" cy="4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9E5E-F321-BC6F-4493-8A77FA76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462FE0-D262-386E-FF5E-D4317A1B6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95" y="1647495"/>
            <a:ext cx="4962859" cy="4766974"/>
          </a:xfrm>
        </p:spPr>
      </p:pic>
      <p:pic>
        <p:nvPicPr>
          <p:cNvPr id="9" name="Picture 8" descr="A graph with numbers and a dot of blue and green color&#10;&#10;Description automatically generated">
            <a:extLst>
              <a:ext uri="{FF2B5EF4-FFF2-40B4-BE49-F238E27FC236}">
                <a16:creationId xmlns:a16="http://schemas.microsoft.com/office/drawing/2014/main" id="{758ABBFE-4BA7-E00D-5070-796F55D2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14" y="1692224"/>
            <a:ext cx="4950030" cy="47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6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1D14-61B7-D069-FF08-F225F5D8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</a:t>
            </a:r>
            <a:endParaRPr lang="en-US" dirty="0"/>
          </a:p>
        </p:txBody>
      </p:sp>
      <p:pic>
        <p:nvPicPr>
          <p:cNvPr id="4" name="Content Placeholder 3" descr="A graph with numbers and a dot&#10;&#10;Description automatically generated">
            <a:extLst>
              <a:ext uri="{FF2B5EF4-FFF2-40B4-BE49-F238E27FC236}">
                <a16:creationId xmlns:a16="http://schemas.microsoft.com/office/drawing/2014/main" id="{CC2243B1-0299-173F-5A7A-938DDD231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159188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EB3F-C57A-A5E7-D53B-177C40C8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302" y="-273561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Energy Distribution</a:t>
            </a:r>
          </a:p>
        </p:txBody>
      </p:sp>
      <p:pic>
        <p:nvPicPr>
          <p:cNvPr id="5" name="Picture 4" descr="A graph of energy&#10;&#10;Description automatically generated">
            <a:extLst>
              <a:ext uri="{FF2B5EF4-FFF2-40B4-BE49-F238E27FC236}">
                <a16:creationId xmlns:a16="http://schemas.microsoft.com/office/drawing/2014/main" id="{1F4AE1CB-303E-0544-346D-1B2A8422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4" y="1217211"/>
            <a:ext cx="5078680" cy="4868903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3F6848D2-A44B-0716-6954-6894E90D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35" y="1197419"/>
            <a:ext cx="5078680" cy="48985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369DD3-1FE0-65D0-FD28-0F85D801FEC1}"/>
              </a:ext>
            </a:extLst>
          </p:cNvPr>
          <p:cNvSpPr/>
          <p:nvPr/>
        </p:nvSpPr>
        <p:spPr>
          <a:xfrm>
            <a:off x="7135091" y="1197427"/>
            <a:ext cx="3424050" cy="376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Energy_Dist_Graphite_1cm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18E0E-76D5-6040-3624-6E9DC7134271}"/>
              </a:ext>
            </a:extLst>
          </p:cNvPr>
          <p:cNvSpPr/>
          <p:nvPr/>
        </p:nvSpPr>
        <p:spPr>
          <a:xfrm>
            <a:off x="1405246" y="1157842"/>
            <a:ext cx="3424050" cy="376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solidFill>
                  <a:schemeClr val="tx1"/>
                </a:solidFill>
                <a:cs typeface="Calibri"/>
              </a:rPr>
              <a:t>Energy_Dist_Empty</a:t>
            </a:r>
          </a:p>
        </p:txBody>
      </p:sp>
    </p:spTree>
    <p:extLst>
      <p:ext uri="{BB962C8B-B14F-4D97-AF65-F5344CB8AC3E}">
        <p14:creationId xmlns:p14="http://schemas.microsoft.com/office/powerpoint/2010/main" val="195740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A626-6008-F004-C908-1968612E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a typeface="Calibri Light"/>
                <a:cs typeface="Calibri Light"/>
              </a:rPr>
              <a:t>Energy Distribution</a:t>
            </a:r>
            <a:endParaRPr lang="en-US" sz="6600" dirty="0"/>
          </a:p>
        </p:txBody>
      </p:sp>
      <p:pic>
        <p:nvPicPr>
          <p:cNvPr id="3" name="Picture 2" descr="A graph of energy&#10;&#10;Description automatically generated">
            <a:extLst>
              <a:ext uri="{FF2B5EF4-FFF2-40B4-BE49-F238E27FC236}">
                <a16:creationId xmlns:a16="http://schemas.microsoft.com/office/drawing/2014/main" id="{B512DD33-45D4-CE0F-B58B-47F536CF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2" y="1820873"/>
            <a:ext cx="4791693" cy="46116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5B6DB3-BA43-463E-AB98-D26287A4273C}"/>
              </a:ext>
            </a:extLst>
          </p:cNvPr>
          <p:cNvSpPr/>
          <p:nvPr/>
        </p:nvSpPr>
        <p:spPr>
          <a:xfrm>
            <a:off x="1444831" y="1820882"/>
            <a:ext cx="3424050" cy="376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Energy_Dist_Bi_1cm</a:t>
            </a:r>
          </a:p>
        </p:txBody>
      </p:sp>
      <p:pic>
        <p:nvPicPr>
          <p:cNvPr id="6" name="Picture 5" descr="A graph of a number of energy&#10;&#10;Description automatically generated">
            <a:extLst>
              <a:ext uri="{FF2B5EF4-FFF2-40B4-BE49-F238E27FC236}">
                <a16:creationId xmlns:a16="http://schemas.microsoft.com/office/drawing/2014/main" id="{45B3F23B-E8DF-9C01-A923-7CB856E6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65" y="1820873"/>
            <a:ext cx="4791693" cy="4611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1CAA9A-DFEC-341C-FA25-13C31885EFCA}"/>
              </a:ext>
            </a:extLst>
          </p:cNvPr>
          <p:cNvSpPr/>
          <p:nvPr/>
        </p:nvSpPr>
        <p:spPr>
          <a:xfrm>
            <a:off x="7461662" y="1791193"/>
            <a:ext cx="3424050" cy="376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Energy_Dist_Ar_10cm</a:t>
            </a:r>
          </a:p>
        </p:txBody>
      </p:sp>
    </p:spTree>
    <p:extLst>
      <p:ext uri="{BB962C8B-B14F-4D97-AF65-F5344CB8AC3E}">
        <p14:creationId xmlns:p14="http://schemas.microsoft.com/office/powerpoint/2010/main" val="137917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2B406-71B4-850B-DBCF-4E978AB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ea typeface="Calibri Light"/>
                <a:cs typeface="Calibri Light"/>
              </a:rPr>
              <a:t>Energy Distribution</a:t>
            </a:r>
            <a:endParaRPr lang="en-US" sz="5200" dirty="0"/>
          </a:p>
        </p:txBody>
      </p:sp>
      <p:pic>
        <p:nvPicPr>
          <p:cNvPr id="8" name="Content Placeholder 7" descr="A graph of energy&#10;&#10;Description automatically generated">
            <a:extLst>
              <a:ext uri="{FF2B5EF4-FFF2-40B4-BE49-F238E27FC236}">
                <a16:creationId xmlns:a16="http://schemas.microsoft.com/office/drawing/2014/main" id="{E9F857BE-4B64-3128-0FC4-85C82BBC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935" y="2360014"/>
            <a:ext cx="4012834" cy="3856533"/>
          </a:xfrm>
        </p:spPr>
      </p:pic>
      <p:pic>
        <p:nvPicPr>
          <p:cNvPr id="9" name="Picture 8" descr="A graph of energy&#10;&#10;Description automatically generated">
            <a:extLst>
              <a:ext uri="{FF2B5EF4-FFF2-40B4-BE49-F238E27FC236}">
                <a16:creationId xmlns:a16="http://schemas.microsoft.com/office/drawing/2014/main" id="{DBA3E3A8-82AC-461D-BD20-05C3F086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38" y="2335470"/>
            <a:ext cx="4019796" cy="3879292"/>
          </a:xfrm>
          <a:prstGeom prst="rect">
            <a:avLst/>
          </a:prstGeom>
        </p:spPr>
      </p:pic>
      <p:pic>
        <p:nvPicPr>
          <p:cNvPr id="10" name="Picture 9" descr="A graph of energy&#10;&#10;Description automatically generated">
            <a:extLst>
              <a:ext uri="{FF2B5EF4-FFF2-40B4-BE49-F238E27FC236}">
                <a16:creationId xmlns:a16="http://schemas.microsoft.com/office/drawing/2014/main" id="{887D64B9-10FE-C482-290E-DAF9F1E6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" y="2335471"/>
            <a:ext cx="4019796" cy="38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6A6D-2A07-4494-484F-1A8FB64C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Detected Neutrons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40B1-9CE7-FA4F-1F36-070520685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E1F-6095-3777-3671-F82B76F3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Spatial Distribution(Empty)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FD21CF-8B1A-93E6-B7DA-A55065872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66" y="1538638"/>
            <a:ext cx="10454018" cy="5004480"/>
          </a:xfrm>
        </p:spPr>
      </p:pic>
    </p:spTree>
    <p:extLst>
      <p:ext uri="{BB962C8B-B14F-4D97-AF65-F5344CB8AC3E}">
        <p14:creationId xmlns:p14="http://schemas.microsoft.com/office/powerpoint/2010/main" val="370996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09FD-DA76-89D1-FC36-DFDA123F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6" y="-50511"/>
            <a:ext cx="1092134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Spatial Distribution(Graphite –D=10cm width =1cm)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907C4C-8623-C37D-EF06-7976AFAF5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72" y="1142794"/>
            <a:ext cx="11621758" cy="5558662"/>
          </a:xfrm>
        </p:spPr>
      </p:pic>
    </p:spTree>
    <p:extLst>
      <p:ext uri="{BB962C8B-B14F-4D97-AF65-F5344CB8AC3E}">
        <p14:creationId xmlns:p14="http://schemas.microsoft.com/office/powerpoint/2010/main" val="119796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8C58-7D64-99DA-336D-3EBF9D3E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Spatial Distribution(Al – D=10cm, width=3cm)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65D1C5-B155-A3BE-5612-C5892DBCB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02" y="1429781"/>
            <a:ext cx="11037888" cy="5281571"/>
          </a:xfrm>
        </p:spPr>
      </p:pic>
    </p:spTree>
    <p:extLst>
      <p:ext uri="{BB962C8B-B14F-4D97-AF65-F5344CB8AC3E}">
        <p14:creationId xmlns:p14="http://schemas.microsoft.com/office/powerpoint/2010/main" val="28857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7474-E0CE-C2A3-BE87-F27FDC3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Distribution(Al – D=10cm, width=5cm)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A52CB-4D5D-53F5-638B-2528EF7E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48" y="1409988"/>
            <a:ext cx="10978511" cy="5251883"/>
          </a:xfrm>
        </p:spPr>
      </p:pic>
    </p:spTree>
    <p:extLst>
      <p:ext uri="{BB962C8B-B14F-4D97-AF65-F5344CB8AC3E}">
        <p14:creationId xmlns:p14="http://schemas.microsoft.com/office/powerpoint/2010/main" val="16446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6B4-2AAE-5F65-61D6-ACD81D78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Spatial Distribution(Al – D=10cm, width=8cm)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420B0-1D5D-5FE4-9427-B8D77BE1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09" y="1558430"/>
            <a:ext cx="10790485" cy="5162818"/>
          </a:xfrm>
        </p:spPr>
      </p:pic>
    </p:spTree>
    <p:extLst>
      <p:ext uri="{BB962C8B-B14F-4D97-AF65-F5344CB8AC3E}">
        <p14:creationId xmlns:p14="http://schemas.microsoft.com/office/powerpoint/2010/main" val="157797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423-DF0B-F94F-9C27-099FF88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Spatial Distribution(Bi – D=10cm, width=1cm) </a:t>
            </a:r>
            <a:endParaRPr lang="en-US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B0260BCC-88AE-FD44-53FC-E0FD4AE2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54" y="1795936"/>
            <a:ext cx="10424329" cy="5004480"/>
          </a:xfrm>
        </p:spPr>
      </p:pic>
    </p:spTree>
    <p:extLst>
      <p:ext uri="{BB962C8B-B14F-4D97-AF65-F5344CB8AC3E}">
        <p14:creationId xmlns:p14="http://schemas.microsoft.com/office/powerpoint/2010/main" val="396638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Geant4 Simulation for Neutron Transmission Experiment</vt:lpstr>
      <vt:lpstr>Simulated Geometry (n_TOF EAR1 2nd collimator) </vt:lpstr>
      <vt:lpstr>Detected Neutrons</vt:lpstr>
      <vt:lpstr>Spatial Distribution(Empty)</vt:lpstr>
      <vt:lpstr>Spatial Distribution(Graphite –D=10cm width =1cm)</vt:lpstr>
      <vt:lpstr>Spatial Distribution(Al – D=10cm, width=3cm)</vt:lpstr>
      <vt:lpstr>Spatial Distribution(Al – D=10cm, width=5cm)</vt:lpstr>
      <vt:lpstr>Spatial Distribution(Al – D=10cm, width=8cm)</vt:lpstr>
      <vt:lpstr>Spatial Distribution(Bi – D=10cm, width=1cm) </vt:lpstr>
      <vt:lpstr>Spatial Distribution(ArgonGas– D=10cm, width=10cm, Pressure 200 bars)  </vt:lpstr>
      <vt:lpstr>Detected Energies:</vt:lpstr>
      <vt:lpstr>Detected Energies</vt:lpstr>
      <vt:lpstr>Initial and final Energy Comparison</vt:lpstr>
      <vt:lpstr>Initial and final Energy Comparison </vt:lpstr>
      <vt:lpstr>Initial and final Energy Comparison</vt:lpstr>
      <vt:lpstr>Initial and final Energy Comparison</vt:lpstr>
      <vt:lpstr>Transmission</vt:lpstr>
      <vt:lpstr>Transmission</vt:lpstr>
      <vt:lpstr>Transmission</vt:lpstr>
      <vt:lpstr>Detected Gammas</vt:lpstr>
      <vt:lpstr>Spatial Distribution</vt:lpstr>
      <vt:lpstr>Spatial Distribution</vt:lpstr>
      <vt:lpstr>Spatial Distribution</vt:lpstr>
      <vt:lpstr>Spatial Distribution</vt:lpstr>
      <vt:lpstr>Energy Distribution</vt:lpstr>
      <vt:lpstr>Energy Distribution</vt:lpstr>
      <vt:lpstr>Energy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828</cp:revision>
  <dcterms:created xsi:type="dcterms:W3CDTF">2023-08-28T09:22:13Z</dcterms:created>
  <dcterms:modified xsi:type="dcterms:W3CDTF">2023-08-31T15:24:45Z</dcterms:modified>
</cp:coreProperties>
</file>