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5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2646-C37C-4E95-A7CE-EE9CC1B6AD3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1329-2C05-4874-812F-5DD69DF2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2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2646-C37C-4E95-A7CE-EE9CC1B6AD3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1329-2C05-4874-812F-5DD69DF2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2646-C37C-4E95-A7CE-EE9CC1B6AD3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1329-2C05-4874-812F-5DD69DF2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9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2646-C37C-4E95-A7CE-EE9CC1B6AD3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1329-2C05-4874-812F-5DD69DF2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7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2646-C37C-4E95-A7CE-EE9CC1B6AD3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1329-2C05-4874-812F-5DD69DF2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2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2646-C37C-4E95-A7CE-EE9CC1B6AD3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1329-2C05-4874-812F-5DD69DF2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0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2646-C37C-4E95-A7CE-EE9CC1B6AD3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1329-2C05-4874-812F-5DD69DF2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2646-C37C-4E95-A7CE-EE9CC1B6AD3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1329-2C05-4874-812F-5DD69DF2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2646-C37C-4E95-A7CE-EE9CC1B6AD3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1329-2C05-4874-812F-5DD69DF2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3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2646-C37C-4E95-A7CE-EE9CC1B6AD3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1329-2C05-4874-812F-5DD69DF2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2646-C37C-4E95-A7CE-EE9CC1B6AD3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D1329-2C05-4874-812F-5DD69DF2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2646-C37C-4E95-A7CE-EE9CC1B6AD30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D1329-2C05-4874-812F-5DD69DF2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0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5277" y="1768314"/>
            <a:ext cx="9144000" cy="25184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Some parameters to customize basic plots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4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46" y="1784754"/>
            <a:ext cx="5486411" cy="365760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353262" y="3055501"/>
            <a:ext cx="4921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err="1">
                <a:latin typeface="Roboto Slab"/>
              </a:rPr>
              <a:t>lty</a:t>
            </a:r>
            <a:r>
              <a:rPr lang="en-US" dirty="0">
                <a:latin typeface="Roboto Slab"/>
              </a:rPr>
              <a:t>=0 corresponds to ‘blank’ line (no line) </a:t>
            </a:r>
          </a:p>
          <a:p>
            <a:r>
              <a:rPr lang="en-US" dirty="0" err="1" smtClean="0">
                <a:latin typeface="Roboto Slab"/>
              </a:rPr>
              <a:t>lty</a:t>
            </a:r>
            <a:r>
              <a:rPr lang="en-US" dirty="0" smtClean="0">
                <a:latin typeface="Roboto Slab"/>
              </a:rPr>
              <a:t> &gt; 6 corresponds to the remainder of </a:t>
            </a:r>
            <a:r>
              <a:rPr lang="en-US" dirty="0" err="1" smtClean="0">
                <a:latin typeface="Roboto Slab"/>
              </a:rPr>
              <a:t>lty</a:t>
            </a:r>
            <a:r>
              <a:rPr lang="en-US" dirty="0" smtClean="0">
                <a:latin typeface="Roboto Slab"/>
              </a:rPr>
              <a:t>/6,</a:t>
            </a:r>
          </a:p>
          <a:p>
            <a:r>
              <a:rPr lang="en-US" dirty="0" smtClean="0">
                <a:latin typeface="Roboto Slab"/>
              </a:rPr>
              <a:t>e.g., </a:t>
            </a:r>
            <a:r>
              <a:rPr lang="en-US" dirty="0" err="1" smtClean="0">
                <a:latin typeface="Roboto Slab"/>
              </a:rPr>
              <a:t>lty</a:t>
            </a:r>
            <a:r>
              <a:rPr lang="en-US" dirty="0" smtClean="0">
                <a:latin typeface="Roboto Slab"/>
              </a:rPr>
              <a:t>=7 is “solid”(1), </a:t>
            </a:r>
            <a:r>
              <a:rPr lang="en-US" dirty="0" err="1" smtClean="0">
                <a:latin typeface="Roboto Slab"/>
              </a:rPr>
              <a:t>lty</a:t>
            </a:r>
            <a:r>
              <a:rPr lang="en-US" dirty="0" smtClean="0">
                <a:latin typeface="Roboto Slab"/>
              </a:rPr>
              <a:t>=9 is “dotted” etc.  </a:t>
            </a:r>
            <a:endParaRPr lang="en-US" dirty="0">
              <a:latin typeface="Roboto Slab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87502" y="425634"/>
            <a:ext cx="987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3D4251"/>
                </a:solidFill>
                <a:latin typeface="Lato"/>
              </a:rPr>
              <a:t>Lines</a:t>
            </a:r>
            <a:endParaRPr lang="en-US" sz="2400" b="1" i="0" dirty="0">
              <a:solidFill>
                <a:srgbClr val="3D4251"/>
              </a:solidFill>
              <a:effectLst/>
              <a:latin typeface="Lato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528440"/>
              </p:ext>
            </p:extLst>
          </p:nvPr>
        </p:nvGraphicFramePr>
        <p:xfrm>
          <a:off x="854978" y="5653034"/>
          <a:ext cx="10515600" cy="331470"/>
        </p:xfrm>
        <a:graphic>
          <a:graphicData uri="http://schemas.openxmlformats.org/drawingml/2006/table">
            <a:tbl>
              <a:tblPr/>
              <a:tblGrid>
                <a:gridCol w="1644941">
                  <a:extLst>
                    <a:ext uri="{9D8B030D-6E8A-4147-A177-3AD203B41FA5}">
                      <a16:colId xmlns:a16="http://schemas.microsoft.com/office/drawing/2014/main" val="638613681"/>
                    </a:ext>
                  </a:extLst>
                </a:gridCol>
                <a:gridCol w="8870659">
                  <a:extLst>
                    <a:ext uri="{9D8B030D-6E8A-4147-A177-3AD203B41FA5}">
                      <a16:colId xmlns:a16="http://schemas.microsoft.com/office/drawing/2014/main" val="1280398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 err="1">
                          <a:solidFill>
                            <a:srgbClr val="FF0000"/>
                          </a:solidFill>
                          <a:effectLst/>
                        </a:rPr>
                        <a:t>lwd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line width relative to the default (default=1). 2 is twice as wide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50154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33189"/>
              </p:ext>
            </p:extLst>
          </p:nvPr>
        </p:nvGraphicFramePr>
        <p:xfrm>
          <a:off x="965433" y="1342491"/>
          <a:ext cx="10515600" cy="331470"/>
        </p:xfrm>
        <a:graphic>
          <a:graphicData uri="http://schemas.openxmlformats.org/drawingml/2006/table">
            <a:tbl>
              <a:tblPr/>
              <a:tblGrid>
                <a:gridCol w="1644941">
                  <a:extLst>
                    <a:ext uri="{9D8B030D-6E8A-4147-A177-3AD203B41FA5}">
                      <a16:colId xmlns:a16="http://schemas.microsoft.com/office/drawing/2014/main" val="638613681"/>
                    </a:ext>
                  </a:extLst>
                </a:gridCol>
                <a:gridCol w="8870659">
                  <a:extLst>
                    <a:ext uri="{9D8B030D-6E8A-4147-A177-3AD203B41FA5}">
                      <a16:colId xmlns:a16="http://schemas.microsoft.com/office/drawing/2014/main" val="1280398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 err="1" smtClean="0">
                          <a:solidFill>
                            <a:srgbClr val="FF0000"/>
                          </a:solidFill>
                          <a:effectLst/>
                        </a:rPr>
                        <a:t>lty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line </a:t>
                      </a:r>
                      <a:r>
                        <a:rPr lang="en-US" dirty="0" smtClean="0">
                          <a:effectLst/>
                        </a:rPr>
                        <a:t>type(default=1</a:t>
                      </a:r>
                      <a:r>
                        <a:rPr lang="en-US" dirty="0">
                          <a:effectLst/>
                        </a:rPr>
                        <a:t>). 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50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59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83422" y="5739619"/>
            <a:ext cx="228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 Point shapes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615" y="1694812"/>
            <a:ext cx="3993159" cy="3662541"/>
          </a:xfrm>
          <a:prstGeom prst="rect">
            <a:avLst/>
          </a:prstGeom>
          <a:solidFill>
            <a:srgbClr val="F5F9FD"/>
          </a:solidFill>
        </p:spPr>
        <p:txBody>
          <a:bodyPr wrap="square">
            <a:spAutoFit/>
          </a:bodyPr>
          <a:lstStyle/>
          <a:p>
            <a:endParaRPr lang="en-US" altLang="en-US" dirty="0" smtClean="0">
              <a:solidFill>
                <a:srgbClr val="212529"/>
              </a:solidFill>
              <a:latin typeface="Roboto Slab"/>
            </a:endParaRPr>
          </a:p>
          <a:p>
            <a:r>
              <a:rPr lang="en-US" b="1" dirty="0" err="1" smtClean="0">
                <a:solidFill>
                  <a:srgbClr val="FF0000"/>
                </a:solidFill>
                <a:latin typeface="Roboto Slab"/>
              </a:rPr>
              <a:t>pch</a:t>
            </a:r>
            <a:r>
              <a:rPr lang="en-US" b="1" dirty="0" smtClean="0">
                <a:solidFill>
                  <a:srgbClr val="FF0000"/>
                </a:solidFill>
                <a:latin typeface="Roboto Slab"/>
              </a:rPr>
              <a:t> </a:t>
            </a:r>
            <a:r>
              <a:rPr lang="en-US" dirty="0">
                <a:latin typeface="Roboto Slab"/>
              </a:rPr>
              <a:t>: </a:t>
            </a:r>
            <a:r>
              <a:rPr lang="en-US" dirty="0" smtClean="0">
                <a:latin typeface="Roboto Slab"/>
              </a:rPr>
              <a:t>shape(see Figure) </a:t>
            </a:r>
            <a:endParaRPr lang="en-US" dirty="0">
              <a:latin typeface="Roboto Slab"/>
            </a:endParaRPr>
          </a:p>
          <a:p>
            <a:r>
              <a:rPr lang="en-US" b="1" dirty="0">
                <a:solidFill>
                  <a:srgbClr val="FF0000"/>
                </a:solidFill>
                <a:latin typeface="Roboto Slab"/>
              </a:rPr>
              <a:t>col</a:t>
            </a:r>
            <a:r>
              <a:rPr lang="en-US" dirty="0">
                <a:solidFill>
                  <a:srgbClr val="FF0000"/>
                </a:solidFill>
                <a:latin typeface="Roboto Slab"/>
              </a:rPr>
              <a:t> </a:t>
            </a:r>
            <a:r>
              <a:rPr lang="en-US" dirty="0">
                <a:latin typeface="Roboto Slab"/>
              </a:rPr>
              <a:t>: color </a:t>
            </a:r>
            <a:r>
              <a:rPr lang="en-US" dirty="0" smtClean="0">
                <a:latin typeface="Roboto Slab"/>
              </a:rPr>
              <a:t>for </a:t>
            </a:r>
            <a:r>
              <a:rPr lang="en-US" dirty="0">
                <a:latin typeface="Roboto Slab"/>
              </a:rPr>
              <a:t>the points</a:t>
            </a:r>
          </a:p>
          <a:p>
            <a:r>
              <a:rPr lang="en-US" b="1" dirty="0" err="1">
                <a:solidFill>
                  <a:srgbClr val="FF0000"/>
                </a:solidFill>
                <a:latin typeface="Roboto Slab"/>
              </a:rPr>
              <a:t>bg</a:t>
            </a:r>
            <a:r>
              <a:rPr lang="en-US" dirty="0">
                <a:latin typeface="Roboto Slab"/>
              </a:rPr>
              <a:t> : the </a:t>
            </a:r>
            <a:r>
              <a:rPr lang="en-US" b="1" dirty="0">
                <a:latin typeface="Roboto Slab"/>
              </a:rPr>
              <a:t>background</a:t>
            </a:r>
            <a:r>
              <a:rPr lang="en-US" dirty="0">
                <a:latin typeface="Roboto Slab"/>
              </a:rPr>
              <a:t> (or fill) color for the open </a:t>
            </a:r>
            <a:r>
              <a:rPr lang="en-US" b="1" dirty="0">
                <a:latin typeface="Roboto Slab"/>
              </a:rPr>
              <a:t>plot symbols</a:t>
            </a:r>
            <a:r>
              <a:rPr lang="en-US" dirty="0" smtClean="0">
                <a:latin typeface="Roboto Slab"/>
              </a:rPr>
              <a:t>.</a:t>
            </a:r>
          </a:p>
          <a:p>
            <a:r>
              <a:rPr lang="en-US" dirty="0" smtClean="0">
                <a:latin typeface="Roboto Slab"/>
              </a:rPr>
              <a:t>It </a:t>
            </a:r>
            <a:r>
              <a:rPr lang="en-US" dirty="0">
                <a:latin typeface="Roboto Slab"/>
              </a:rPr>
              <a:t>can be used only when </a:t>
            </a:r>
            <a:r>
              <a:rPr lang="en-US" b="1" dirty="0" err="1">
                <a:latin typeface="Roboto Slab"/>
              </a:rPr>
              <a:t>pch</a:t>
            </a:r>
            <a:r>
              <a:rPr lang="en-US" b="1" dirty="0">
                <a:latin typeface="Roboto Slab"/>
              </a:rPr>
              <a:t> = 21:25</a:t>
            </a:r>
            <a:r>
              <a:rPr lang="en-US" dirty="0">
                <a:latin typeface="Roboto Slab"/>
              </a:rPr>
              <a:t>.</a:t>
            </a:r>
          </a:p>
          <a:p>
            <a:r>
              <a:rPr lang="en-US" b="1" dirty="0" err="1">
                <a:solidFill>
                  <a:srgbClr val="FF0000"/>
                </a:solidFill>
                <a:latin typeface="Roboto Slab"/>
              </a:rPr>
              <a:t>cex</a:t>
            </a:r>
            <a:r>
              <a:rPr lang="en-US" dirty="0">
                <a:latin typeface="Roboto Slab"/>
              </a:rPr>
              <a:t> : the size of </a:t>
            </a:r>
            <a:r>
              <a:rPr lang="en-US" b="1" dirty="0" err="1">
                <a:latin typeface="Roboto Slab"/>
              </a:rPr>
              <a:t>pch</a:t>
            </a:r>
            <a:r>
              <a:rPr lang="en-US" b="1" dirty="0">
                <a:latin typeface="Roboto Slab"/>
              </a:rPr>
              <a:t> symbols</a:t>
            </a:r>
            <a:endParaRPr lang="en-US" dirty="0">
              <a:latin typeface="Roboto Slab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Roboto Slab"/>
              </a:rPr>
              <a:t>lwd</a:t>
            </a:r>
            <a:r>
              <a:rPr lang="en-US" dirty="0">
                <a:latin typeface="Roboto Slab"/>
              </a:rPr>
              <a:t> : the </a:t>
            </a:r>
            <a:r>
              <a:rPr lang="en-US" b="1" dirty="0">
                <a:latin typeface="Roboto Slab"/>
              </a:rPr>
              <a:t>line width</a:t>
            </a:r>
            <a:r>
              <a:rPr lang="en-US" dirty="0">
                <a:latin typeface="Roboto Slab"/>
              </a:rPr>
              <a:t> for the </a:t>
            </a:r>
            <a:r>
              <a:rPr lang="en-US" b="1" dirty="0">
                <a:latin typeface="Roboto Slab"/>
              </a:rPr>
              <a:t>plotting </a:t>
            </a:r>
            <a:r>
              <a:rPr lang="en-US" b="1" dirty="0" smtClean="0">
                <a:latin typeface="Roboto Slab"/>
              </a:rPr>
              <a:t>symbols</a:t>
            </a:r>
          </a:p>
          <a:p>
            <a:endParaRPr lang="en-US" b="1" dirty="0">
              <a:latin typeface="Roboto Slab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212529"/>
              </a:solidFill>
              <a:latin typeface="Roboto Slab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 smtClean="0">
              <a:solidFill>
                <a:srgbClr val="212529"/>
              </a:solidFill>
              <a:latin typeface="Roboto Slab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93723" y="224298"/>
            <a:ext cx="4498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Points</a:t>
            </a:r>
            <a:endParaRPr lang="en-US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698" y="0"/>
            <a:ext cx="744855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1301" y="4942862"/>
            <a:ext cx="789963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4D5356"/>
                </a:solidFill>
                <a:latin typeface="Roboto Slab"/>
              </a:rPr>
              <a:t>You can specify colors in R by </a:t>
            </a:r>
            <a:r>
              <a:rPr lang="en-US" sz="1400" dirty="0" smtClean="0">
                <a:solidFill>
                  <a:srgbClr val="4D5356"/>
                </a:solidFill>
                <a:latin typeface="Roboto Slab"/>
              </a:rPr>
              <a:t>index(from palette), </a:t>
            </a:r>
            <a:r>
              <a:rPr lang="en-US" sz="1400" dirty="0">
                <a:solidFill>
                  <a:srgbClr val="4D5356"/>
                </a:solidFill>
                <a:latin typeface="Roboto Slab"/>
              </a:rPr>
              <a:t>name, </a:t>
            </a:r>
            <a:r>
              <a:rPr lang="en-US" sz="1400" dirty="0" smtClean="0">
                <a:solidFill>
                  <a:srgbClr val="4D5356"/>
                </a:solidFill>
                <a:latin typeface="Roboto Slab"/>
              </a:rPr>
              <a:t>hexadecimal, e.g.,</a:t>
            </a:r>
          </a:p>
          <a:p>
            <a:r>
              <a:rPr lang="en-US" sz="1400" b="1" dirty="0" smtClean="0">
                <a:solidFill>
                  <a:srgbClr val="4D5356"/>
                </a:solidFill>
                <a:latin typeface="Roboto Slab"/>
              </a:rPr>
              <a:t>col=552</a:t>
            </a:r>
            <a:r>
              <a:rPr lang="en-US" sz="1400" dirty="0" smtClean="0">
                <a:solidFill>
                  <a:srgbClr val="4D5356"/>
                </a:solidFill>
                <a:latin typeface="Roboto Slab"/>
              </a:rPr>
              <a:t>,</a:t>
            </a:r>
            <a:r>
              <a:rPr lang="en-US" sz="1400" dirty="0">
                <a:solidFill>
                  <a:srgbClr val="4D5356"/>
                </a:solidFill>
                <a:latin typeface="Roboto Slab"/>
              </a:rPr>
              <a:t> </a:t>
            </a:r>
            <a:endParaRPr lang="en-US" sz="1400" dirty="0" smtClean="0">
              <a:solidFill>
                <a:srgbClr val="4D5356"/>
              </a:solidFill>
              <a:latin typeface="Roboto Slab"/>
            </a:endParaRPr>
          </a:p>
          <a:p>
            <a:r>
              <a:rPr lang="en-US" sz="1400" b="1" dirty="0" smtClean="0">
                <a:solidFill>
                  <a:srgbClr val="4D5356"/>
                </a:solidFill>
                <a:latin typeface="Roboto Slab"/>
              </a:rPr>
              <a:t>col=“red"</a:t>
            </a:r>
            <a:r>
              <a:rPr lang="en-US" sz="1400" dirty="0" smtClean="0">
                <a:solidFill>
                  <a:srgbClr val="4D5356"/>
                </a:solidFill>
                <a:latin typeface="Roboto Slab"/>
              </a:rPr>
              <a:t>, </a:t>
            </a:r>
          </a:p>
          <a:p>
            <a:r>
              <a:rPr lang="en-US" sz="1400" b="1" dirty="0" smtClean="0">
                <a:solidFill>
                  <a:srgbClr val="4D5356"/>
                </a:solidFill>
                <a:latin typeface="Roboto Slab"/>
              </a:rPr>
              <a:t>col</a:t>
            </a:r>
            <a:r>
              <a:rPr lang="en-US" sz="1400" b="1" dirty="0">
                <a:solidFill>
                  <a:srgbClr val="4D5356"/>
                </a:solidFill>
                <a:latin typeface="Roboto Slab"/>
              </a:rPr>
              <a:t>="#</a:t>
            </a:r>
            <a:r>
              <a:rPr lang="en-US" sz="1400" b="1" dirty="0" smtClean="0">
                <a:solidFill>
                  <a:srgbClr val="4D5356"/>
                </a:solidFill>
                <a:latin typeface="Roboto Slab"/>
              </a:rPr>
              <a:t>FF0000“.</a:t>
            </a:r>
          </a:p>
          <a:p>
            <a:r>
              <a:rPr lang="en-US" sz="1400" dirty="0" smtClean="0">
                <a:solidFill>
                  <a:srgbClr val="4D5356"/>
                </a:solidFill>
                <a:latin typeface="Roboto Slab"/>
              </a:rPr>
              <a:t>Also, you can convert the same color from RGB code:</a:t>
            </a:r>
          </a:p>
          <a:p>
            <a:r>
              <a:rPr lang="en-US" sz="1400" b="1" dirty="0" smtClean="0">
                <a:solidFill>
                  <a:srgbClr val="4D5356"/>
                </a:solidFill>
                <a:latin typeface="Roboto Slab"/>
              </a:rPr>
              <a:t>col=</a:t>
            </a:r>
            <a:r>
              <a:rPr lang="en-US" sz="1400" b="1" dirty="0" err="1" smtClean="0">
                <a:solidFill>
                  <a:srgbClr val="4D5356"/>
                </a:solidFill>
                <a:latin typeface="Roboto Slab"/>
              </a:rPr>
              <a:t>rgb</a:t>
            </a:r>
            <a:r>
              <a:rPr lang="en-US" sz="1400" b="1" dirty="0" smtClean="0">
                <a:solidFill>
                  <a:srgbClr val="4D5356"/>
                </a:solidFill>
                <a:latin typeface="Roboto Slab"/>
              </a:rPr>
              <a:t>(1,0,0),</a:t>
            </a:r>
          </a:p>
          <a:p>
            <a:r>
              <a:rPr lang="en-US" sz="1400" b="1" dirty="0" smtClean="0">
                <a:solidFill>
                  <a:srgbClr val="4D5356"/>
                </a:solidFill>
                <a:latin typeface="Roboto Slab"/>
              </a:rPr>
              <a:t>col=</a:t>
            </a:r>
            <a:r>
              <a:rPr lang="en-US" sz="1400" b="1" dirty="0" err="1" smtClean="0">
                <a:solidFill>
                  <a:srgbClr val="4D5356"/>
                </a:solidFill>
                <a:latin typeface="Roboto Slab"/>
              </a:rPr>
              <a:t>rgb</a:t>
            </a:r>
            <a:r>
              <a:rPr lang="en-US" sz="1400" b="1" dirty="0" smtClean="0">
                <a:solidFill>
                  <a:srgbClr val="4D5356"/>
                </a:solidFill>
                <a:latin typeface="Roboto Slab"/>
              </a:rPr>
              <a:t>(255,0,0,maxColorValue </a:t>
            </a:r>
            <a:r>
              <a:rPr lang="en-US" sz="1400" b="1" dirty="0">
                <a:solidFill>
                  <a:srgbClr val="4D5356"/>
                </a:solidFill>
                <a:latin typeface="Roboto Slab"/>
              </a:rPr>
              <a:t>= 255)</a:t>
            </a:r>
            <a:r>
              <a:rPr lang="en-US" sz="1400" dirty="0">
                <a:solidFill>
                  <a:srgbClr val="4D5356"/>
                </a:solidFill>
                <a:latin typeface="Roboto Slab"/>
              </a:rPr>
              <a:t> are equivalent.</a:t>
            </a:r>
            <a:endParaRPr lang="en-US" sz="1400" dirty="0">
              <a:latin typeface="Roboto Slab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33" y="1188179"/>
            <a:ext cx="6947322" cy="371099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777318" y="710859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D5356"/>
                </a:solidFill>
                <a:latin typeface="Lato"/>
              </a:rPr>
              <a:t>Default palette (indexes)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50" y="1045128"/>
            <a:ext cx="4438650" cy="39624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93723" y="224298"/>
            <a:ext cx="4498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Colors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4297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27910" y="1446145"/>
            <a:ext cx="5150223" cy="417037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Roboto Slab"/>
              </a:rPr>
              <a:t>There are 2 margin areas in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base 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Roboto Slab"/>
              </a:rPr>
              <a:t> plots: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margin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Roboto Slab"/>
              </a:rPr>
              <a:t> and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oma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Roboto Slab"/>
              </a:rPr>
              <a:t>. You can control their size calling 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par()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Roboto Slab"/>
              </a:rPr>
              <a:t> function before your plot and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Roboto Slab"/>
              </a:rPr>
              <a:t>setting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Roboto Slab"/>
              </a:rPr>
              <a:t>the corresponding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Roboto Slab"/>
              </a:rPr>
              <a:t>arguments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Roboto Slab"/>
              </a:rPr>
              <a:t>mar()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Roboto Slab"/>
              </a:rPr>
              <a:t> and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Roboto Slab"/>
              </a:rPr>
              <a:t>oma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Roboto Slab"/>
              </a:rPr>
              <a:t>().</a:t>
            </a:r>
            <a:r>
              <a:rPr lang="en-US" altLang="en-US" sz="2000" dirty="0" smtClean="0">
                <a:solidFill>
                  <a:srgbClr val="212529"/>
                </a:solidFill>
                <a:latin typeface="Roboto Slab"/>
              </a:rPr>
              <a:t> Each of them is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E83E8C"/>
                </a:solidFill>
                <a:effectLst/>
                <a:latin typeface="SFMono-Regular"/>
              </a:rPr>
              <a:t>a </a:t>
            </a:r>
            <a:r>
              <a:rPr lang="en-US" altLang="en-US" sz="2000" dirty="0" smtClean="0">
                <a:solidFill>
                  <a:srgbClr val="212529"/>
                </a:solidFill>
                <a:latin typeface="Roboto Slab"/>
              </a:rPr>
              <a:t>numerical </a:t>
            </a:r>
            <a:r>
              <a:rPr lang="en-US" altLang="en-US" sz="2000" dirty="0">
                <a:solidFill>
                  <a:srgbClr val="212529"/>
                </a:solidFill>
                <a:latin typeface="Roboto Slab"/>
              </a:rPr>
              <a:t>vector indicating </a:t>
            </a:r>
            <a:r>
              <a:rPr lang="en-US" altLang="en-US" sz="2000" dirty="0" smtClean="0">
                <a:solidFill>
                  <a:srgbClr val="212529"/>
                </a:solidFill>
                <a:latin typeface="Roboto Slab"/>
              </a:rPr>
              <a:t>size </a:t>
            </a:r>
            <a:r>
              <a:rPr lang="en-US" altLang="en-US" sz="2000" dirty="0">
                <a:solidFill>
                  <a:srgbClr val="212529"/>
                </a:solidFill>
                <a:latin typeface="Roboto Slab"/>
              </a:rPr>
              <a:t>c(bottom, left, top, right) in lines. </a:t>
            </a:r>
            <a:endParaRPr lang="en-US" altLang="en-US" sz="2000" dirty="0" smtClean="0">
              <a:solidFill>
                <a:srgbClr val="212529"/>
              </a:solidFill>
              <a:latin typeface="Roboto Slab"/>
            </a:endParaRPr>
          </a:p>
          <a:p>
            <a:pPr lvl="0" algn="just"/>
            <a:r>
              <a:rPr lang="en-US" altLang="en-US" sz="2000" dirty="0">
                <a:solidFill>
                  <a:srgbClr val="212529"/>
                </a:solidFill>
                <a:latin typeface="Roboto Slab"/>
              </a:rPr>
              <a:t>By default, </a:t>
            </a:r>
            <a:endParaRPr lang="en-US" altLang="en-US" sz="2000" dirty="0" smtClean="0">
              <a:solidFill>
                <a:srgbClr val="212529"/>
              </a:solidFill>
              <a:latin typeface="Roboto Slab"/>
            </a:endParaRPr>
          </a:p>
          <a:p>
            <a:pPr lvl="0" algn="just"/>
            <a:r>
              <a:rPr lang="en-US" altLang="en-US" sz="2000" dirty="0" smtClean="0">
                <a:solidFill>
                  <a:srgbClr val="212529"/>
                </a:solidFill>
                <a:latin typeface="Roboto Slab"/>
              </a:rPr>
              <a:t>par(mar </a:t>
            </a:r>
            <a:r>
              <a:rPr lang="en-US" altLang="en-US" sz="2000" dirty="0">
                <a:solidFill>
                  <a:srgbClr val="212529"/>
                </a:solidFill>
                <a:latin typeface="Roboto Slab"/>
              </a:rPr>
              <a:t>= c(5, 4, 4, 2) + </a:t>
            </a:r>
            <a:r>
              <a:rPr lang="en-US" altLang="en-US" sz="2000" dirty="0" smtClean="0">
                <a:solidFill>
                  <a:srgbClr val="212529"/>
                </a:solidFill>
                <a:latin typeface="Roboto Slab"/>
              </a:rPr>
              <a:t>0.1)</a:t>
            </a:r>
            <a:endParaRPr lang="en-US" altLang="en-US" sz="2000" dirty="0">
              <a:solidFill>
                <a:srgbClr val="212529"/>
              </a:solidFill>
              <a:latin typeface="Roboto Slab"/>
            </a:endParaRPr>
          </a:p>
          <a:p>
            <a:pPr lvl="0" algn="just"/>
            <a:r>
              <a:rPr lang="en-US" altLang="en-US" sz="2000" dirty="0" smtClean="0">
                <a:solidFill>
                  <a:srgbClr val="212529"/>
                </a:solidFill>
                <a:latin typeface="Roboto Slab"/>
              </a:rPr>
              <a:t>par(</a:t>
            </a:r>
            <a:r>
              <a:rPr lang="en-US" altLang="en-US" sz="2000" dirty="0" err="1" smtClean="0">
                <a:solidFill>
                  <a:srgbClr val="212529"/>
                </a:solidFill>
                <a:latin typeface="Roboto Slab"/>
              </a:rPr>
              <a:t>oma</a:t>
            </a:r>
            <a:r>
              <a:rPr lang="en-US" altLang="en-US" sz="2000" dirty="0" smtClean="0">
                <a:solidFill>
                  <a:srgbClr val="212529"/>
                </a:solidFill>
                <a:latin typeface="Roboto Slab"/>
              </a:rPr>
              <a:t> </a:t>
            </a:r>
            <a:r>
              <a:rPr lang="en-US" altLang="en-US" sz="2000" dirty="0">
                <a:solidFill>
                  <a:srgbClr val="212529"/>
                </a:solidFill>
                <a:latin typeface="Roboto Slab"/>
              </a:rPr>
              <a:t>= c(0, 0, 0, 0))</a:t>
            </a:r>
          </a:p>
          <a:p>
            <a:pPr lvl="0" algn="just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Roboto Slab"/>
              </a:rPr>
              <a:t>You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Roboto Slab"/>
              </a:rPr>
              <a:t>can use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mai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Roboto Slab"/>
              </a:rPr>
              <a:t> and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omi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()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Roboto Slab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Roboto Slab"/>
              </a:rPr>
              <a:t>if you want to set the areas in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Roboto Slab"/>
              </a:rPr>
              <a:t>inches.</a:t>
            </a:r>
          </a:p>
          <a:p>
            <a:pPr lvl="0" algn="just"/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Roboto Slab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918" y="483515"/>
            <a:ext cx="5894293" cy="589429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93723" y="224298"/>
            <a:ext cx="4498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Margins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7849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106</Words>
  <Application>Microsoft Office PowerPoint</Application>
  <PresentationFormat>Широкоэкранный</PresentationFormat>
  <Paragraphs>34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Roboto Slab</vt:lpstr>
      <vt:lpstr>SFMono-Regular</vt:lpstr>
      <vt:lpstr>Office Theme</vt:lpstr>
      <vt:lpstr>Some parameters to customize basic plots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</dc:creator>
  <cp:lastModifiedBy>White knight</cp:lastModifiedBy>
  <cp:revision>44</cp:revision>
  <dcterms:created xsi:type="dcterms:W3CDTF">2022-10-19T20:13:33Z</dcterms:created>
  <dcterms:modified xsi:type="dcterms:W3CDTF">2023-04-05T11:19:21Z</dcterms:modified>
</cp:coreProperties>
</file>