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69" r:id="rId2"/>
    <p:sldId id="449" r:id="rId3"/>
    <p:sldId id="450" r:id="rId4"/>
    <p:sldId id="429" r:id="rId5"/>
    <p:sldId id="319" r:id="rId6"/>
    <p:sldId id="456" r:id="rId7"/>
    <p:sldId id="436" r:id="rId8"/>
    <p:sldId id="437" r:id="rId9"/>
    <p:sldId id="457" r:id="rId10"/>
    <p:sldId id="440" r:id="rId11"/>
    <p:sldId id="44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661" autoAdjust="0"/>
  </p:normalViewPr>
  <p:slideViewPr>
    <p:cSldViewPr snapToGrid="0">
      <p:cViewPr varScale="1">
        <p:scale>
          <a:sx n="72" d="100"/>
          <a:sy n="72" d="100"/>
        </p:scale>
        <p:origin x="102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DDC18-8396-46E5-8CA3-582315F4B3AD}" type="datetimeFigureOut">
              <a:rPr lang="en-ID" smtClean="0"/>
              <a:t>07/06/2020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CD505-EAAB-4E4F-834E-91EBEB9C2B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5166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CD505-EAAB-4E4F-834E-91EBEB9C2BDA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3637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CD505-EAAB-4E4F-834E-91EBEB9C2BDA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627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CD505-EAAB-4E4F-834E-91EBEB9C2BDA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9534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CD505-EAAB-4E4F-834E-91EBEB9C2BDA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5823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2C6557-B3ED-4680-AC11-FFD009CADB71}" type="slidenum">
              <a:rPr kumimoji="0" lang="id-ID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d-ID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061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CD505-EAAB-4E4F-834E-91EBEB9C2BDA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3201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Gambar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program PHP yang di </a:t>
            </a:r>
            <a:r>
              <a:rPr lang="en-US" dirty="0" err="1"/>
              <a:t>dalamnya</a:t>
            </a:r>
            <a:r>
              <a:rPr lang="en-US" dirty="0"/>
              <a:t> juga </a:t>
            </a:r>
            <a:r>
              <a:rPr lang="en-US" dirty="0" err="1"/>
              <a:t>terdapat</a:t>
            </a:r>
            <a:r>
              <a:rPr lang="en-US" dirty="0"/>
              <a:t> Bahasa HTML</a:t>
            </a:r>
          </a:p>
          <a:p>
            <a:r>
              <a:rPr lang="en-US" dirty="0"/>
              <a:t>Server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PHP Ketika server </a:t>
            </a:r>
            <a:r>
              <a:rPr lang="en-US" dirty="0" err="1"/>
              <a:t>menemukan</a:t>
            </a:r>
            <a:r>
              <a:rPr lang="en-US" dirty="0"/>
              <a:t> tag &lt;?php dan </a:t>
            </a:r>
            <a:r>
              <a:rPr lang="en-US" dirty="0" err="1"/>
              <a:t>berakhir</a:t>
            </a:r>
            <a:r>
              <a:rPr lang="en-US" dirty="0"/>
              <a:t> Ketika </a:t>
            </a:r>
            <a:r>
              <a:rPr lang="en-US" dirty="0" err="1"/>
              <a:t>menemukan</a:t>
            </a:r>
            <a:r>
              <a:rPr lang="en-US" dirty="0"/>
              <a:t> tag ?&gt; 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2C6557-B3ED-4680-AC11-FFD009CADB71}" type="slidenum">
              <a:rPr kumimoji="0" lang="id-ID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d-ID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723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Jika </a:t>
            </a:r>
            <a:r>
              <a:rPr lang="en-US" dirty="0" err="1"/>
              <a:t>gambar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Bahasa HTML yang </a:t>
            </a:r>
            <a:r>
              <a:rPr lang="en-US" dirty="0" err="1"/>
              <a:t>dimuat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script PHP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2C6557-B3ED-4680-AC11-FFD009CADB71}" type="slidenum">
              <a:rPr kumimoji="0" lang="id-ID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d-ID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8657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CD505-EAAB-4E4F-834E-91EBEB9C2BDA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013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CD505-EAAB-4E4F-834E-91EBEB9C2BDA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7715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15023-FC6E-44F3-AEC4-C583ECF2308C}" type="datetime1">
              <a:rPr lang="id-ID" smtClean="0"/>
              <a:t>07/06/2020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605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63CD-77E8-4610-8CFC-CE3F0FD29417}" type="datetime1">
              <a:rPr lang="id-ID" smtClean="0"/>
              <a:t>07/06/2020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258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62B2-EBA3-4E16-A4DF-750599AF42D4}" type="datetime1">
              <a:rPr lang="id-ID" smtClean="0"/>
              <a:t>07/06/2020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742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9F1A-E8D0-4225-A294-01756E8A176F}" type="datetime1">
              <a:rPr lang="id-ID" smtClean="0"/>
              <a:t>07/06/2020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BBAF81E1-CE84-4822-BF36-7E9757C57BEF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245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47F5-49EE-4361-B22C-0D454DF9AEB6}" type="datetime1">
              <a:rPr lang="id-ID" smtClean="0"/>
              <a:t>07/06/2020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2941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D41A-6919-4914-8111-5DEDC2908919}" type="datetime1">
              <a:rPr lang="id-ID" smtClean="0"/>
              <a:t>07/06/2020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097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36E5-94A8-42D4-80DF-DB825CB50104}" type="datetime1">
              <a:rPr lang="id-ID" smtClean="0"/>
              <a:t>07/06/2020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6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DA00-DC3A-470E-9394-3EBF39D9F243}" type="datetime1">
              <a:rPr lang="id-ID" smtClean="0"/>
              <a:t>07/06/2020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t>‹#›</a:t>
            </a:fld>
            <a:endParaRPr lang="id-ID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7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873C-B35D-4435-845E-A1D30D5A75D4}" type="datetime1">
              <a:rPr lang="id-ID" smtClean="0"/>
              <a:t>07/06/2020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492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71BB-C0F4-4E90-95F4-269B12413C8C}" type="datetime1">
              <a:rPr lang="id-ID" smtClean="0"/>
              <a:t>07/06/2020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952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4E9D-DBEB-4B83-BF16-9808E1F0084E}" type="datetime1">
              <a:rPr lang="id-ID" smtClean="0"/>
              <a:t>07/06/2020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179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segi Panjang 9">
            <a:extLst>
              <a:ext uri="{FF2B5EF4-FFF2-40B4-BE49-F238E27FC236}">
                <a16:creationId xmlns:a16="http://schemas.microsoft.com/office/drawing/2014/main" id="{6F2FB455-A5D0-4165-B42D-0B982825A21D}"/>
              </a:ext>
            </a:extLst>
          </p:cNvPr>
          <p:cNvSpPr/>
          <p:nvPr userDrawn="1"/>
        </p:nvSpPr>
        <p:spPr>
          <a:xfrm>
            <a:off x="10947862" y="6273294"/>
            <a:ext cx="1244138" cy="584705"/>
          </a:xfrm>
          <a:prstGeom prst="rect">
            <a:avLst/>
          </a:prstGeom>
          <a:solidFill>
            <a:srgbClr val="4F8CC2"/>
          </a:solidFill>
          <a:ln>
            <a:solidFill>
              <a:srgbClr val="4F8C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Gambar 10">
            <a:extLst>
              <a:ext uri="{FF2B5EF4-FFF2-40B4-BE49-F238E27FC236}">
                <a16:creationId xmlns:a16="http://schemas.microsoft.com/office/drawing/2014/main" id="{D025ED62-F72E-493B-86B0-C6E87EC917A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978411" y="6273295"/>
            <a:ext cx="1821064" cy="43788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2A3C464-889B-4F5B-A600-337D4F698D36}" type="datetime1">
              <a:rPr lang="id-ID" smtClean="0"/>
              <a:t>07/06/2020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BBAF81E1-CE84-4822-BF36-7E9757C57BEF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4451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cR5l6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207411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Brush Script MT" panose="03060802040406070304" pitchFamily="66" charset="0"/>
              </a:rPr>
              <a:t>Profil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rush Script MT" panose="03060802040406070304" pitchFamily="66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Brush Script MT" panose="03060802040406070304" pitchFamily="66" charset="0"/>
              </a:rPr>
              <a:t>Instruktur</a:t>
            </a:r>
            <a:br>
              <a:rPr lang="en-US" u="sng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u="sng" dirty="0" err="1">
                <a:solidFill>
                  <a:schemeClr val="accent5">
                    <a:lumMod val="50000"/>
                  </a:schemeClr>
                </a:solidFill>
              </a:rPr>
              <a:t>Dyah</a:t>
            </a:r>
            <a:r>
              <a:rPr lang="en-US" u="sng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u="sng" dirty="0" err="1">
                <a:solidFill>
                  <a:schemeClr val="accent5">
                    <a:lumMod val="50000"/>
                  </a:schemeClr>
                </a:solidFill>
              </a:rPr>
              <a:t>Puspito</a:t>
            </a:r>
            <a:r>
              <a:rPr lang="en-US" u="sng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u="sng" dirty="0" err="1">
                <a:solidFill>
                  <a:schemeClr val="accent5">
                    <a:lumMod val="50000"/>
                  </a:schemeClr>
                </a:solidFill>
              </a:rPr>
              <a:t>Dewi</a:t>
            </a:r>
            <a:r>
              <a:rPr lang="en-US" u="sng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u="sng" dirty="0" err="1">
                <a:solidFill>
                  <a:schemeClr val="accent5">
                    <a:lumMod val="50000"/>
                  </a:schemeClr>
                </a:solidFill>
              </a:rPr>
              <a:t>Widowati</a:t>
            </a:r>
            <a:br>
              <a:rPr lang="en-US" u="sng" dirty="0"/>
            </a:br>
            <a:r>
              <a:rPr lang="en-US" sz="2800" dirty="0">
                <a:solidFill>
                  <a:srgbClr val="C00000"/>
                </a:solidFill>
              </a:rPr>
              <a:t>dyah013@kominfo.go.id</a:t>
            </a:r>
            <a:endParaRPr lang="id-ID" sz="2800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23209"/>
            <a:ext cx="10515600" cy="3669665"/>
          </a:xfrm>
        </p:spPr>
        <p:txBody>
          <a:bodyPr>
            <a:normAutofit/>
          </a:bodyPr>
          <a:lstStyle/>
          <a:p>
            <a:r>
              <a:rPr lang="id-ID" sz="2400" dirty="0"/>
              <a:t>2006 – 2010 </a:t>
            </a:r>
            <a:r>
              <a:rPr lang="en-US" sz="2400" dirty="0"/>
              <a:t>		</a:t>
            </a:r>
            <a:r>
              <a:rPr lang="id-ID" sz="2400" dirty="0"/>
              <a:t>S1 Teknik Informatika Universitas Islam Sultan Agung</a:t>
            </a:r>
          </a:p>
          <a:p>
            <a:r>
              <a:rPr lang="id-ID" sz="2400" dirty="0"/>
              <a:t>2011 – 2013 </a:t>
            </a:r>
            <a:r>
              <a:rPr lang="en-US" sz="2400" dirty="0"/>
              <a:t>		</a:t>
            </a:r>
            <a:r>
              <a:rPr lang="id-ID" sz="2400" dirty="0"/>
              <a:t>S2 Magister Sistem Informasi Universitas Diponegoro</a:t>
            </a:r>
            <a:endParaRPr lang="en-US" sz="2400" dirty="0"/>
          </a:p>
          <a:p>
            <a:pPr marL="0" indent="0">
              <a:buNone/>
            </a:pPr>
            <a:endParaRPr lang="id-ID" sz="2400" dirty="0"/>
          </a:p>
          <a:p>
            <a:r>
              <a:rPr lang="id-ID" sz="2400" dirty="0"/>
              <a:t>2011 – 2013 </a:t>
            </a:r>
            <a:r>
              <a:rPr lang="en-US" sz="2400" dirty="0"/>
              <a:t>		</a:t>
            </a:r>
            <a:r>
              <a:rPr lang="id-ID" sz="2400" dirty="0"/>
              <a:t>IT Staff di Universitas Islam Sultan Agung</a:t>
            </a:r>
          </a:p>
          <a:p>
            <a:r>
              <a:rPr lang="id-ID" sz="2400" dirty="0"/>
              <a:t>2013 – 2015 </a:t>
            </a:r>
            <a:r>
              <a:rPr lang="en-US" sz="2400" dirty="0"/>
              <a:t>		</a:t>
            </a:r>
            <a:r>
              <a:rPr lang="id-ID" sz="2400" dirty="0"/>
              <a:t>Dosen di Teknik Informatika Universitas Islam Sultan Agung</a:t>
            </a:r>
          </a:p>
          <a:p>
            <a:r>
              <a:rPr lang="id-ID" sz="2400" dirty="0"/>
              <a:t>2015 – Sekarang </a:t>
            </a:r>
            <a:r>
              <a:rPr lang="en-US" sz="2400" dirty="0"/>
              <a:t>	</a:t>
            </a:r>
            <a:r>
              <a:rPr lang="id-ID" sz="2400" dirty="0"/>
              <a:t>Instruktur di BPPTIK Kementerian Kominfo</a:t>
            </a:r>
          </a:p>
          <a:p>
            <a:r>
              <a:rPr lang="id-ID" sz="2400" dirty="0"/>
              <a:t>2016 – Sekarang </a:t>
            </a:r>
            <a:r>
              <a:rPr lang="en-US" sz="2400" dirty="0"/>
              <a:t>	</a:t>
            </a:r>
            <a:r>
              <a:rPr lang="id-ID" sz="2400" dirty="0"/>
              <a:t>Asesor Kompetensi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9E4E36-56D8-4474-BCC2-3A152CC4AD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04" t="49412" r="33289" b="33529"/>
          <a:stretch/>
        </p:blipFill>
        <p:spPr>
          <a:xfrm>
            <a:off x="9702553" y="265967"/>
            <a:ext cx="2263306" cy="255724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2045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rsegi Panjang 6">
            <a:extLst>
              <a:ext uri="{FF2B5EF4-FFF2-40B4-BE49-F238E27FC236}">
                <a16:creationId xmlns:a16="http://schemas.microsoft.com/office/drawing/2014/main" id="{7DEFFB0B-261A-4789-8D0A-6BCE8C02B689}"/>
              </a:ext>
            </a:extLst>
          </p:cNvPr>
          <p:cNvSpPr/>
          <p:nvPr/>
        </p:nvSpPr>
        <p:spPr>
          <a:xfrm>
            <a:off x="0" y="0"/>
            <a:ext cx="8119870" cy="6858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id="{617C0105-A10D-4DBF-82A8-3315233CB949}"/>
              </a:ext>
            </a:extLst>
          </p:cNvPr>
          <p:cNvSpPr/>
          <p:nvPr/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rgbClr val="4F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Judul 3">
            <a:extLst>
              <a:ext uri="{FF2B5EF4-FFF2-40B4-BE49-F238E27FC236}">
                <a16:creationId xmlns:a16="http://schemas.microsoft.com/office/drawing/2014/main" id="{FDBC2259-77A2-49DC-A7E7-A38851F1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Kesimpulan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CFEDE63D-1A7D-46D2-BA4D-35C216AE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4570" y="965199"/>
            <a:ext cx="3093963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Gambar 19">
            <a:extLst>
              <a:ext uri="{FF2B5EF4-FFF2-40B4-BE49-F238E27FC236}">
                <a16:creationId xmlns:a16="http://schemas.microsoft.com/office/drawing/2014/main" id="{A31EBC1D-771A-4FEA-8E48-D6D0D5385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570" y="212566"/>
            <a:ext cx="2245992" cy="540067"/>
          </a:xfrm>
          <a:prstGeom prst="rect">
            <a:avLst/>
          </a:prstGeom>
        </p:spPr>
      </p:pic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4AA2084E-5FB9-41EA-9D82-1BE091D9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>
                <a:solidFill>
                  <a:schemeClr val="tx1"/>
                </a:solidFill>
              </a:rPr>
              <a:t>10</a:t>
            </a:fld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227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9F99F7-FDA8-456E-8DDB-769DD7E75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 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63389-5376-420A-B9C2-D4FFBC9B9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File </a:t>
            </a:r>
            <a:r>
              <a:rPr lang="en-US" dirty="0"/>
              <a:t>php </a:t>
            </a:r>
            <a:r>
              <a:rPr lang="en-US" dirty="0" err="1"/>
              <a:t>disimpan</a:t>
            </a:r>
            <a:r>
              <a:rPr lang="en-US" dirty="0"/>
              <a:t> pada folder c:/xampp/htdocs </a:t>
            </a:r>
            <a:r>
              <a:rPr lang="en-US" dirty="0" err="1"/>
              <a:t>supaya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dieksekusi</a:t>
            </a:r>
            <a:endParaRPr lang="en-US" dirty="0"/>
          </a:p>
          <a:p>
            <a:r>
              <a:rPr lang="en-ID" dirty="0" err="1"/>
              <a:t>Jalankan</a:t>
            </a:r>
            <a:r>
              <a:rPr lang="en-ID" dirty="0"/>
              <a:t> </a:t>
            </a:r>
            <a:r>
              <a:rPr lang="en-ID" dirty="0" err="1"/>
              <a:t>modul</a:t>
            </a:r>
            <a:r>
              <a:rPr lang="en-ID" dirty="0"/>
              <a:t> apache pada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xampp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memulai</a:t>
            </a:r>
            <a:r>
              <a:rPr lang="en-ID" dirty="0"/>
              <a:t> </a:t>
            </a:r>
            <a:r>
              <a:rPr lang="en-ID" dirty="0" err="1"/>
              <a:t>eksekusi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406C9-E0BF-4DE8-8CB0-AD4C199F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225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7CE6-880F-48B9-AE14-3751C016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18EAB-8D4D-4336-875C-ADF9AF1AC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18FD1-AB86-4E8F-9D85-24DF5B3A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pPr/>
              <a:t>2</a:t>
            </a:fld>
            <a:endParaRPr lang="id-ID" dirty="0"/>
          </a:p>
        </p:txBody>
      </p:sp>
      <p:pic>
        <p:nvPicPr>
          <p:cNvPr id="5" name="Picture 2" descr="Plan Your Execution - 18x24 Poster - Randall Pich">
            <a:extLst>
              <a:ext uri="{FF2B5EF4-FFF2-40B4-BE49-F238E27FC236}">
                <a16:creationId xmlns:a16="http://schemas.microsoft.com/office/drawing/2014/main" id="{712FC3B0-3269-4959-9B0E-B64C459571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2" r="-88" b="53739"/>
          <a:stretch/>
        </p:blipFill>
        <p:spPr bwMode="auto">
          <a:xfrm>
            <a:off x="2290017" y="2491409"/>
            <a:ext cx="7611965" cy="229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6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0FBF1-E761-4C37-BA2B-3141E3C8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Apersepsi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E9D26-C400-4CEF-BF97-CEE104350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45059-E8A5-4144-98B7-C8B20F04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pPr/>
              <a:t>3</a:t>
            </a:fld>
            <a:endParaRPr lang="id-ID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04AD39-E0F6-4F12-BCB2-143E48DBB7D2}"/>
              </a:ext>
            </a:extLst>
          </p:cNvPr>
          <p:cNvSpPr/>
          <p:nvPr/>
        </p:nvSpPr>
        <p:spPr>
          <a:xfrm>
            <a:off x="845127" y="1815548"/>
            <a:ext cx="10419221" cy="43732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052" name="Picture 4" descr="Server Icons - Free Download, PNG and SVG">
            <a:extLst>
              <a:ext uri="{FF2B5EF4-FFF2-40B4-BE49-F238E27FC236}">
                <a16:creationId xmlns:a16="http://schemas.microsoft.com/office/drawing/2014/main" id="{F022452D-B953-4B71-BCC0-BD3A5360A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399" y="2509818"/>
            <a:ext cx="2984676" cy="298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A2F46CC-2663-44A7-B0C9-2B4EA35C9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041" y="3429000"/>
            <a:ext cx="2412667" cy="126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5E24075-C39D-4A42-A6A3-C271E0D1B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911" b="93930" l="5272" r="92173">
                        <a14:foregroundMark x1="29073" y1="18051" x2="22684" y2="17572"/>
                        <a14:foregroundMark x1="19968" y1="15335" x2="9744" y2="28914"/>
                        <a14:foregroundMark x1="9744" y1="28914" x2="6390" y2="36741"/>
                        <a14:foregroundMark x1="6390" y1="36741" x2="5272" y2="49201"/>
                        <a14:foregroundMark x1="19808" y1="15655" x2="61022" y2="19329"/>
                        <a14:foregroundMark x1="61022" y1="19329" x2="33227" y2="30032"/>
                        <a14:foregroundMark x1="33227" y1="30032" x2="80351" y2="18690"/>
                        <a14:foregroundMark x1="80351" y1="18690" x2="70288" y2="18530"/>
                        <a14:foregroundMark x1="70288" y1="18530" x2="49042" y2="27316"/>
                        <a14:foregroundMark x1="49042" y1="27316" x2="43291" y2="42492"/>
                        <a14:foregroundMark x1="43291" y1="42492" x2="53355" y2="42971"/>
                        <a14:foregroundMark x1="53355" y1="42971" x2="57029" y2="33546"/>
                        <a14:foregroundMark x1="57029" y1="33546" x2="48722" y2="26837"/>
                        <a14:foregroundMark x1="48722" y1="26837" x2="44569" y2="38658"/>
                        <a14:foregroundMark x1="44569" y1="38658" x2="48562" y2="56070"/>
                        <a14:foregroundMark x1="48562" y1="56070" x2="59585" y2="52875"/>
                        <a14:foregroundMark x1="59585" y1="52875" x2="73003" y2="40096"/>
                        <a14:foregroundMark x1="73003" y1="40096" x2="59904" y2="32907"/>
                        <a14:foregroundMark x1="59904" y1="32907" x2="48882" y2="39457"/>
                        <a14:foregroundMark x1="48882" y1="39457" x2="45687" y2="49521"/>
                        <a14:foregroundMark x1="45687" y1="49521" x2="51278" y2="55911"/>
                        <a14:foregroundMark x1="51278" y1="55911" x2="61182" y2="50799"/>
                        <a14:foregroundMark x1="61182" y1="50799" x2="64217" y2="38978"/>
                        <a14:foregroundMark x1="64217" y1="38978" x2="56550" y2="29712"/>
                        <a14:foregroundMark x1="56550" y1="29712" x2="34505" y2="26038"/>
                        <a14:foregroundMark x1="34505" y1="26038" x2="26358" y2="28754"/>
                        <a14:foregroundMark x1="26358" y1="28754" x2="29712" y2="39776"/>
                        <a14:foregroundMark x1="29712" y1="39776" x2="42013" y2="44728"/>
                        <a14:foregroundMark x1="42013" y1="44728" x2="57987" y2="29712"/>
                        <a14:foregroundMark x1="57987" y1="29712" x2="60383" y2="18371"/>
                        <a14:foregroundMark x1="60383" y1="18371" x2="42492" y2="15655"/>
                        <a14:foregroundMark x1="42492" y1="15655" x2="36102" y2="23962"/>
                        <a14:foregroundMark x1="36102" y1="23962" x2="44089" y2="27636"/>
                        <a14:foregroundMark x1="44089" y1="27636" x2="47764" y2="20128"/>
                        <a14:foregroundMark x1="47764" y1="20128" x2="46645" y2="20288"/>
                        <a14:foregroundMark x1="49521" y1="32907" x2="45847" y2="21725"/>
                        <a14:foregroundMark x1="45847" y1="21725" x2="30351" y2="28594"/>
                        <a14:foregroundMark x1="30351" y1="28594" x2="27476" y2="38019"/>
                        <a14:foregroundMark x1="27476" y1="38019" x2="37380" y2="36422"/>
                        <a14:foregroundMark x1="37380" y1="36422" x2="39776" y2="26997"/>
                        <a14:foregroundMark x1="39776" y1="26997" x2="35463" y2="19808"/>
                        <a14:foregroundMark x1="35463" y1="19808" x2="21725" y2="22045"/>
                        <a14:foregroundMark x1="21725" y1="22045" x2="17412" y2="40256"/>
                        <a14:foregroundMark x1="17412" y1="40256" x2="20288" y2="39776"/>
                        <a14:foregroundMark x1="12141" y1="29393" x2="10703" y2="42173"/>
                        <a14:foregroundMark x1="10703" y1="42173" x2="18211" y2="39137"/>
                        <a14:foregroundMark x1="18211" y1="39137" x2="15815" y2="52077"/>
                        <a14:foregroundMark x1="15815" y1="52077" x2="20288" y2="42812"/>
                        <a14:foregroundMark x1="20288" y1="42812" x2="15335" y2="53035"/>
                        <a14:foregroundMark x1="15335" y1="53035" x2="14856" y2="42812"/>
                        <a14:foregroundMark x1="14856" y1="42812" x2="8626" y2="53514"/>
                        <a14:foregroundMark x1="8626" y1="53514" x2="19968" y2="54952"/>
                        <a14:foregroundMark x1="80831" y1="51118" x2="86581" y2="70128"/>
                        <a14:foregroundMark x1="86581" y1="70128" x2="83067" y2="49201"/>
                        <a14:foregroundMark x1="83067" y1="49201" x2="84665" y2="57987"/>
                        <a14:foregroundMark x1="84665" y1="57987" x2="84665" y2="44249"/>
                        <a14:foregroundMark x1="84665" y1="44249" x2="87540" y2="51757"/>
                        <a14:foregroundMark x1="87540" y1="51757" x2="85942" y2="42652"/>
                        <a14:foregroundMark x1="85942" y1="42652" x2="82588" y2="35463"/>
                        <a14:foregroundMark x1="82588" y1="35463" x2="79073" y2="34345"/>
                        <a14:foregroundMark x1="56709" y1="15815" x2="49201" y2="10863"/>
                        <a14:foregroundMark x1="49201" y1="10863" x2="57029" y2="16134"/>
                        <a14:foregroundMark x1="57029" y1="16134" x2="44569" y2="11502"/>
                        <a14:foregroundMark x1="44569" y1="11502" x2="54473" y2="15176"/>
                        <a14:foregroundMark x1="54473" y1="15176" x2="40575" y2="11022"/>
                        <a14:foregroundMark x1="40575" y1="11022" x2="30511" y2="11182"/>
                        <a14:foregroundMark x1="30511" y1="11182" x2="32588" y2="12939"/>
                        <a14:foregroundMark x1="48882" y1="10224" x2="57668" y2="11502"/>
                        <a14:foregroundMark x1="57668" y1="11502" x2="46965" y2="5911"/>
                        <a14:foregroundMark x1="46965" y1="5911" x2="55272" y2="10863"/>
                        <a14:foregroundMark x1="55272" y1="10863" x2="42492" y2="11182"/>
                        <a14:foregroundMark x1="42492" y1="11182" x2="67412" y2="15655"/>
                        <a14:foregroundMark x1="67412" y1="15655" x2="65495" y2="13578"/>
                        <a14:foregroundMark x1="83387" y1="24920" x2="91374" y2="38179"/>
                        <a14:foregroundMark x1="91374" y1="38179" x2="84984" y2="28754"/>
                        <a14:foregroundMark x1="84984" y1="28754" x2="86102" y2="38019"/>
                        <a14:foregroundMark x1="86102" y1="38019" x2="75559" y2="27316"/>
                        <a14:foregroundMark x1="87061" y1="37220" x2="92332" y2="57508"/>
                        <a14:foregroundMark x1="92332" y1="57508" x2="80032" y2="76358"/>
                        <a14:foregroundMark x1="73802" y1="82268" x2="54633" y2="89457"/>
                        <a14:foregroundMark x1="54633" y1="89457" x2="46326" y2="89457"/>
                        <a14:foregroundMark x1="46326" y1="89457" x2="37540" y2="86901"/>
                        <a14:foregroundMark x1="37540" y1="86901" x2="15974" y2="70607"/>
                        <a14:foregroundMark x1="15974" y1="70607" x2="10703" y2="64217"/>
                        <a14:foregroundMark x1="10703" y1="64217" x2="10703" y2="63578"/>
                        <a14:foregroundMark x1="38019" y1="90895" x2="50479" y2="94089"/>
                        <a14:foregroundMark x1="50479" y1="94089" x2="58626" y2="93930"/>
                        <a14:foregroundMark x1="58626" y1="93930" x2="63578" y2="91693"/>
                        <a14:foregroundMark x1="53035" y1="42652" x2="64696" y2="46486"/>
                        <a14:foregroundMark x1="64696" y1="46486" x2="73482" y2="39617"/>
                        <a14:foregroundMark x1="73482" y1="39617" x2="59585" y2="29872"/>
                        <a14:foregroundMark x1="59585" y1="29872" x2="46645" y2="27796"/>
                        <a14:foregroundMark x1="46645" y1="27796" x2="51917" y2="35463"/>
                        <a14:foregroundMark x1="51917" y1="35463" x2="65495" y2="31470"/>
                        <a14:foregroundMark x1="65495" y1="31470" x2="61182" y2="24601"/>
                        <a14:foregroundMark x1="61182" y1="24601" x2="61182" y2="233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766" y="2811773"/>
            <a:ext cx="2383080" cy="23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F96BB89F-B5B7-4D14-B25A-695AC0B8C590}"/>
              </a:ext>
            </a:extLst>
          </p:cNvPr>
          <p:cNvCxnSpPr>
            <a:cxnSpLocks/>
            <a:stCxn id="2056" idx="2"/>
            <a:endCxn id="2052" idx="2"/>
          </p:cNvCxnSpPr>
          <p:nvPr/>
        </p:nvCxnSpPr>
        <p:spPr>
          <a:xfrm rot="16200000" flipH="1">
            <a:off x="4030705" y="3470462"/>
            <a:ext cx="795702" cy="3252362"/>
          </a:xfrm>
          <a:prstGeom prst="curvedConnector3">
            <a:avLst>
              <a:gd name="adj1" fmla="val 128729"/>
            </a:avLst>
          </a:prstGeom>
          <a:ln w="38100">
            <a:solidFill>
              <a:srgbClr val="E9379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1648E67E-2528-4C7E-B9B4-8D16F11021F7}"/>
              </a:ext>
            </a:extLst>
          </p:cNvPr>
          <p:cNvCxnSpPr>
            <a:cxnSpLocks/>
            <a:stCxn id="2058" idx="0"/>
            <a:endCxn id="2052" idx="0"/>
          </p:cNvCxnSpPr>
          <p:nvPr/>
        </p:nvCxnSpPr>
        <p:spPr>
          <a:xfrm rot="16200000" flipV="1">
            <a:off x="7522545" y="1042011"/>
            <a:ext cx="301955" cy="3237569"/>
          </a:xfrm>
          <a:prstGeom prst="curvedConnector3">
            <a:avLst>
              <a:gd name="adj1" fmla="val 175707"/>
            </a:avLst>
          </a:prstGeom>
          <a:ln w="38100">
            <a:solidFill>
              <a:srgbClr val="E9379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644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rsegi Panjang 6">
            <a:extLst>
              <a:ext uri="{FF2B5EF4-FFF2-40B4-BE49-F238E27FC236}">
                <a16:creationId xmlns:a16="http://schemas.microsoft.com/office/drawing/2014/main" id="{7DEFFB0B-261A-4789-8D0A-6BCE8C02B689}"/>
              </a:ext>
            </a:extLst>
          </p:cNvPr>
          <p:cNvSpPr/>
          <p:nvPr/>
        </p:nvSpPr>
        <p:spPr>
          <a:xfrm>
            <a:off x="0" y="0"/>
            <a:ext cx="8119870" cy="6858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id="{617C0105-A10D-4DBF-82A8-3315233CB949}"/>
              </a:ext>
            </a:extLst>
          </p:cNvPr>
          <p:cNvSpPr/>
          <p:nvPr/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rgbClr val="4F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3EF0C2-EE57-40DD-B754-BF1477FABA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Judul 3">
            <a:extLst>
              <a:ext uri="{FF2B5EF4-FFF2-40B4-BE49-F238E27FC236}">
                <a16:creationId xmlns:a16="http://schemas.microsoft.com/office/drawing/2014/main" id="{FDBC2259-77A2-49DC-A7E7-A38851F1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id-ID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Eksekusi Source Code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CFEDE63D-1A7D-46D2-BA4D-35C216AE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4570" y="965199"/>
            <a:ext cx="3093963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Gambar 19">
            <a:extLst>
              <a:ext uri="{FF2B5EF4-FFF2-40B4-BE49-F238E27FC236}">
                <a16:creationId xmlns:a16="http://schemas.microsoft.com/office/drawing/2014/main" id="{A31EBC1D-771A-4FEA-8E48-D6D0D5385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570" y="212566"/>
            <a:ext cx="2245992" cy="540067"/>
          </a:xfrm>
          <a:prstGeom prst="rect">
            <a:avLst/>
          </a:prstGeom>
        </p:spPr>
      </p:pic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4AA2084E-5FB9-41EA-9D82-1BE091D9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AF81E1-CE84-4822-BF36-7E9757C57BEF}" type="slidenum">
              <a:rPr kumimoji="0" lang="id-ID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d-ID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706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49EA62F-E84B-44AB-82B1-3CB506E2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 </a:t>
            </a:r>
            <a:r>
              <a:rPr lang="id-ID" dirty="0"/>
              <a:t>Eksekusi Source Code PHP</a:t>
            </a:r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8F886631-4C95-4488-BC63-8DE1FB79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AF81E1-CE84-4822-BF36-7E9757C57BEF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d-ID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C839210-5CC9-40A8-B91F-3D06D8809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dirty="0"/>
              <a:t>Buat source code dengan editor seperti</a:t>
            </a:r>
            <a:r>
              <a:rPr lang="en-US" dirty="0"/>
              <a:t> Sublime Text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id-ID" dirty="0"/>
              <a:t>Notepad++.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Simpan source code ke dalam file dengan ekstensi </a:t>
            </a:r>
            <a:r>
              <a:rPr lang="id-ID" i="1" dirty="0"/>
              <a:t>.php</a:t>
            </a:r>
            <a:r>
              <a:rPr lang="en-US" i="1" dirty="0"/>
              <a:t> </a:t>
            </a:r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id-ID" dirty="0"/>
              <a:t> folder </a:t>
            </a:r>
            <a:r>
              <a:rPr lang="en-US" dirty="0"/>
              <a:t>C:</a:t>
            </a:r>
            <a:r>
              <a:rPr lang="id-ID" dirty="0"/>
              <a:t>/</a:t>
            </a:r>
            <a:r>
              <a:rPr lang="en-US" dirty="0" err="1"/>
              <a:t>xampp</a:t>
            </a:r>
            <a:r>
              <a:rPr lang="id-ID" dirty="0"/>
              <a:t>/htdocs.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Buka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xampp</a:t>
            </a:r>
            <a:r>
              <a:rPr lang="en-US" dirty="0"/>
              <a:t> dan </a:t>
            </a:r>
            <a:r>
              <a:rPr lang="en-US" dirty="0" err="1"/>
              <a:t>klik</a:t>
            </a:r>
            <a:r>
              <a:rPr lang="en-US" dirty="0"/>
              <a:t> start pada </a:t>
            </a:r>
            <a:r>
              <a:rPr lang="en-US" dirty="0" err="1"/>
              <a:t>bagian</a:t>
            </a:r>
            <a:r>
              <a:rPr lang="en-US" dirty="0"/>
              <a:t> Apache. 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Buka web browser. Masukkan alamat </a:t>
            </a:r>
            <a:r>
              <a:rPr lang="id-ID" i="1" dirty="0"/>
              <a:t>/localhost/htdocs/namafile.php</a:t>
            </a:r>
            <a:r>
              <a:rPr lang="id-ID" dirty="0"/>
              <a:t>. </a:t>
            </a:r>
            <a:r>
              <a:rPr lang="id-ID" i="1" dirty="0"/>
              <a:t>Namafile.php</a:t>
            </a:r>
            <a:r>
              <a:rPr lang="id-ID" dirty="0"/>
              <a:t> adalah file yang berisi source code yang disimpan pada langkah 1. Jangan lupa untuk menulis ekstensi </a:t>
            </a:r>
            <a:r>
              <a:rPr lang="id-ID" i="1" dirty="0"/>
              <a:t>.php</a:t>
            </a:r>
            <a:r>
              <a:rPr lang="id-ID" dirty="0"/>
              <a:t> setelah nama file.</a:t>
            </a:r>
          </a:p>
          <a:p>
            <a:pPr marL="514350" indent="-514350">
              <a:buFont typeface="+mj-lt"/>
              <a:buAutoNum type="arabicPeriod"/>
            </a:pPr>
            <a:endParaRPr lang="id-ID" i="1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9001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D3EB-D73A-4921-99B9-7C6DD6A7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 </a:t>
            </a:r>
            <a:r>
              <a:rPr lang="id-ID" dirty="0"/>
              <a:t>Eksekusi Source Code PHP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D24A4-8084-4699-9399-AD413975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AF81E1-CE84-4822-BF36-7E9757C57BEF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d-ID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DBFA77-C230-4B92-B524-446B65A5A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1"/>
            <a:ext cx="10515600" cy="1042714"/>
          </a:xfrm>
        </p:spPr>
        <p:txBody>
          <a:bodyPr/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link video Langkah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source code PHP</a:t>
            </a:r>
            <a:endParaRPr lang="en-ID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E19DA4-8F09-45E2-A466-38838B63EF90}"/>
              </a:ext>
            </a:extLst>
          </p:cNvPr>
          <p:cNvSpPr txBox="1">
            <a:spLocks/>
          </p:cNvSpPr>
          <p:nvPr/>
        </p:nvSpPr>
        <p:spPr>
          <a:xfrm>
            <a:off x="3539588" y="3850595"/>
            <a:ext cx="511282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https://bit.ly/3cR5l6B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ID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C48AAC-F031-4C3C-8B04-3D793497A4ED}"/>
              </a:ext>
            </a:extLst>
          </p:cNvPr>
          <p:cNvSpPr txBox="1">
            <a:spLocks/>
          </p:cNvSpPr>
          <p:nvPr/>
        </p:nvSpPr>
        <p:spPr>
          <a:xfrm>
            <a:off x="3546515" y="4829675"/>
            <a:ext cx="511282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Praktik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Eksekusi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PHP</a:t>
            </a:r>
            <a:endParaRPr kumimoji="0" lang="en-ID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990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FD3F-34D8-4D42-B1E5-EEFFC5D5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Eksekusi Source Code PHP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04372-A0B2-40A3-B657-E56194D3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AF81E1-CE84-4822-BF36-7E9757C57BEF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d-ID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88F675-CC24-4ACA-A777-2D0DA8E703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27"/>
          <a:stretch/>
        </p:blipFill>
        <p:spPr>
          <a:xfrm>
            <a:off x="441766" y="1691320"/>
            <a:ext cx="5654234" cy="26148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E72F66-D943-485F-BF9B-0E82F3385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361" y="1620044"/>
            <a:ext cx="5210582" cy="2212889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15B2E5-CD52-4F85-9C2F-65F5630AF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244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085C-0E85-40D6-A592-D43203A7D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Mekanisme Eksekusi Source Code PHP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FFFC3-5FDB-4E4F-B0A0-B1BFC83B4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C5364-2778-4909-85AB-600134DE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AF81E1-CE84-4822-BF36-7E9757C57BEF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d-ID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5759E-5A22-4CE3-8ED3-09F126F71E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08"/>
          <a:stretch/>
        </p:blipFill>
        <p:spPr>
          <a:xfrm>
            <a:off x="569205" y="1790699"/>
            <a:ext cx="5483315" cy="2614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759570-0E5A-4CBE-8073-3C646C7EF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006" y="1790699"/>
            <a:ext cx="4891269" cy="2410597"/>
          </a:xfrm>
          <a:prstGeom prst="rect">
            <a:avLst/>
          </a:prstGeom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2236B96F-93B2-4E92-AFB2-C4C853940669}"/>
              </a:ext>
            </a:extLst>
          </p:cNvPr>
          <p:cNvSpPr txBox="1">
            <a:spLocks/>
          </p:cNvSpPr>
          <p:nvPr/>
        </p:nvSpPr>
        <p:spPr>
          <a:xfrm>
            <a:off x="696579" y="5039197"/>
            <a:ext cx="10515600" cy="1682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Kedua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script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tersebut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menghasilkan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tampilan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yang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Bedanya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terletak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pada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cara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eksekusi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source code PHP.</a:t>
            </a:r>
            <a:endParaRPr kumimoji="0" lang="en-ID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293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6A60-0646-46EE-9F25-EDC1089C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Perbedaan</a:t>
            </a:r>
            <a:r>
              <a:rPr lang="en-US" dirty="0"/>
              <a:t> Running, Debugging dan Executable File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C2588-0246-4493-9489-D911A6ED5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Running </a:t>
            </a:r>
          </a:p>
          <a:p>
            <a:pPr marL="0" indent="0">
              <a:buNone/>
            </a:pPr>
            <a:r>
              <a:rPr lang="en-US" dirty="0"/>
              <a:t>	Proses </a:t>
            </a:r>
            <a:r>
              <a:rPr lang="en-US" dirty="0" err="1"/>
              <a:t>menjalankan</a:t>
            </a:r>
            <a:r>
              <a:rPr lang="en-US" dirty="0"/>
              <a:t> program php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</a:p>
          <a:p>
            <a:r>
              <a:rPr lang="en-US" b="1" dirty="0"/>
              <a:t>Debugging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Proses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bug/</a:t>
            </a:r>
            <a:r>
              <a:rPr lang="en-US" dirty="0" err="1"/>
              <a:t>kesalahan</a:t>
            </a:r>
            <a:r>
              <a:rPr lang="en-US" dirty="0"/>
              <a:t> pada program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dan </a:t>
            </a:r>
            <a:r>
              <a:rPr lang="en-US" dirty="0" err="1"/>
              <a:t>terjadi</a:t>
            </a:r>
            <a:r>
              <a:rPr lang="en-US" dirty="0"/>
              <a:t> error.</a:t>
            </a:r>
          </a:p>
          <a:p>
            <a:r>
              <a:rPr lang="en-US" b="1" dirty="0"/>
              <a:t>Executable File</a:t>
            </a:r>
          </a:p>
          <a:p>
            <a:pPr marL="0" indent="0">
              <a:buNone/>
            </a:pPr>
            <a:r>
              <a:rPr lang="en-US" dirty="0"/>
              <a:t>	Proses </a:t>
            </a:r>
            <a:r>
              <a:rPr lang="en-US" dirty="0" err="1"/>
              <a:t>mengubah</a:t>
            </a:r>
            <a:r>
              <a:rPr lang="en-US" dirty="0"/>
              <a:t> program PHP </a:t>
            </a:r>
            <a:r>
              <a:rPr lang="en-US" dirty="0" err="1"/>
              <a:t>menjadi</a:t>
            </a:r>
            <a:r>
              <a:rPr lang="en-US" dirty="0"/>
              <a:t> file exe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pada PC</a:t>
            </a:r>
          </a:p>
          <a:p>
            <a:pPr marL="0" indent="0">
              <a:buNone/>
            </a:pPr>
            <a:endParaRPr lang="en-ID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C4C8F-126C-4DC2-B617-C0FC1013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pPr/>
              <a:t>9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7962035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365</Words>
  <Application>Microsoft Office PowerPoint</Application>
  <PresentationFormat>Widescreen</PresentationFormat>
  <Paragraphs>57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Brush Script MT</vt:lpstr>
      <vt:lpstr>Calibri</vt:lpstr>
      <vt:lpstr>Calibri Light</vt:lpstr>
      <vt:lpstr>Wingdings 2</vt:lpstr>
      <vt:lpstr>HDOfficeLightV0</vt:lpstr>
      <vt:lpstr>Profil Instruktur Dyah Puspito Dewi Widowati dyah013@kominfo.go.id</vt:lpstr>
      <vt:lpstr>PowerPoint Presentation</vt:lpstr>
      <vt:lpstr>Apersepsi </vt:lpstr>
      <vt:lpstr>Eksekusi Source Code</vt:lpstr>
      <vt:lpstr>Langkah Eksekusi Source Code PHP</vt:lpstr>
      <vt:lpstr>Langkah Eksekusi Source Code PHP</vt:lpstr>
      <vt:lpstr>Eksekusi Source Code PHP</vt:lpstr>
      <vt:lpstr>Mekanisme Eksekusi Source Code PHP</vt:lpstr>
      <vt:lpstr>Perbedaan Running, Debugging dan Executable File</vt:lpstr>
      <vt:lpstr>Kesimpulan</vt:lpstr>
      <vt:lpstr>Kesimpulan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Eksekusi Source Code</dc:title>
  <dc:creator>Dinar Indah</dc:creator>
  <cp:lastModifiedBy>BPPTIK</cp:lastModifiedBy>
  <cp:revision>5</cp:revision>
  <cp:lastPrinted>2020-05-11T13:12:28Z</cp:lastPrinted>
  <dcterms:created xsi:type="dcterms:W3CDTF">2020-04-27T06:44:20Z</dcterms:created>
  <dcterms:modified xsi:type="dcterms:W3CDTF">2020-06-07T13:22:02Z</dcterms:modified>
</cp:coreProperties>
</file>