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75" r:id="rId5"/>
    <p:sldId id="299" r:id="rId6"/>
    <p:sldId id="300" r:id="rId7"/>
    <p:sldId id="301" r:id="rId8"/>
    <p:sldId id="310" r:id="rId9"/>
    <p:sldId id="302" r:id="rId10"/>
    <p:sldId id="303" r:id="rId11"/>
    <p:sldId id="304" r:id="rId12"/>
    <p:sldId id="306" r:id="rId13"/>
    <p:sldId id="307" r:id="rId14"/>
    <p:sldId id="305" r:id="rId15"/>
    <p:sldId id="308" r:id="rId16"/>
    <p:sldId id="309" r:id="rId17"/>
  </p:sldIdLst>
  <p:sldSz cx="12192000" cy="6858000"/>
  <p:notesSz cx="6797675" cy="9928225"/>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C456"/>
    <a:srgbClr val="0597DD"/>
    <a:srgbClr val="012B51"/>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720" autoAdjust="0"/>
  </p:normalViewPr>
  <p:slideViewPr>
    <p:cSldViewPr snapToGrid="0">
      <p:cViewPr varScale="1">
        <p:scale>
          <a:sx n="46" d="100"/>
          <a:sy n="46" d="100"/>
        </p:scale>
        <p:origin x="1656" y="48"/>
      </p:cViewPr>
      <p:guideLst/>
    </p:cSldViewPr>
  </p:slideViewPr>
  <p:outlineViewPr>
    <p:cViewPr>
      <p:scale>
        <a:sx n="33" d="100"/>
        <a:sy n="33" d="100"/>
      </p:scale>
      <p:origin x="0" y="0"/>
    </p:cViewPr>
  </p:outlineViewPr>
  <p:notesTextViewPr>
    <p:cViewPr>
      <p:scale>
        <a:sx n="3" d="2"/>
        <a:sy n="3" d="2"/>
      </p:scale>
      <p:origin x="0" y="-1956"/>
    </p:cViewPr>
  </p:notesTextViewPr>
  <p:sorterViewPr>
    <p:cViewPr>
      <p:scale>
        <a:sx n="100" d="100"/>
        <a:sy n="100"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3746A-E902-4AA5-A445-E0238025E3C4}" type="doc">
      <dgm:prSet loTypeId="urn:microsoft.com/office/officeart/2005/8/layout/arrow2" loCatId="process" qsTypeId="urn:microsoft.com/office/officeart/2005/8/quickstyle/simple1" qsCatId="simple" csTypeId="urn:microsoft.com/office/officeart/2005/8/colors/colorful4" csCatId="colorful" phldr="1"/>
      <dgm:spPr/>
      <dgm:t>
        <a:bodyPr/>
        <a:lstStyle/>
        <a:p>
          <a:endParaRPr lang="pt-BR"/>
        </a:p>
      </dgm:t>
    </dgm:pt>
    <dgm:pt modelId="{88622CA0-1BCC-4EA8-A1C3-32877E42E5E6}">
      <dgm:prSet phldrT="[Texto]"/>
      <dgm:spPr/>
      <dgm:t>
        <a:bodyPr/>
        <a:lstStyle/>
        <a:p>
          <a:r>
            <a:rPr lang="pt-BR" dirty="0"/>
            <a:t>Antigo Modelo</a:t>
          </a:r>
        </a:p>
      </dgm:t>
    </dgm:pt>
    <dgm:pt modelId="{D924314C-89FE-4CB2-9774-C674439B47E2}" type="parTrans" cxnId="{902D682A-6791-46FB-9B27-C99C8E0D0C75}">
      <dgm:prSet/>
      <dgm:spPr/>
      <dgm:t>
        <a:bodyPr/>
        <a:lstStyle/>
        <a:p>
          <a:endParaRPr lang="pt-BR"/>
        </a:p>
      </dgm:t>
    </dgm:pt>
    <dgm:pt modelId="{B63A9D5F-E186-4299-80C6-96794E40E5C3}" type="sibTrans" cxnId="{902D682A-6791-46FB-9B27-C99C8E0D0C75}">
      <dgm:prSet/>
      <dgm:spPr/>
      <dgm:t>
        <a:bodyPr/>
        <a:lstStyle/>
        <a:p>
          <a:endParaRPr lang="pt-BR"/>
        </a:p>
      </dgm:t>
    </dgm:pt>
    <dgm:pt modelId="{797F9A2C-E744-4D51-86A9-B2319C358B19}">
      <dgm:prSet phldrT="[Texto]"/>
      <dgm:spPr/>
      <dgm:t>
        <a:bodyPr/>
        <a:lstStyle/>
        <a:p>
          <a:r>
            <a:rPr lang="pt-BR" dirty="0"/>
            <a:t>Atenção Psicossocial</a:t>
          </a:r>
        </a:p>
      </dgm:t>
    </dgm:pt>
    <dgm:pt modelId="{EFE9C8AF-BE4E-4221-8F0E-C505144E1BDB}" type="parTrans" cxnId="{4F35619B-124D-499B-B99C-6D083D667536}">
      <dgm:prSet/>
      <dgm:spPr/>
      <dgm:t>
        <a:bodyPr/>
        <a:lstStyle/>
        <a:p>
          <a:endParaRPr lang="pt-BR"/>
        </a:p>
      </dgm:t>
    </dgm:pt>
    <dgm:pt modelId="{1FC525D3-8B23-4ACB-92C4-30BF6BBCB379}" type="sibTrans" cxnId="{4F35619B-124D-499B-B99C-6D083D667536}">
      <dgm:prSet/>
      <dgm:spPr/>
      <dgm:t>
        <a:bodyPr/>
        <a:lstStyle/>
        <a:p>
          <a:endParaRPr lang="pt-BR"/>
        </a:p>
      </dgm:t>
    </dgm:pt>
    <dgm:pt modelId="{AC53ECC7-E1BC-426A-ADA8-B9BF2424594A}">
      <dgm:prSet phldrT="[Texto]"/>
      <dgm:spPr/>
      <dgm:t>
        <a:bodyPr/>
        <a:lstStyle/>
        <a:p>
          <a:r>
            <a:rPr lang="pt-BR" dirty="0"/>
            <a:t>Reforma Psiquiátrica</a:t>
          </a:r>
        </a:p>
      </dgm:t>
    </dgm:pt>
    <dgm:pt modelId="{C0577270-2045-44C1-A845-65E48A59741D}" type="parTrans" cxnId="{9D2AF985-DD81-46F0-ACFC-A6E6D70EF138}">
      <dgm:prSet/>
      <dgm:spPr/>
      <dgm:t>
        <a:bodyPr/>
        <a:lstStyle/>
        <a:p>
          <a:endParaRPr lang="pt-BR"/>
        </a:p>
      </dgm:t>
    </dgm:pt>
    <dgm:pt modelId="{95E693DD-D6B1-45DF-825F-5B993C4A5912}" type="sibTrans" cxnId="{9D2AF985-DD81-46F0-ACFC-A6E6D70EF138}">
      <dgm:prSet/>
      <dgm:spPr/>
      <dgm:t>
        <a:bodyPr/>
        <a:lstStyle/>
        <a:p>
          <a:endParaRPr lang="pt-BR"/>
        </a:p>
      </dgm:t>
    </dgm:pt>
    <dgm:pt modelId="{7F755FC9-771D-421F-A93A-466C70DCDF7A}" type="pres">
      <dgm:prSet presAssocID="{EF13746A-E902-4AA5-A445-E0238025E3C4}" presName="arrowDiagram" presStyleCnt="0">
        <dgm:presLayoutVars>
          <dgm:chMax val="5"/>
          <dgm:dir/>
          <dgm:resizeHandles val="exact"/>
        </dgm:presLayoutVars>
      </dgm:prSet>
      <dgm:spPr/>
    </dgm:pt>
    <dgm:pt modelId="{777EDBEA-B2C3-4729-91C1-0DDEA5A9569C}" type="pres">
      <dgm:prSet presAssocID="{EF13746A-E902-4AA5-A445-E0238025E3C4}" presName="arrow" presStyleLbl="bgShp" presStyleIdx="0" presStyleCnt="1"/>
      <dgm:spPr/>
    </dgm:pt>
    <dgm:pt modelId="{00455000-BAD5-41C0-AA34-E4303205CF21}" type="pres">
      <dgm:prSet presAssocID="{EF13746A-E902-4AA5-A445-E0238025E3C4}" presName="arrowDiagram3" presStyleCnt="0"/>
      <dgm:spPr/>
    </dgm:pt>
    <dgm:pt modelId="{5A1CCC49-7464-48DB-AE40-277AB003EB44}" type="pres">
      <dgm:prSet presAssocID="{88622CA0-1BCC-4EA8-A1C3-32877E42E5E6}" presName="bullet3a" presStyleLbl="node1" presStyleIdx="0" presStyleCnt="3"/>
      <dgm:spPr/>
    </dgm:pt>
    <dgm:pt modelId="{FC57EAA6-8870-465B-900E-7CC3DE797B51}" type="pres">
      <dgm:prSet presAssocID="{88622CA0-1BCC-4EA8-A1C3-32877E42E5E6}" presName="textBox3a" presStyleLbl="revTx" presStyleIdx="0" presStyleCnt="3">
        <dgm:presLayoutVars>
          <dgm:bulletEnabled val="1"/>
        </dgm:presLayoutVars>
      </dgm:prSet>
      <dgm:spPr/>
    </dgm:pt>
    <dgm:pt modelId="{107C1A94-AD01-4A08-BAB6-07F3D4D3D96D}" type="pres">
      <dgm:prSet presAssocID="{AC53ECC7-E1BC-426A-ADA8-B9BF2424594A}" presName="bullet3b" presStyleLbl="node1" presStyleIdx="1" presStyleCnt="3"/>
      <dgm:spPr/>
    </dgm:pt>
    <dgm:pt modelId="{93CF377B-2C48-48D0-BDB9-66497F99E6B6}" type="pres">
      <dgm:prSet presAssocID="{AC53ECC7-E1BC-426A-ADA8-B9BF2424594A}" presName="textBox3b" presStyleLbl="revTx" presStyleIdx="1" presStyleCnt="3">
        <dgm:presLayoutVars>
          <dgm:bulletEnabled val="1"/>
        </dgm:presLayoutVars>
      </dgm:prSet>
      <dgm:spPr/>
    </dgm:pt>
    <dgm:pt modelId="{EC16AA8D-F912-49B0-BC2A-9277C1CC4951}" type="pres">
      <dgm:prSet presAssocID="{797F9A2C-E744-4D51-86A9-B2319C358B19}" presName="bullet3c" presStyleLbl="node1" presStyleIdx="2" presStyleCnt="3"/>
      <dgm:spPr/>
    </dgm:pt>
    <dgm:pt modelId="{2D73FF14-D4FC-48A8-9213-248954AC2B8C}" type="pres">
      <dgm:prSet presAssocID="{797F9A2C-E744-4D51-86A9-B2319C358B19}" presName="textBox3c" presStyleLbl="revTx" presStyleIdx="2" presStyleCnt="3">
        <dgm:presLayoutVars>
          <dgm:bulletEnabled val="1"/>
        </dgm:presLayoutVars>
      </dgm:prSet>
      <dgm:spPr/>
    </dgm:pt>
  </dgm:ptLst>
  <dgm:cxnLst>
    <dgm:cxn modelId="{B539A122-0C20-409A-9095-700D2F0A09C9}" type="presOf" srcId="{88622CA0-1BCC-4EA8-A1C3-32877E42E5E6}" destId="{FC57EAA6-8870-465B-900E-7CC3DE797B51}" srcOrd="0" destOrd="0" presId="urn:microsoft.com/office/officeart/2005/8/layout/arrow2"/>
    <dgm:cxn modelId="{902D682A-6791-46FB-9B27-C99C8E0D0C75}" srcId="{EF13746A-E902-4AA5-A445-E0238025E3C4}" destId="{88622CA0-1BCC-4EA8-A1C3-32877E42E5E6}" srcOrd="0" destOrd="0" parTransId="{D924314C-89FE-4CB2-9774-C674439B47E2}" sibTransId="{B63A9D5F-E186-4299-80C6-96794E40E5C3}"/>
    <dgm:cxn modelId="{C9AFCF81-7FFA-4152-BFFB-A47FAA681434}" type="presOf" srcId="{AC53ECC7-E1BC-426A-ADA8-B9BF2424594A}" destId="{93CF377B-2C48-48D0-BDB9-66497F99E6B6}" srcOrd="0" destOrd="0" presId="urn:microsoft.com/office/officeart/2005/8/layout/arrow2"/>
    <dgm:cxn modelId="{9D2AF985-DD81-46F0-ACFC-A6E6D70EF138}" srcId="{EF13746A-E902-4AA5-A445-E0238025E3C4}" destId="{AC53ECC7-E1BC-426A-ADA8-B9BF2424594A}" srcOrd="1" destOrd="0" parTransId="{C0577270-2045-44C1-A845-65E48A59741D}" sibTransId="{95E693DD-D6B1-45DF-825F-5B993C4A5912}"/>
    <dgm:cxn modelId="{4F35619B-124D-499B-B99C-6D083D667536}" srcId="{EF13746A-E902-4AA5-A445-E0238025E3C4}" destId="{797F9A2C-E744-4D51-86A9-B2319C358B19}" srcOrd="2" destOrd="0" parTransId="{EFE9C8AF-BE4E-4221-8F0E-C505144E1BDB}" sibTransId="{1FC525D3-8B23-4ACB-92C4-30BF6BBCB379}"/>
    <dgm:cxn modelId="{87AACEDB-2B9E-4EC5-8814-2B486A057E9D}" type="presOf" srcId="{797F9A2C-E744-4D51-86A9-B2319C358B19}" destId="{2D73FF14-D4FC-48A8-9213-248954AC2B8C}" srcOrd="0" destOrd="0" presId="urn:microsoft.com/office/officeart/2005/8/layout/arrow2"/>
    <dgm:cxn modelId="{C573FCE8-43FA-400B-B1C5-18F3EEBC4B49}" type="presOf" srcId="{EF13746A-E902-4AA5-A445-E0238025E3C4}" destId="{7F755FC9-771D-421F-A93A-466C70DCDF7A}" srcOrd="0" destOrd="0" presId="urn:microsoft.com/office/officeart/2005/8/layout/arrow2"/>
    <dgm:cxn modelId="{0653C3CA-594F-498D-A905-63A14BD7A2AF}" type="presParOf" srcId="{7F755FC9-771D-421F-A93A-466C70DCDF7A}" destId="{777EDBEA-B2C3-4729-91C1-0DDEA5A9569C}" srcOrd="0" destOrd="0" presId="urn:microsoft.com/office/officeart/2005/8/layout/arrow2"/>
    <dgm:cxn modelId="{2A877CB4-1D70-4A92-BB22-6A4D73965971}" type="presParOf" srcId="{7F755FC9-771D-421F-A93A-466C70DCDF7A}" destId="{00455000-BAD5-41C0-AA34-E4303205CF21}" srcOrd="1" destOrd="0" presId="urn:microsoft.com/office/officeart/2005/8/layout/arrow2"/>
    <dgm:cxn modelId="{3E21D022-2ADD-4353-82AE-B9239EE3F08B}" type="presParOf" srcId="{00455000-BAD5-41C0-AA34-E4303205CF21}" destId="{5A1CCC49-7464-48DB-AE40-277AB003EB44}" srcOrd="0" destOrd="0" presId="urn:microsoft.com/office/officeart/2005/8/layout/arrow2"/>
    <dgm:cxn modelId="{1DF4D200-BBE5-408E-ADBD-786E072C1405}" type="presParOf" srcId="{00455000-BAD5-41C0-AA34-E4303205CF21}" destId="{FC57EAA6-8870-465B-900E-7CC3DE797B51}" srcOrd="1" destOrd="0" presId="urn:microsoft.com/office/officeart/2005/8/layout/arrow2"/>
    <dgm:cxn modelId="{8F008AC4-3D11-43A7-9C33-69D94EB1F0DF}" type="presParOf" srcId="{00455000-BAD5-41C0-AA34-E4303205CF21}" destId="{107C1A94-AD01-4A08-BAB6-07F3D4D3D96D}" srcOrd="2" destOrd="0" presId="urn:microsoft.com/office/officeart/2005/8/layout/arrow2"/>
    <dgm:cxn modelId="{C326ACBA-0950-4B7E-8CC4-CAF44C826001}" type="presParOf" srcId="{00455000-BAD5-41C0-AA34-E4303205CF21}" destId="{93CF377B-2C48-48D0-BDB9-66497F99E6B6}" srcOrd="3" destOrd="0" presId="urn:microsoft.com/office/officeart/2005/8/layout/arrow2"/>
    <dgm:cxn modelId="{DB00750E-A0D5-40D2-97A6-110FDED87132}" type="presParOf" srcId="{00455000-BAD5-41C0-AA34-E4303205CF21}" destId="{EC16AA8D-F912-49B0-BC2A-9277C1CC4951}" srcOrd="4" destOrd="0" presId="urn:microsoft.com/office/officeart/2005/8/layout/arrow2"/>
    <dgm:cxn modelId="{8B4D504D-91BE-4BF8-9A62-C4CA7AFBBB7F}" type="presParOf" srcId="{00455000-BAD5-41C0-AA34-E4303205CF21}" destId="{2D73FF14-D4FC-48A8-9213-248954AC2B8C}" srcOrd="5" destOrd="0" presId="urn:microsoft.com/office/officeart/2005/8/layout/arrow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611D0-3E75-44DC-81D6-487210B99110}" type="doc">
      <dgm:prSet loTypeId="urn:microsoft.com/office/officeart/2005/8/layout/pyramid1" loCatId="pyramid" qsTypeId="urn:microsoft.com/office/officeart/2005/8/quickstyle/simple1" qsCatId="simple" csTypeId="urn:microsoft.com/office/officeart/2005/8/colors/colorful4" csCatId="colorful" phldr="1"/>
      <dgm:spPr/>
    </dgm:pt>
    <dgm:pt modelId="{5156E6C9-827D-4820-B1A6-8F1F9038ADFE}">
      <dgm:prSet phldrT="[Texto]"/>
      <dgm:spPr/>
      <dgm:t>
        <a:bodyPr/>
        <a:lstStyle/>
        <a:p>
          <a:r>
            <a:rPr lang="pt-BR" dirty="0"/>
            <a:t>Apoios específicos (de pessoa para pessoa) não especializados </a:t>
          </a:r>
        </a:p>
      </dgm:t>
    </dgm:pt>
    <dgm:pt modelId="{D7F17FA9-FB00-4341-8C34-5280650D3F4C}" type="parTrans" cxnId="{961431AD-2178-4E82-BB48-8D53EF6C9DA8}">
      <dgm:prSet/>
      <dgm:spPr/>
      <dgm:t>
        <a:bodyPr/>
        <a:lstStyle/>
        <a:p>
          <a:endParaRPr lang="pt-BR"/>
        </a:p>
      </dgm:t>
    </dgm:pt>
    <dgm:pt modelId="{71A80956-0774-4546-9595-ABE2D20B5438}" type="sibTrans" cxnId="{961431AD-2178-4E82-BB48-8D53EF6C9DA8}">
      <dgm:prSet/>
      <dgm:spPr/>
      <dgm:t>
        <a:bodyPr/>
        <a:lstStyle/>
        <a:p>
          <a:endParaRPr lang="pt-BR"/>
        </a:p>
      </dgm:t>
    </dgm:pt>
    <dgm:pt modelId="{6B9B932A-8AAB-4248-B94F-EB64BDC4124E}">
      <dgm:prSet phldrT="[Texto]"/>
      <dgm:spPr/>
      <dgm:t>
        <a:bodyPr/>
        <a:lstStyle/>
        <a:p>
          <a:r>
            <a:rPr lang="pt-BR" dirty="0"/>
            <a:t>Fortalecimento de apoios comunitários e familiares</a:t>
          </a:r>
        </a:p>
      </dgm:t>
    </dgm:pt>
    <dgm:pt modelId="{CC7D22EF-242A-4BED-8262-B6600080D3BF}" type="parTrans" cxnId="{4440DA50-65D8-4BB6-8993-D51E1AA5F486}">
      <dgm:prSet/>
      <dgm:spPr/>
      <dgm:t>
        <a:bodyPr/>
        <a:lstStyle/>
        <a:p>
          <a:endParaRPr lang="pt-BR"/>
        </a:p>
      </dgm:t>
    </dgm:pt>
    <dgm:pt modelId="{68D5B976-817C-46C7-BA37-9A0E75E079B8}" type="sibTrans" cxnId="{4440DA50-65D8-4BB6-8993-D51E1AA5F486}">
      <dgm:prSet/>
      <dgm:spPr/>
      <dgm:t>
        <a:bodyPr/>
        <a:lstStyle/>
        <a:p>
          <a:endParaRPr lang="pt-BR"/>
        </a:p>
      </dgm:t>
    </dgm:pt>
    <dgm:pt modelId="{24C2A88B-E9A6-46EF-AAC2-568238C8FF6B}">
      <dgm:prSet phldrT="[Texto]"/>
      <dgm:spPr/>
      <dgm:t>
        <a:bodyPr/>
        <a:lstStyle/>
        <a:p>
          <a:r>
            <a:rPr lang="pt-BR" dirty="0"/>
            <a:t>Considerações sociais em serviços básicos e segurança </a:t>
          </a:r>
        </a:p>
      </dgm:t>
    </dgm:pt>
    <dgm:pt modelId="{373B5E24-BD06-4035-85D7-55039EB31AC1}" type="parTrans" cxnId="{6AEF6FD9-9934-4CDE-916E-91A1880D1DC3}">
      <dgm:prSet/>
      <dgm:spPr/>
      <dgm:t>
        <a:bodyPr/>
        <a:lstStyle/>
        <a:p>
          <a:endParaRPr lang="pt-BR"/>
        </a:p>
      </dgm:t>
    </dgm:pt>
    <dgm:pt modelId="{1C8B8B87-CFE1-49C2-BC4C-0FF3D0C4BCBD}" type="sibTrans" cxnId="{6AEF6FD9-9934-4CDE-916E-91A1880D1DC3}">
      <dgm:prSet/>
      <dgm:spPr/>
      <dgm:t>
        <a:bodyPr/>
        <a:lstStyle/>
        <a:p>
          <a:endParaRPr lang="pt-BR"/>
        </a:p>
      </dgm:t>
    </dgm:pt>
    <dgm:pt modelId="{47AB2EBF-F4A3-4866-9764-F703C20E21C1}">
      <dgm:prSet phldrT="[Texto]"/>
      <dgm:spPr/>
      <dgm:t>
        <a:bodyPr/>
        <a:lstStyle/>
        <a:p>
          <a:r>
            <a:rPr lang="pt-BR" dirty="0"/>
            <a:t>Serviços especializados</a:t>
          </a:r>
        </a:p>
      </dgm:t>
    </dgm:pt>
    <dgm:pt modelId="{8B05B06E-FD19-4D6A-A590-21CF30F5E09A}" type="parTrans" cxnId="{5FE93B9C-E670-47F0-BEFA-0B4273B5EC4A}">
      <dgm:prSet/>
      <dgm:spPr/>
      <dgm:t>
        <a:bodyPr/>
        <a:lstStyle/>
        <a:p>
          <a:endParaRPr lang="pt-BR"/>
        </a:p>
      </dgm:t>
    </dgm:pt>
    <dgm:pt modelId="{E436244F-2BAC-465B-AE25-FBC63AF27610}" type="sibTrans" cxnId="{5FE93B9C-E670-47F0-BEFA-0B4273B5EC4A}">
      <dgm:prSet/>
      <dgm:spPr/>
      <dgm:t>
        <a:bodyPr/>
        <a:lstStyle/>
        <a:p>
          <a:endParaRPr lang="pt-BR"/>
        </a:p>
      </dgm:t>
    </dgm:pt>
    <dgm:pt modelId="{EAD1A429-52C7-4BD6-9812-F45F6D9C3246}" type="pres">
      <dgm:prSet presAssocID="{D62611D0-3E75-44DC-81D6-487210B99110}" presName="Name0" presStyleCnt="0">
        <dgm:presLayoutVars>
          <dgm:dir/>
          <dgm:animLvl val="lvl"/>
          <dgm:resizeHandles val="exact"/>
        </dgm:presLayoutVars>
      </dgm:prSet>
      <dgm:spPr/>
    </dgm:pt>
    <dgm:pt modelId="{099461B0-C77B-4CB2-8FF2-0C8D38D160F3}" type="pres">
      <dgm:prSet presAssocID="{47AB2EBF-F4A3-4866-9764-F703C20E21C1}" presName="Name8" presStyleCnt="0"/>
      <dgm:spPr/>
    </dgm:pt>
    <dgm:pt modelId="{B40B4E94-B7F8-4A1A-A744-9FB4F9451FD2}" type="pres">
      <dgm:prSet presAssocID="{47AB2EBF-F4A3-4866-9764-F703C20E21C1}" presName="level" presStyleLbl="node1" presStyleIdx="0" presStyleCnt="4">
        <dgm:presLayoutVars>
          <dgm:chMax val="1"/>
          <dgm:bulletEnabled val="1"/>
        </dgm:presLayoutVars>
      </dgm:prSet>
      <dgm:spPr/>
    </dgm:pt>
    <dgm:pt modelId="{EE260BCA-1A64-4528-97BF-ABC3D09D12F9}" type="pres">
      <dgm:prSet presAssocID="{47AB2EBF-F4A3-4866-9764-F703C20E21C1}" presName="levelTx" presStyleLbl="revTx" presStyleIdx="0" presStyleCnt="0">
        <dgm:presLayoutVars>
          <dgm:chMax val="1"/>
          <dgm:bulletEnabled val="1"/>
        </dgm:presLayoutVars>
      </dgm:prSet>
      <dgm:spPr/>
    </dgm:pt>
    <dgm:pt modelId="{7F456D1A-41E8-40DF-BB28-4BF71FBEE655}" type="pres">
      <dgm:prSet presAssocID="{5156E6C9-827D-4820-B1A6-8F1F9038ADFE}" presName="Name8" presStyleCnt="0"/>
      <dgm:spPr/>
    </dgm:pt>
    <dgm:pt modelId="{DE11BD64-1569-4051-AB3F-A97E0BCC54B4}" type="pres">
      <dgm:prSet presAssocID="{5156E6C9-827D-4820-B1A6-8F1F9038ADFE}" presName="level" presStyleLbl="node1" presStyleIdx="1" presStyleCnt="4">
        <dgm:presLayoutVars>
          <dgm:chMax val="1"/>
          <dgm:bulletEnabled val="1"/>
        </dgm:presLayoutVars>
      </dgm:prSet>
      <dgm:spPr/>
    </dgm:pt>
    <dgm:pt modelId="{C9FE0313-43AD-4A09-89E3-F2B7EBE76789}" type="pres">
      <dgm:prSet presAssocID="{5156E6C9-827D-4820-B1A6-8F1F9038ADFE}" presName="levelTx" presStyleLbl="revTx" presStyleIdx="0" presStyleCnt="0">
        <dgm:presLayoutVars>
          <dgm:chMax val="1"/>
          <dgm:bulletEnabled val="1"/>
        </dgm:presLayoutVars>
      </dgm:prSet>
      <dgm:spPr/>
    </dgm:pt>
    <dgm:pt modelId="{40E31169-99B3-451A-AB32-90BFABB74526}" type="pres">
      <dgm:prSet presAssocID="{6B9B932A-8AAB-4248-B94F-EB64BDC4124E}" presName="Name8" presStyleCnt="0"/>
      <dgm:spPr/>
    </dgm:pt>
    <dgm:pt modelId="{55A6C743-B28B-467A-B5D1-7AB08E53AB51}" type="pres">
      <dgm:prSet presAssocID="{6B9B932A-8AAB-4248-B94F-EB64BDC4124E}" presName="level" presStyleLbl="node1" presStyleIdx="2" presStyleCnt="4">
        <dgm:presLayoutVars>
          <dgm:chMax val="1"/>
          <dgm:bulletEnabled val="1"/>
        </dgm:presLayoutVars>
      </dgm:prSet>
      <dgm:spPr/>
    </dgm:pt>
    <dgm:pt modelId="{EFE09491-5416-4A6B-825C-0EF12E879E22}" type="pres">
      <dgm:prSet presAssocID="{6B9B932A-8AAB-4248-B94F-EB64BDC4124E}" presName="levelTx" presStyleLbl="revTx" presStyleIdx="0" presStyleCnt="0">
        <dgm:presLayoutVars>
          <dgm:chMax val="1"/>
          <dgm:bulletEnabled val="1"/>
        </dgm:presLayoutVars>
      </dgm:prSet>
      <dgm:spPr/>
    </dgm:pt>
    <dgm:pt modelId="{96BD1804-765C-4C03-B22A-6AB5A5C2B524}" type="pres">
      <dgm:prSet presAssocID="{24C2A88B-E9A6-46EF-AAC2-568238C8FF6B}" presName="Name8" presStyleCnt="0"/>
      <dgm:spPr/>
    </dgm:pt>
    <dgm:pt modelId="{9D199DBB-CFFC-499D-BBFC-64024EBCD80F}" type="pres">
      <dgm:prSet presAssocID="{24C2A88B-E9A6-46EF-AAC2-568238C8FF6B}" presName="level" presStyleLbl="node1" presStyleIdx="3" presStyleCnt="4">
        <dgm:presLayoutVars>
          <dgm:chMax val="1"/>
          <dgm:bulletEnabled val="1"/>
        </dgm:presLayoutVars>
      </dgm:prSet>
      <dgm:spPr/>
    </dgm:pt>
    <dgm:pt modelId="{B6CCD586-07F6-47C8-9997-07F11B6991FB}" type="pres">
      <dgm:prSet presAssocID="{24C2A88B-E9A6-46EF-AAC2-568238C8FF6B}" presName="levelTx" presStyleLbl="revTx" presStyleIdx="0" presStyleCnt="0">
        <dgm:presLayoutVars>
          <dgm:chMax val="1"/>
          <dgm:bulletEnabled val="1"/>
        </dgm:presLayoutVars>
      </dgm:prSet>
      <dgm:spPr/>
    </dgm:pt>
  </dgm:ptLst>
  <dgm:cxnLst>
    <dgm:cxn modelId="{95EAB826-B307-46FD-9FF5-0A99F49441D9}" type="presOf" srcId="{24C2A88B-E9A6-46EF-AAC2-568238C8FF6B}" destId="{B6CCD586-07F6-47C8-9997-07F11B6991FB}" srcOrd="1" destOrd="0" presId="urn:microsoft.com/office/officeart/2005/8/layout/pyramid1"/>
    <dgm:cxn modelId="{D8DA9D63-FC81-4975-B9D4-18F6998AC962}" type="presOf" srcId="{47AB2EBF-F4A3-4866-9764-F703C20E21C1}" destId="{EE260BCA-1A64-4528-97BF-ABC3D09D12F9}" srcOrd="1" destOrd="0" presId="urn:microsoft.com/office/officeart/2005/8/layout/pyramid1"/>
    <dgm:cxn modelId="{D4453A68-32AD-4718-ACA9-851B3E7A5CB2}" type="presOf" srcId="{D62611D0-3E75-44DC-81D6-487210B99110}" destId="{EAD1A429-52C7-4BD6-9812-F45F6D9C3246}" srcOrd="0" destOrd="0" presId="urn:microsoft.com/office/officeart/2005/8/layout/pyramid1"/>
    <dgm:cxn modelId="{4BFC1D4B-010C-4508-A09A-493449B46510}" type="presOf" srcId="{6B9B932A-8AAB-4248-B94F-EB64BDC4124E}" destId="{55A6C743-B28B-467A-B5D1-7AB08E53AB51}" srcOrd="0" destOrd="0" presId="urn:microsoft.com/office/officeart/2005/8/layout/pyramid1"/>
    <dgm:cxn modelId="{4440DA50-65D8-4BB6-8993-D51E1AA5F486}" srcId="{D62611D0-3E75-44DC-81D6-487210B99110}" destId="{6B9B932A-8AAB-4248-B94F-EB64BDC4124E}" srcOrd="2" destOrd="0" parTransId="{CC7D22EF-242A-4BED-8262-B6600080D3BF}" sibTransId="{68D5B976-817C-46C7-BA37-9A0E75E079B8}"/>
    <dgm:cxn modelId="{B83FDE8A-DCE7-471F-94F6-A3A575632E70}" type="presOf" srcId="{47AB2EBF-F4A3-4866-9764-F703C20E21C1}" destId="{B40B4E94-B7F8-4A1A-A744-9FB4F9451FD2}" srcOrd="0" destOrd="0" presId="urn:microsoft.com/office/officeart/2005/8/layout/pyramid1"/>
    <dgm:cxn modelId="{7F1CA595-AB96-4536-A6CD-10754B1458AA}" type="presOf" srcId="{5156E6C9-827D-4820-B1A6-8F1F9038ADFE}" destId="{C9FE0313-43AD-4A09-89E3-F2B7EBE76789}" srcOrd="1" destOrd="0" presId="urn:microsoft.com/office/officeart/2005/8/layout/pyramid1"/>
    <dgm:cxn modelId="{5FE93B9C-E670-47F0-BEFA-0B4273B5EC4A}" srcId="{D62611D0-3E75-44DC-81D6-487210B99110}" destId="{47AB2EBF-F4A3-4866-9764-F703C20E21C1}" srcOrd="0" destOrd="0" parTransId="{8B05B06E-FD19-4D6A-A590-21CF30F5E09A}" sibTransId="{E436244F-2BAC-465B-AE25-FBC63AF27610}"/>
    <dgm:cxn modelId="{A9DC74A6-FF0A-4B4E-B429-6A08EC14B3B0}" type="presOf" srcId="{6B9B932A-8AAB-4248-B94F-EB64BDC4124E}" destId="{EFE09491-5416-4A6B-825C-0EF12E879E22}" srcOrd="1" destOrd="0" presId="urn:microsoft.com/office/officeart/2005/8/layout/pyramid1"/>
    <dgm:cxn modelId="{961431AD-2178-4E82-BB48-8D53EF6C9DA8}" srcId="{D62611D0-3E75-44DC-81D6-487210B99110}" destId="{5156E6C9-827D-4820-B1A6-8F1F9038ADFE}" srcOrd="1" destOrd="0" parTransId="{D7F17FA9-FB00-4341-8C34-5280650D3F4C}" sibTransId="{71A80956-0774-4546-9595-ABE2D20B5438}"/>
    <dgm:cxn modelId="{DC2FECB9-CD02-42E2-8DEE-0F8851E51CC9}" type="presOf" srcId="{24C2A88B-E9A6-46EF-AAC2-568238C8FF6B}" destId="{9D199DBB-CFFC-499D-BBFC-64024EBCD80F}" srcOrd="0" destOrd="0" presId="urn:microsoft.com/office/officeart/2005/8/layout/pyramid1"/>
    <dgm:cxn modelId="{6AEF6FD9-9934-4CDE-916E-91A1880D1DC3}" srcId="{D62611D0-3E75-44DC-81D6-487210B99110}" destId="{24C2A88B-E9A6-46EF-AAC2-568238C8FF6B}" srcOrd="3" destOrd="0" parTransId="{373B5E24-BD06-4035-85D7-55039EB31AC1}" sibTransId="{1C8B8B87-CFE1-49C2-BC4C-0FF3D0C4BCBD}"/>
    <dgm:cxn modelId="{22257CD9-A598-4AB2-92BA-35F122F6197D}" type="presOf" srcId="{5156E6C9-827D-4820-B1A6-8F1F9038ADFE}" destId="{DE11BD64-1569-4051-AB3F-A97E0BCC54B4}" srcOrd="0" destOrd="0" presId="urn:microsoft.com/office/officeart/2005/8/layout/pyramid1"/>
    <dgm:cxn modelId="{25AC2A24-DBAE-491C-B8E1-5506E16BD5CF}" type="presParOf" srcId="{EAD1A429-52C7-4BD6-9812-F45F6D9C3246}" destId="{099461B0-C77B-4CB2-8FF2-0C8D38D160F3}" srcOrd="0" destOrd="0" presId="urn:microsoft.com/office/officeart/2005/8/layout/pyramid1"/>
    <dgm:cxn modelId="{CFF1A8DA-4FC3-49C8-BEEA-FE0FCF74A28B}" type="presParOf" srcId="{099461B0-C77B-4CB2-8FF2-0C8D38D160F3}" destId="{B40B4E94-B7F8-4A1A-A744-9FB4F9451FD2}" srcOrd="0" destOrd="0" presId="urn:microsoft.com/office/officeart/2005/8/layout/pyramid1"/>
    <dgm:cxn modelId="{20D6879F-A522-4A60-8622-2EDEC4476958}" type="presParOf" srcId="{099461B0-C77B-4CB2-8FF2-0C8D38D160F3}" destId="{EE260BCA-1A64-4528-97BF-ABC3D09D12F9}" srcOrd="1" destOrd="0" presId="urn:microsoft.com/office/officeart/2005/8/layout/pyramid1"/>
    <dgm:cxn modelId="{D95157AF-75DF-41CB-9509-8260E696DEF3}" type="presParOf" srcId="{EAD1A429-52C7-4BD6-9812-F45F6D9C3246}" destId="{7F456D1A-41E8-40DF-BB28-4BF71FBEE655}" srcOrd="1" destOrd="0" presId="urn:microsoft.com/office/officeart/2005/8/layout/pyramid1"/>
    <dgm:cxn modelId="{33A6B550-F6AA-4635-B479-F3D1CD34855B}" type="presParOf" srcId="{7F456D1A-41E8-40DF-BB28-4BF71FBEE655}" destId="{DE11BD64-1569-4051-AB3F-A97E0BCC54B4}" srcOrd="0" destOrd="0" presId="urn:microsoft.com/office/officeart/2005/8/layout/pyramid1"/>
    <dgm:cxn modelId="{97B118F9-9735-4CE5-A1A4-8816CF477C95}" type="presParOf" srcId="{7F456D1A-41E8-40DF-BB28-4BF71FBEE655}" destId="{C9FE0313-43AD-4A09-89E3-F2B7EBE76789}" srcOrd="1" destOrd="0" presId="urn:microsoft.com/office/officeart/2005/8/layout/pyramid1"/>
    <dgm:cxn modelId="{97AB4C94-92F5-4AEE-87D6-E111DE6AE099}" type="presParOf" srcId="{EAD1A429-52C7-4BD6-9812-F45F6D9C3246}" destId="{40E31169-99B3-451A-AB32-90BFABB74526}" srcOrd="2" destOrd="0" presId="urn:microsoft.com/office/officeart/2005/8/layout/pyramid1"/>
    <dgm:cxn modelId="{085E00DD-6850-4E07-9A67-9B224FF4B40C}" type="presParOf" srcId="{40E31169-99B3-451A-AB32-90BFABB74526}" destId="{55A6C743-B28B-467A-B5D1-7AB08E53AB51}" srcOrd="0" destOrd="0" presId="urn:microsoft.com/office/officeart/2005/8/layout/pyramid1"/>
    <dgm:cxn modelId="{92F88FDB-0C8F-4DBB-B8ED-E7E8AEA890AC}" type="presParOf" srcId="{40E31169-99B3-451A-AB32-90BFABB74526}" destId="{EFE09491-5416-4A6B-825C-0EF12E879E22}" srcOrd="1" destOrd="0" presId="urn:microsoft.com/office/officeart/2005/8/layout/pyramid1"/>
    <dgm:cxn modelId="{E590444A-8C16-4C83-8475-616C0AEC785B}" type="presParOf" srcId="{EAD1A429-52C7-4BD6-9812-F45F6D9C3246}" destId="{96BD1804-765C-4C03-B22A-6AB5A5C2B524}" srcOrd="3" destOrd="0" presId="urn:microsoft.com/office/officeart/2005/8/layout/pyramid1"/>
    <dgm:cxn modelId="{2A432FE1-A821-4D1D-AFE7-71309184B852}" type="presParOf" srcId="{96BD1804-765C-4C03-B22A-6AB5A5C2B524}" destId="{9D199DBB-CFFC-499D-BBFC-64024EBCD80F}" srcOrd="0" destOrd="0" presId="urn:microsoft.com/office/officeart/2005/8/layout/pyramid1"/>
    <dgm:cxn modelId="{F9E45632-F62A-421C-AE0B-4D5AEC66BBD1}" type="presParOf" srcId="{96BD1804-765C-4C03-B22A-6AB5A5C2B524}" destId="{B6CCD586-07F6-47C8-9997-07F11B6991FB}" srcOrd="1" destOrd="0" presId="urn:microsoft.com/office/officeart/2005/8/layout/pyramid1"/>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75831-81EF-4A63-8F97-3B63617B0BCB}" type="doc">
      <dgm:prSet loTypeId="urn:microsoft.com/office/officeart/2005/8/layout/cycle7" loCatId="cycle" qsTypeId="urn:microsoft.com/office/officeart/2005/8/quickstyle/simple1" qsCatId="simple" csTypeId="urn:microsoft.com/office/officeart/2005/8/colors/colorful4" csCatId="colorful" phldr="1"/>
      <dgm:spPr/>
      <dgm:t>
        <a:bodyPr/>
        <a:lstStyle/>
        <a:p>
          <a:endParaRPr lang="pt-BR"/>
        </a:p>
      </dgm:t>
    </dgm:pt>
    <dgm:pt modelId="{ACAF8C9F-0ED0-4B17-B17F-F01FD6AFC329}">
      <dgm:prSet phldrT="[Texto]"/>
      <dgm:spPr/>
      <dgm:t>
        <a:bodyPr/>
        <a:lstStyle/>
        <a:p>
          <a:r>
            <a:rPr lang="pt-BR" dirty="0"/>
            <a:t>Territorialização</a:t>
          </a:r>
        </a:p>
      </dgm:t>
    </dgm:pt>
    <dgm:pt modelId="{1E509789-5230-4AF8-8568-495E202207C5}" type="parTrans" cxnId="{B1F7AC44-705E-4D90-B0F4-2B517C9A9DD0}">
      <dgm:prSet/>
      <dgm:spPr/>
      <dgm:t>
        <a:bodyPr/>
        <a:lstStyle/>
        <a:p>
          <a:endParaRPr lang="pt-BR"/>
        </a:p>
      </dgm:t>
    </dgm:pt>
    <dgm:pt modelId="{8BEE597D-A1E9-498E-AC57-2CA7382A29C6}" type="sibTrans" cxnId="{B1F7AC44-705E-4D90-B0F4-2B517C9A9DD0}">
      <dgm:prSet/>
      <dgm:spPr/>
      <dgm:t>
        <a:bodyPr/>
        <a:lstStyle/>
        <a:p>
          <a:endParaRPr lang="pt-BR"/>
        </a:p>
      </dgm:t>
    </dgm:pt>
    <dgm:pt modelId="{578CD389-838C-4E9E-9C49-C60E0A38C741}">
      <dgm:prSet phldrT="[Texto]"/>
      <dgm:spPr/>
      <dgm:t>
        <a:bodyPr/>
        <a:lstStyle/>
        <a:p>
          <a:r>
            <a:rPr lang="pt-BR" dirty="0"/>
            <a:t>Diagnóstico de saúde da comunidade</a:t>
          </a:r>
        </a:p>
      </dgm:t>
    </dgm:pt>
    <dgm:pt modelId="{EBEBD033-BD6E-42EC-8950-395734A1A33A}" type="parTrans" cxnId="{BACAB9C0-928E-4BB4-8DD5-74C8704CC02C}">
      <dgm:prSet/>
      <dgm:spPr/>
      <dgm:t>
        <a:bodyPr/>
        <a:lstStyle/>
        <a:p>
          <a:endParaRPr lang="pt-BR"/>
        </a:p>
      </dgm:t>
    </dgm:pt>
    <dgm:pt modelId="{639C167A-68ED-4044-961D-F2DEA5B2A7CB}" type="sibTrans" cxnId="{BACAB9C0-928E-4BB4-8DD5-74C8704CC02C}">
      <dgm:prSet/>
      <dgm:spPr/>
      <dgm:t>
        <a:bodyPr/>
        <a:lstStyle/>
        <a:p>
          <a:endParaRPr lang="pt-BR"/>
        </a:p>
      </dgm:t>
    </dgm:pt>
    <dgm:pt modelId="{991254A4-01C8-4D34-976B-ADD31F109A9A}" type="pres">
      <dgm:prSet presAssocID="{62075831-81EF-4A63-8F97-3B63617B0BCB}" presName="Name0" presStyleCnt="0">
        <dgm:presLayoutVars>
          <dgm:dir/>
          <dgm:resizeHandles val="exact"/>
        </dgm:presLayoutVars>
      </dgm:prSet>
      <dgm:spPr/>
    </dgm:pt>
    <dgm:pt modelId="{4E811168-4829-418B-9F36-E70BA7BBD542}" type="pres">
      <dgm:prSet presAssocID="{ACAF8C9F-0ED0-4B17-B17F-F01FD6AFC329}" presName="node" presStyleLbl="node1" presStyleIdx="0" presStyleCnt="2">
        <dgm:presLayoutVars>
          <dgm:bulletEnabled val="1"/>
        </dgm:presLayoutVars>
      </dgm:prSet>
      <dgm:spPr/>
    </dgm:pt>
    <dgm:pt modelId="{9DF1EDBF-601A-44B8-903B-AF0F0875AE53}" type="pres">
      <dgm:prSet presAssocID="{8BEE597D-A1E9-498E-AC57-2CA7382A29C6}" presName="sibTrans" presStyleLbl="sibTrans2D1" presStyleIdx="0" presStyleCnt="2"/>
      <dgm:spPr/>
    </dgm:pt>
    <dgm:pt modelId="{23214F0F-7836-42B5-9849-29C137AA722E}" type="pres">
      <dgm:prSet presAssocID="{8BEE597D-A1E9-498E-AC57-2CA7382A29C6}" presName="connectorText" presStyleLbl="sibTrans2D1" presStyleIdx="0" presStyleCnt="2"/>
      <dgm:spPr/>
    </dgm:pt>
    <dgm:pt modelId="{B4D10D04-5D3F-4FA2-8776-133714AC3E49}" type="pres">
      <dgm:prSet presAssocID="{578CD389-838C-4E9E-9C49-C60E0A38C741}" presName="node" presStyleLbl="node1" presStyleIdx="1" presStyleCnt="2">
        <dgm:presLayoutVars>
          <dgm:bulletEnabled val="1"/>
        </dgm:presLayoutVars>
      </dgm:prSet>
      <dgm:spPr/>
    </dgm:pt>
    <dgm:pt modelId="{58BF0CAC-0E4B-4A23-8C9A-D1C02A60B62F}" type="pres">
      <dgm:prSet presAssocID="{639C167A-68ED-4044-961D-F2DEA5B2A7CB}" presName="sibTrans" presStyleLbl="sibTrans2D1" presStyleIdx="1" presStyleCnt="2"/>
      <dgm:spPr/>
    </dgm:pt>
    <dgm:pt modelId="{2842830D-2E2A-4219-B6E7-841CE3FE8410}" type="pres">
      <dgm:prSet presAssocID="{639C167A-68ED-4044-961D-F2DEA5B2A7CB}" presName="connectorText" presStyleLbl="sibTrans2D1" presStyleIdx="1" presStyleCnt="2"/>
      <dgm:spPr/>
    </dgm:pt>
  </dgm:ptLst>
  <dgm:cxnLst>
    <dgm:cxn modelId="{2614EA04-A3E6-4EDC-B080-1452FF2BEC9D}" type="presOf" srcId="{ACAF8C9F-0ED0-4B17-B17F-F01FD6AFC329}" destId="{4E811168-4829-418B-9F36-E70BA7BBD542}" srcOrd="0" destOrd="0" presId="urn:microsoft.com/office/officeart/2005/8/layout/cycle7"/>
    <dgm:cxn modelId="{DB0F0B19-AFC3-4810-8057-015797769A17}" type="presOf" srcId="{639C167A-68ED-4044-961D-F2DEA5B2A7CB}" destId="{2842830D-2E2A-4219-B6E7-841CE3FE8410}" srcOrd="1" destOrd="0" presId="urn:microsoft.com/office/officeart/2005/8/layout/cycle7"/>
    <dgm:cxn modelId="{B1F7AC44-705E-4D90-B0F4-2B517C9A9DD0}" srcId="{62075831-81EF-4A63-8F97-3B63617B0BCB}" destId="{ACAF8C9F-0ED0-4B17-B17F-F01FD6AFC329}" srcOrd="0" destOrd="0" parTransId="{1E509789-5230-4AF8-8568-495E202207C5}" sibTransId="{8BEE597D-A1E9-498E-AC57-2CA7382A29C6}"/>
    <dgm:cxn modelId="{A39BBC51-1B92-4295-8129-E64CB103E916}" type="presOf" srcId="{8BEE597D-A1E9-498E-AC57-2CA7382A29C6}" destId="{23214F0F-7836-42B5-9849-29C137AA722E}" srcOrd="1" destOrd="0" presId="urn:microsoft.com/office/officeart/2005/8/layout/cycle7"/>
    <dgm:cxn modelId="{84195679-6691-4E1B-BA11-8D742FB481ED}" type="presOf" srcId="{62075831-81EF-4A63-8F97-3B63617B0BCB}" destId="{991254A4-01C8-4D34-976B-ADD31F109A9A}" srcOrd="0" destOrd="0" presId="urn:microsoft.com/office/officeart/2005/8/layout/cycle7"/>
    <dgm:cxn modelId="{29A9FD9E-C662-4135-BC50-E024EBAF4E15}" type="presOf" srcId="{578CD389-838C-4E9E-9C49-C60E0A38C741}" destId="{B4D10D04-5D3F-4FA2-8776-133714AC3E49}" srcOrd="0" destOrd="0" presId="urn:microsoft.com/office/officeart/2005/8/layout/cycle7"/>
    <dgm:cxn modelId="{BACAB9C0-928E-4BB4-8DD5-74C8704CC02C}" srcId="{62075831-81EF-4A63-8F97-3B63617B0BCB}" destId="{578CD389-838C-4E9E-9C49-C60E0A38C741}" srcOrd="1" destOrd="0" parTransId="{EBEBD033-BD6E-42EC-8950-395734A1A33A}" sibTransId="{639C167A-68ED-4044-961D-F2DEA5B2A7CB}"/>
    <dgm:cxn modelId="{D2D2F9E7-CEEF-410D-A152-FABFC5D001CB}" type="presOf" srcId="{8BEE597D-A1E9-498E-AC57-2CA7382A29C6}" destId="{9DF1EDBF-601A-44B8-903B-AF0F0875AE53}" srcOrd="0" destOrd="0" presId="urn:microsoft.com/office/officeart/2005/8/layout/cycle7"/>
    <dgm:cxn modelId="{82E8C2EE-3F14-4937-A6C0-D69AF2DB4459}" type="presOf" srcId="{639C167A-68ED-4044-961D-F2DEA5B2A7CB}" destId="{58BF0CAC-0E4B-4A23-8C9A-D1C02A60B62F}" srcOrd="0" destOrd="0" presId="urn:microsoft.com/office/officeart/2005/8/layout/cycle7"/>
    <dgm:cxn modelId="{C4418739-5E4F-4AFD-9872-EBF96BE6B0E3}" type="presParOf" srcId="{991254A4-01C8-4D34-976B-ADD31F109A9A}" destId="{4E811168-4829-418B-9F36-E70BA7BBD542}" srcOrd="0" destOrd="0" presId="urn:microsoft.com/office/officeart/2005/8/layout/cycle7"/>
    <dgm:cxn modelId="{3FC7D1A4-1EBD-4FFD-B57E-ABDD82E6C539}" type="presParOf" srcId="{991254A4-01C8-4D34-976B-ADD31F109A9A}" destId="{9DF1EDBF-601A-44B8-903B-AF0F0875AE53}" srcOrd="1" destOrd="0" presId="urn:microsoft.com/office/officeart/2005/8/layout/cycle7"/>
    <dgm:cxn modelId="{9BB8EA38-5224-4B56-8D40-CB5A9E1688BE}" type="presParOf" srcId="{9DF1EDBF-601A-44B8-903B-AF0F0875AE53}" destId="{23214F0F-7836-42B5-9849-29C137AA722E}" srcOrd="0" destOrd="0" presId="urn:microsoft.com/office/officeart/2005/8/layout/cycle7"/>
    <dgm:cxn modelId="{493330FD-8F9D-43BC-A0BB-04FECEC79771}" type="presParOf" srcId="{991254A4-01C8-4D34-976B-ADD31F109A9A}" destId="{B4D10D04-5D3F-4FA2-8776-133714AC3E49}" srcOrd="2" destOrd="0" presId="urn:microsoft.com/office/officeart/2005/8/layout/cycle7"/>
    <dgm:cxn modelId="{BF1DBDDB-79E1-470F-AF8F-5648CF1FC6FF}" type="presParOf" srcId="{991254A4-01C8-4D34-976B-ADD31F109A9A}" destId="{58BF0CAC-0E4B-4A23-8C9A-D1C02A60B62F}" srcOrd="3" destOrd="0" presId="urn:microsoft.com/office/officeart/2005/8/layout/cycle7"/>
    <dgm:cxn modelId="{B111D068-3ADD-4B0C-B541-2327647413F9}" type="presParOf" srcId="{58BF0CAC-0E4B-4A23-8C9A-D1C02A60B62F}" destId="{2842830D-2E2A-4219-B6E7-841CE3FE8410}" srcOrd="0" destOrd="0" presId="urn:microsoft.com/office/officeart/2005/8/layout/cycle7"/>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81036A-7597-4D90-A384-4955BC9F2C18}" type="doc">
      <dgm:prSet loTypeId="urn:microsoft.com/office/officeart/2005/8/layout/hierarchy4" loCatId="hierarchy" qsTypeId="urn:microsoft.com/office/officeart/2005/8/quickstyle/simple1" qsCatId="simple" csTypeId="urn:microsoft.com/office/officeart/2005/8/colors/colorful5" csCatId="colorful" phldr="1"/>
      <dgm:spPr/>
      <dgm:t>
        <a:bodyPr/>
        <a:lstStyle/>
        <a:p>
          <a:endParaRPr lang="pt-BR"/>
        </a:p>
      </dgm:t>
    </dgm:pt>
    <dgm:pt modelId="{712FC911-17B2-40F5-B377-082EC6AD483B}">
      <dgm:prSet phldrT="[Texto]"/>
      <dgm:spPr/>
      <dgm:t>
        <a:bodyPr/>
        <a:lstStyle/>
        <a:p>
          <a:r>
            <a:rPr lang="pt-BR" dirty="0"/>
            <a:t>Fase 1 - Preparatória ou de Planejamento </a:t>
          </a:r>
        </a:p>
      </dgm:t>
    </dgm:pt>
    <dgm:pt modelId="{AB517DE5-511E-4B87-8FF7-20AA75D0DB4D}" type="parTrans" cxnId="{85644328-32F7-4859-98E9-C7660BA80378}">
      <dgm:prSet/>
      <dgm:spPr/>
      <dgm:t>
        <a:bodyPr/>
        <a:lstStyle/>
        <a:p>
          <a:endParaRPr lang="pt-BR"/>
        </a:p>
      </dgm:t>
    </dgm:pt>
    <dgm:pt modelId="{229386AB-6E19-4B20-BB37-F0300EED3318}" type="sibTrans" cxnId="{85644328-32F7-4859-98E9-C7660BA80378}">
      <dgm:prSet/>
      <dgm:spPr/>
      <dgm:t>
        <a:bodyPr/>
        <a:lstStyle/>
        <a:p>
          <a:endParaRPr lang="pt-BR"/>
        </a:p>
      </dgm:t>
    </dgm:pt>
    <dgm:pt modelId="{000000FC-EA41-4DEF-A11B-1BFBE62D661B}">
      <dgm:prSet phldrT="[Texto]"/>
      <dgm:spPr/>
      <dgm:t>
        <a:bodyPr/>
        <a:lstStyle/>
        <a:p>
          <a:r>
            <a:rPr lang="pt-BR" dirty="0"/>
            <a:t>Reuniões de equipe/ reuniões com a comunidade/ capacitação e sensibilização de todos</a:t>
          </a:r>
        </a:p>
      </dgm:t>
    </dgm:pt>
    <dgm:pt modelId="{32C4EF5B-CD17-4807-AEBE-530A49507273}" type="parTrans" cxnId="{B7880E40-C279-4156-8765-2ADB048F9E5D}">
      <dgm:prSet/>
      <dgm:spPr/>
      <dgm:t>
        <a:bodyPr/>
        <a:lstStyle/>
        <a:p>
          <a:endParaRPr lang="pt-BR"/>
        </a:p>
      </dgm:t>
    </dgm:pt>
    <dgm:pt modelId="{9A088E32-7CD1-4951-AB72-1ADE78E184DA}" type="sibTrans" cxnId="{B7880E40-C279-4156-8765-2ADB048F9E5D}">
      <dgm:prSet/>
      <dgm:spPr/>
      <dgm:t>
        <a:bodyPr/>
        <a:lstStyle/>
        <a:p>
          <a:endParaRPr lang="pt-BR"/>
        </a:p>
      </dgm:t>
    </dgm:pt>
    <dgm:pt modelId="{37046EB9-53F0-4E89-BBCF-5F82F97A739E}">
      <dgm:prSet phldrT="[Texto]"/>
      <dgm:spPr/>
      <dgm:t>
        <a:bodyPr/>
        <a:lstStyle/>
        <a:p>
          <a:r>
            <a:rPr lang="pt-BR" dirty="0"/>
            <a:t>Fase 2 - Coleta de Dados e informações</a:t>
          </a:r>
        </a:p>
      </dgm:t>
    </dgm:pt>
    <dgm:pt modelId="{105AC71A-BE8E-44DB-96D1-0529CCC66060}" type="parTrans" cxnId="{E4962E8B-C763-4B83-AB89-68E17E499033}">
      <dgm:prSet/>
      <dgm:spPr/>
      <dgm:t>
        <a:bodyPr/>
        <a:lstStyle/>
        <a:p>
          <a:endParaRPr lang="pt-BR"/>
        </a:p>
      </dgm:t>
    </dgm:pt>
    <dgm:pt modelId="{1339DFE2-AD18-444F-A3B6-65F9A4BF5024}" type="sibTrans" cxnId="{E4962E8B-C763-4B83-AB89-68E17E499033}">
      <dgm:prSet/>
      <dgm:spPr/>
      <dgm:t>
        <a:bodyPr/>
        <a:lstStyle/>
        <a:p>
          <a:endParaRPr lang="pt-BR"/>
        </a:p>
      </dgm:t>
    </dgm:pt>
    <dgm:pt modelId="{54CF8525-9867-43D5-BE97-88AF73854856}">
      <dgm:prSet phldrT="[Texto]"/>
      <dgm:spPr/>
      <dgm:t>
        <a:bodyPr/>
        <a:lstStyle/>
        <a:p>
          <a:r>
            <a:rPr lang="pt-BR" dirty="0"/>
            <a:t>Identificação de equipamentos sociais e de saúde / recursos comunitários / pessoas de destaque / busca ativa dos usuários.</a:t>
          </a:r>
        </a:p>
      </dgm:t>
    </dgm:pt>
    <dgm:pt modelId="{D2EE71FA-5D5D-4F13-B272-EDFAD807056D}" type="parTrans" cxnId="{3B87E9FA-18F5-4588-91EA-E05C63BB70AC}">
      <dgm:prSet/>
      <dgm:spPr/>
      <dgm:t>
        <a:bodyPr/>
        <a:lstStyle/>
        <a:p>
          <a:endParaRPr lang="pt-BR"/>
        </a:p>
      </dgm:t>
    </dgm:pt>
    <dgm:pt modelId="{F43703D2-9ACF-4E63-B51E-517DA19113DB}" type="sibTrans" cxnId="{3B87E9FA-18F5-4588-91EA-E05C63BB70AC}">
      <dgm:prSet/>
      <dgm:spPr/>
      <dgm:t>
        <a:bodyPr/>
        <a:lstStyle/>
        <a:p>
          <a:endParaRPr lang="pt-BR"/>
        </a:p>
      </dgm:t>
    </dgm:pt>
    <dgm:pt modelId="{15C2F387-52B8-4CE3-8D1D-3A72DEF0D993}">
      <dgm:prSet phldrT="[Texto]"/>
      <dgm:spPr/>
      <dgm:t>
        <a:bodyPr/>
        <a:lstStyle/>
        <a:p>
          <a:r>
            <a:rPr lang="pt-BR" dirty="0"/>
            <a:t>Fase 3 - análise dos dados</a:t>
          </a:r>
        </a:p>
      </dgm:t>
    </dgm:pt>
    <dgm:pt modelId="{1FDCFDEF-FCFF-438D-9047-A76C41B0BCB0}" type="parTrans" cxnId="{588A7019-D452-45BF-B2CB-CEA00031D475}">
      <dgm:prSet/>
      <dgm:spPr/>
      <dgm:t>
        <a:bodyPr/>
        <a:lstStyle/>
        <a:p>
          <a:endParaRPr lang="pt-BR"/>
        </a:p>
      </dgm:t>
    </dgm:pt>
    <dgm:pt modelId="{824A037D-CFDD-4D79-BC11-C2761C50FF32}" type="sibTrans" cxnId="{588A7019-D452-45BF-B2CB-CEA00031D475}">
      <dgm:prSet/>
      <dgm:spPr/>
      <dgm:t>
        <a:bodyPr/>
        <a:lstStyle/>
        <a:p>
          <a:endParaRPr lang="pt-BR"/>
        </a:p>
      </dgm:t>
    </dgm:pt>
    <dgm:pt modelId="{E1638BBC-9645-4E15-A6F2-49D27CF162A2}">
      <dgm:prSet phldrT="[Texto]"/>
      <dgm:spPr/>
      <dgm:t>
        <a:bodyPr/>
        <a:lstStyle/>
        <a:p>
          <a:r>
            <a:rPr lang="pt-BR" dirty="0"/>
            <a:t>Estudo e levantamento dos dados coletados/ organização dos processos de trabalho/ escalonamento do cuidado/ construção dos fluxos. </a:t>
          </a:r>
        </a:p>
      </dgm:t>
    </dgm:pt>
    <dgm:pt modelId="{9CD8CE73-44C9-475B-95E6-3C8EDD010DDD}" type="parTrans" cxnId="{ABD6FEDE-1756-4ABE-A6B4-7E4595E53AB2}">
      <dgm:prSet/>
      <dgm:spPr/>
      <dgm:t>
        <a:bodyPr/>
        <a:lstStyle/>
        <a:p>
          <a:endParaRPr lang="pt-BR"/>
        </a:p>
      </dgm:t>
    </dgm:pt>
    <dgm:pt modelId="{82DFC499-4794-48CD-81AA-38612AC4D416}" type="sibTrans" cxnId="{ABD6FEDE-1756-4ABE-A6B4-7E4595E53AB2}">
      <dgm:prSet/>
      <dgm:spPr/>
      <dgm:t>
        <a:bodyPr/>
        <a:lstStyle/>
        <a:p>
          <a:endParaRPr lang="pt-BR"/>
        </a:p>
      </dgm:t>
    </dgm:pt>
    <dgm:pt modelId="{30EBA15B-85FD-49EA-9A1A-23BF2EA0BEF3}" type="pres">
      <dgm:prSet presAssocID="{2581036A-7597-4D90-A384-4955BC9F2C18}" presName="Name0" presStyleCnt="0">
        <dgm:presLayoutVars>
          <dgm:chPref val="1"/>
          <dgm:dir/>
          <dgm:animOne val="branch"/>
          <dgm:animLvl val="lvl"/>
          <dgm:resizeHandles/>
        </dgm:presLayoutVars>
      </dgm:prSet>
      <dgm:spPr/>
    </dgm:pt>
    <dgm:pt modelId="{BA4410EB-019E-47F1-ACA7-C411BC3D5D59}" type="pres">
      <dgm:prSet presAssocID="{712FC911-17B2-40F5-B377-082EC6AD483B}" presName="vertOne" presStyleCnt="0"/>
      <dgm:spPr/>
    </dgm:pt>
    <dgm:pt modelId="{9169AC44-70C8-4D2D-9881-5D5DCE82D5A4}" type="pres">
      <dgm:prSet presAssocID="{712FC911-17B2-40F5-B377-082EC6AD483B}" presName="txOne" presStyleLbl="node0" presStyleIdx="0" presStyleCnt="3">
        <dgm:presLayoutVars>
          <dgm:chPref val="3"/>
        </dgm:presLayoutVars>
      </dgm:prSet>
      <dgm:spPr/>
    </dgm:pt>
    <dgm:pt modelId="{4DCCFD52-D7FE-4000-97D9-EE7363DB9B88}" type="pres">
      <dgm:prSet presAssocID="{712FC911-17B2-40F5-B377-082EC6AD483B}" presName="parTransOne" presStyleCnt="0"/>
      <dgm:spPr/>
    </dgm:pt>
    <dgm:pt modelId="{8D8DDA5D-9BF3-4F7D-A140-7C4607E3970F}" type="pres">
      <dgm:prSet presAssocID="{712FC911-17B2-40F5-B377-082EC6AD483B}" presName="horzOne" presStyleCnt="0"/>
      <dgm:spPr/>
    </dgm:pt>
    <dgm:pt modelId="{929F0273-F502-4AA0-8974-95F0A88B4404}" type="pres">
      <dgm:prSet presAssocID="{000000FC-EA41-4DEF-A11B-1BFBE62D661B}" presName="vertTwo" presStyleCnt="0"/>
      <dgm:spPr/>
    </dgm:pt>
    <dgm:pt modelId="{3F320F1C-0E89-4243-BE86-912E495B08AA}" type="pres">
      <dgm:prSet presAssocID="{000000FC-EA41-4DEF-A11B-1BFBE62D661B}" presName="txTwo" presStyleLbl="node2" presStyleIdx="0" presStyleCnt="3">
        <dgm:presLayoutVars>
          <dgm:chPref val="3"/>
        </dgm:presLayoutVars>
      </dgm:prSet>
      <dgm:spPr/>
    </dgm:pt>
    <dgm:pt modelId="{B595E83C-B297-4659-883D-6E472DC15063}" type="pres">
      <dgm:prSet presAssocID="{000000FC-EA41-4DEF-A11B-1BFBE62D661B}" presName="horzTwo" presStyleCnt="0"/>
      <dgm:spPr/>
    </dgm:pt>
    <dgm:pt modelId="{419F0EBE-401C-494F-99B3-983D3CEB1E55}" type="pres">
      <dgm:prSet presAssocID="{229386AB-6E19-4B20-BB37-F0300EED3318}" presName="sibSpaceOne" presStyleCnt="0"/>
      <dgm:spPr/>
    </dgm:pt>
    <dgm:pt modelId="{5B416C23-DDBA-4707-B562-2EF2965E4A87}" type="pres">
      <dgm:prSet presAssocID="{37046EB9-53F0-4E89-BBCF-5F82F97A739E}" presName="vertOne" presStyleCnt="0"/>
      <dgm:spPr/>
    </dgm:pt>
    <dgm:pt modelId="{AD0F48FE-FE97-43F3-9312-7D6F9A304A15}" type="pres">
      <dgm:prSet presAssocID="{37046EB9-53F0-4E89-BBCF-5F82F97A739E}" presName="txOne" presStyleLbl="node0" presStyleIdx="1" presStyleCnt="3">
        <dgm:presLayoutVars>
          <dgm:chPref val="3"/>
        </dgm:presLayoutVars>
      </dgm:prSet>
      <dgm:spPr/>
    </dgm:pt>
    <dgm:pt modelId="{02EA17F2-8AC7-4905-A25D-24F7DC61D517}" type="pres">
      <dgm:prSet presAssocID="{37046EB9-53F0-4E89-BBCF-5F82F97A739E}" presName="parTransOne" presStyleCnt="0"/>
      <dgm:spPr/>
    </dgm:pt>
    <dgm:pt modelId="{2036F5B5-5B0C-4BC6-8EA6-5B0A1213A7D4}" type="pres">
      <dgm:prSet presAssocID="{37046EB9-53F0-4E89-BBCF-5F82F97A739E}" presName="horzOne" presStyleCnt="0"/>
      <dgm:spPr/>
    </dgm:pt>
    <dgm:pt modelId="{A99FF232-0BBD-4887-9D31-3D974534821A}" type="pres">
      <dgm:prSet presAssocID="{54CF8525-9867-43D5-BE97-88AF73854856}" presName="vertTwo" presStyleCnt="0"/>
      <dgm:spPr/>
    </dgm:pt>
    <dgm:pt modelId="{9C354B40-9F96-4567-8509-D34663D882D5}" type="pres">
      <dgm:prSet presAssocID="{54CF8525-9867-43D5-BE97-88AF73854856}" presName="txTwo" presStyleLbl="node2" presStyleIdx="1" presStyleCnt="3">
        <dgm:presLayoutVars>
          <dgm:chPref val="3"/>
        </dgm:presLayoutVars>
      </dgm:prSet>
      <dgm:spPr/>
    </dgm:pt>
    <dgm:pt modelId="{30849CA3-8911-4881-BEF0-6979F42C6A5F}" type="pres">
      <dgm:prSet presAssocID="{54CF8525-9867-43D5-BE97-88AF73854856}" presName="horzTwo" presStyleCnt="0"/>
      <dgm:spPr/>
    </dgm:pt>
    <dgm:pt modelId="{0AB42D2F-6588-4F89-823A-09E29705687C}" type="pres">
      <dgm:prSet presAssocID="{1339DFE2-AD18-444F-A3B6-65F9A4BF5024}" presName="sibSpaceOne" presStyleCnt="0"/>
      <dgm:spPr/>
    </dgm:pt>
    <dgm:pt modelId="{A2A6AF82-4143-4BD6-A047-0111941719D3}" type="pres">
      <dgm:prSet presAssocID="{15C2F387-52B8-4CE3-8D1D-3A72DEF0D993}" presName="vertOne" presStyleCnt="0"/>
      <dgm:spPr/>
    </dgm:pt>
    <dgm:pt modelId="{6CA48657-0B0B-4F0B-8FD5-B65457CF5675}" type="pres">
      <dgm:prSet presAssocID="{15C2F387-52B8-4CE3-8D1D-3A72DEF0D993}" presName="txOne" presStyleLbl="node0" presStyleIdx="2" presStyleCnt="3">
        <dgm:presLayoutVars>
          <dgm:chPref val="3"/>
        </dgm:presLayoutVars>
      </dgm:prSet>
      <dgm:spPr/>
    </dgm:pt>
    <dgm:pt modelId="{38D65F4D-A376-4084-B5F6-A47E6F4D279B}" type="pres">
      <dgm:prSet presAssocID="{15C2F387-52B8-4CE3-8D1D-3A72DEF0D993}" presName="parTransOne" presStyleCnt="0"/>
      <dgm:spPr/>
    </dgm:pt>
    <dgm:pt modelId="{A1BEAA77-AACB-4AE0-98FD-8EB0DD7930BF}" type="pres">
      <dgm:prSet presAssocID="{15C2F387-52B8-4CE3-8D1D-3A72DEF0D993}" presName="horzOne" presStyleCnt="0"/>
      <dgm:spPr/>
    </dgm:pt>
    <dgm:pt modelId="{86F8DC36-D96E-415C-B016-857DDACB0583}" type="pres">
      <dgm:prSet presAssocID="{E1638BBC-9645-4E15-A6F2-49D27CF162A2}" presName="vertTwo" presStyleCnt="0"/>
      <dgm:spPr/>
    </dgm:pt>
    <dgm:pt modelId="{B6733350-1E8A-4535-94B1-825E9F09ADCA}" type="pres">
      <dgm:prSet presAssocID="{E1638BBC-9645-4E15-A6F2-49D27CF162A2}" presName="txTwo" presStyleLbl="node2" presStyleIdx="2" presStyleCnt="3">
        <dgm:presLayoutVars>
          <dgm:chPref val="3"/>
        </dgm:presLayoutVars>
      </dgm:prSet>
      <dgm:spPr/>
    </dgm:pt>
    <dgm:pt modelId="{AF27EF92-096B-462B-81F1-A0BB41F1843F}" type="pres">
      <dgm:prSet presAssocID="{E1638BBC-9645-4E15-A6F2-49D27CF162A2}" presName="horzTwo" presStyleCnt="0"/>
      <dgm:spPr/>
    </dgm:pt>
  </dgm:ptLst>
  <dgm:cxnLst>
    <dgm:cxn modelId="{E5FAF509-2F12-4FB8-A12A-CCA01BF29FD5}" type="presOf" srcId="{37046EB9-53F0-4E89-BBCF-5F82F97A739E}" destId="{AD0F48FE-FE97-43F3-9312-7D6F9A304A15}" srcOrd="0" destOrd="0" presId="urn:microsoft.com/office/officeart/2005/8/layout/hierarchy4"/>
    <dgm:cxn modelId="{588A7019-D452-45BF-B2CB-CEA00031D475}" srcId="{2581036A-7597-4D90-A384-4955BC9F2C18}" destId="{15C2F387-52B8-4CE3-8D1D-3A72DEF0D993}" srcOrd="2" destOrd="0" parTransId="{1FDCFDEF-FCFF-438D-9047-A76C41B0BCB0}" sibTransId="{824A037D-CFDD-4D79-BC11-C2761C50FF32}"/>
    <dgm:cxn modelId="{85644328-32F7-4859-98E9-C7660BA80378}" srcId="{2581036A-7597-4D90-A384-4955BC9F2C18}" destId="{712FC911-17B2-40F5-B377-082EC6AD483B}" srcOrd="0" destOrd="0" parTransId="{AB517DE5-511E-4B87-8FF7-20AA75D0DB4D}" sibTransId="{229386AB-6E19-4B20-BB37-F0300EED3318}"/>
    <dgm:cxn modelId="{B7880E40-C279-4156-8765-2ADB048F9E5D}" srcId="{712FC911-17B2-40F5-B377-082EC6AD483B}" destId="{000000FC-EA41-4DEF-A11B-1BFBE62D661B}" srcOrd="0" destOrd="0" parTransId="{32C4EF5B-CD17-4807-AEBE-530A49507273}" sibTransId="{9A088E32-7CD1-4951-AB72-1ADE78E184DA}"/>
    <dgm:cxn modelId="{1A6B5350-D367-4EE2-BED9-B56EE6F12FAC}" type="presOf" srcId="{54CF8525-9867-43D5-BE97-88AF73854856}" destId="{9C354B40-9F96-4567-8509-D34663D882D5}" srcOrd="0" destOrd="0" presId="urn:microsoft.com/office/officeart/2005/8/layout/hierarchy4"/>
    <dgm:cxn modelId="{86C32F8A-3BBF-42DB-9532-A5940B13BE19}" type="presOf" srcId="{000000FC-EA41-4DEF-A11B-1BFBE62D661B}" destId="{3F320F1C-0E89-4243-BE86-912E495B08AA}" srcOrd="0" destOrd="0" presId="urn:microsoft.com/office/officeart/2005/8/layout/hierarchy4"/>
    <dgm:cxn modelId="{E4962E8B-C763-4B83-AB89-68E17E499033}" srcId="{2581036A-7597-4D90-A384-4955BC9F2C18}" destId="{37046EB9-53F0-4E89-BBCF-5F82F97A739E}" srcOrd="1" destOrd="0" parTransId="{105AC71A-BE8E-44DB-96D1-0529CCC66060}" sibTransId="{1339DFE2-AD18-444F-A3B6-65F9A4BF5024}"/>
    <dgm:cxn modelId="{1CEB84B7-D6CF-48C2-B801-7791774C61B1}" type="presOf" srcId="{15C2F387-52B8-4CE3-8D1D-3A72DEF0D993}" destId="{6CA48657-0B0B-4F0B-8FD5-B65457CF5675}" srcOrd="0" destOrd="0" presId="urn:microsoft.com/office/officeart/2005/8/layout/hierarchy4"/>
    <dgm:cxn modelId="{3DC3CEC4-CDEB-422D-9F65-AC6DA9C11351}" type="presOf" srcId="{712FC911-17B2-40F5-B377-082EC6AD483B}" destId="{9169AC44-70C8-4D2D-9881-5D5DCE82D5A4}" srcOrd="0" destOrd="0" presId="urn:microsoft.com/office/officeart/2005/8/layout/hierarchy4"/>
    <dgm:cxn modelId="{A876F5D6-6D7C-4789-9996-5EC36B803C1E}" type="presOf" srcId="{2581036A-7597-4D90-A384-4955BC9F2C18}" destId="{30EBA15B-85FD-49EA-9A1A-23BF2EA0BEF3}" srcOrd="0" destOrd="0" presId="urn:microsoft.com/office/officeart/2005/8/layout/hierarchy4"/>
    <dgm:cxn modelId="{ABD6FEDE-1756-4ABE-A6B4-7E4595E53AB2}" srcId="{15C2F387-52B8-4CE3-8D1D-3A72DEF0D993}" destId="{E1638BBC-9645-4E15-A6F2-49D27CF162A2}" srcOrd="0" destOrd="0" parTransId="{9CD8CE73-44C9-475B-95E6-3C8EDD010DDD}" sibTransId="{82DFC499-4794-48CD-81AA-38612AC4D416}"/>
    <dgm:cxn modelId="{8ABB95E6-2D4B-4CFA-9A57-3DD0481F55D3}" type="presOf" srcId="{E1638BBC-9645-4E15-A6F2-49D27CF162A2}" destId="{B6733350-1E8A-4535-94B1-825E9F09ADCA}" srcOrd="0" destOrd="0" presId="urn:microsoft.com/office/officeart/2005/8/layout/hierarchy4"/>
    <dgm:cxn modelId="{3B87E9FA-18F5-4588-91EA-E05C63BB70AC}" srcId="{37046EB9-53F0-4E89-BBCF-5F82F97A739E}" destId="{54CF8525-9867-43D5-BE97-88AF73854856}" srcOrd="0" destOrd="0" parTransId="{D2EE71FA-5D5D-4F13-B272-EDFAD807056D}" sibTransId="{F43703D2-9ACF-4E63-B51E-517DA19113DB}"/>
    <dgm:cxn modelId="{3A7C294B-7AE1-451A-A433-AFEF8440118E}" type="presParOf" srcId="{30EBA15B-85FD-49EA-9A1A-23BF2EA0BEF3}" destId="{BA4410EB-019E-47F1-ACA7-C411BC3D5D59}" srcOrd="0" destOrd="0" presId="urn:microsoft.com/office/officeart/2005/8/layout/hierarchy4"/>
    <dgm:cxn modelId="{32FF62C8-B0DD-4A53-854B-2865A313B2B1}" type="presParOf" srcId="{BA4410EB-019E-47F1-ACA7-C411BC3D5D59}" destId="{9169AC44-70C8-4D2D-9881-5D5DCE82D5A4}" srcOrd="0" destOrd="0" presId="urn:microsoft.com/office/officeart/2005/8/layout/hierarchy4"/>
    <dgm:cxn modelId="{2F794D67-04D4-4B35-8A9B-AE8D8BBDB4B4}" type="presParOf" srcId="{BA4410EB-019E-47F1-ACA7-C411BC3D5D59}" destId="{4DCCFD52-D7FE-4000-97D9-EE7363DB9B88}" srcOrd="1" destOrd="0" presId="urn:microsoft.com/office/officeart/2005/8/layout/hierarchy4"/>
    <dgm:cxn modelId="{1830DE36-EFEE-4936-BB64-D8ECDD23D8EF}" type="presParOf" srcId="{BA4410EB-019E-47F1-ACA7-C411BC3D5D59}" destId="{8D8DDA5D-9BF3-4F7D-A140-7C4607E3970F}" srcOrd="2" destOrd="0" presId="urn:microsoft.com/office/officeart/2005/8/layout/hierarchy4"/>
    <dgm:cxn modelId="{6FDBBAC9-7481-465B-B111-C814236CDCA8}" type="presParOf" srcId="{8D8DDA5D-9BF3-4F7D-A140-7C4607E3970F}" destId="{929F0273-F502-4AA0-8974-95F0A88B4404}" srcOrd="0" destOrd="0" presId="urn:microsoft.com/office/officeart/2005/8/layout/hierarchy4"/>
    <dgm:cxn modelId="{8C30E0B3-19CD-406E-BC4B-01074D118EF6}" type="presParOf" srcId="{929F0273-F502-4AA0-8974-95F0A88B4404}" destId="{3F320F1C-0E89-4243-BE86-912E495B08AA}" srcOrd="0" destOrd="0" presId="urn:microsoft.com/office/officeart/2005/8/layout/hierarchy4"/>
    <dgm:cxn modelId="{1B2AEAB8-E776-4C90-AE90-92B23B0C64A9}" type="presParOf" srcId="{929F0273-F502-4AA0-8974-95F0A88B4404}" destId="{B595E83C-B297-4659-883D-6E472DC15063}" srcOrd="1" destOrd="0" presId="urn:microsoft.com/office/officeart/2005/8/layout/hierarchy4"/>
    <dgm:cxn modelId="{1C6A3823-712B-4047-8F85-515304E9136F}" type="presParOf" srcId="{30EBA15B-85FD-49EA-9A1A-23BF2EA0BEF3}" destId="{419F0EBE-401C-494F-99B3-983D3CEB1E55}" srcOrd="1" destOrd="0" presId="urn:microsoft.com/office/officeart/2005/8/layout/hierarchy4"/>
    <dgm:cxn modelId="{8C1C44AD-A673-4EE6-AB74-E707A4FB1EE8}" type="presParOf" srcId="{30EBA15B-85FD-49EA-9A1A-23BF2EA0BEF3}" destId="{5B416C23-DDBA-4707-B562-2EF2965E4A87}" srcOrd="2" destOrd="0" presId="urn:microsoft.com/office/officeart/2005/8/layout/hierarchy4"/>
    <dgm:cxn modelId="{26F7AAA6-ED6E-4BD8-9BDD-0B94AD272C1E}" type="presParOf" srcId="{5B416C23-DDBA-4707-B562-2EF2965E4A87}" destId="{AD0F48FE-FE97-43F3-9312-7D6F9A304A15}" srcOrd="0" destOrd="0" presId="urn:microsoft.com/office/officeart/2005/8/layout/hierarchy4"/>
    <dgm:cxn modelId="{606F8146-EBEA-4492-9454-D94C537DAE51}" type="presParOf" srcId="{5B416C23-DDBA-4707-B562-2EF2965E4A87}" destId="{02EA17F2-8AC7-4905-A25D-24F7DC61D517}" srcOrd="1" destOrd="0" presId="urn:microsoft.com/office/officeart/2005/8/layout/hierarchy4"/>
    <dgm:cxn modelId="{0A7B8AB4-41D8-415B-9A9E-5B090F4353E3}" type="presParOf" srcId="{5B416C23-DDBA-4707-B562-2EF2965E4A87}" destId="{2036F5B5-5B0C-4BC6-8EA6-5B0A1213A7D4}" srcOrd="2" destOrd="0" presId="urn:microsoft.com/office/officeart/2005/8/layout/hierarchy4"/>
    <dgm:cxn modelId="{7B677B35-015F-4415-9F80-B9C32FE5E3D1}" type="presParOf" srcId="{2036F5B5-5B0C-4BC6-8EA6-5B0A1213A7D4}" destId="{A99FF232-0BBD-4887-9D31-3D974534821A}" srcOrd="0" destOrd="0" presId="urn:microsoft.com/office/officeart/2005/8/layout/hierarchy4"/>
    <dgm:cxn modelId="{B08FF174-2FBA-4321-BA73-29AED282A326}" type="presParOf" srcId="{A99FF232-0BBD-4887-9D31-3D974534821A}" destId="{9C354B40-9F96-4567-8509-D34663D882D5}" srcOrd="0" destOrd="0" presId="urn:microsoft.com/office/officeart/2005/8/layout/hierarchy4"/>
    <dgm:cxn modelId="{CA71ECE6-2E17-4D55-998B-F46E0CD30AEC}" type="presParOf" srcId="{A99FF232-0BBD-4887-9D31-3D974534821A}" destId="{30849CA3-8911-4881-BEF0-6979F42C6A5F}" srcOrd="1" destOrd="0" presId="urn:microsoft.com/office/officeart/2005/8/layout/hierarchy4"/>
    <dgm:cxn modelId="{77239D0D-41B1-4BF7-81EB-A8DFD1DFAB70}" type="presParOf" srcId="{30EBA15B-85FD-49EA-9A1A-23BF2EA0BEF3}" destId="{0AB42D2F-6588-4F89-823A-09E29705687C}" srcOrd="3" destOrd="0" presId="urn:microsoft.com/office/officeart/2005/8/layout/hierarchy4"/>
    <dgm:cxn modelId="{37BDDAE4-AB84-4657-BE3B-4F7E802E2819}" type="presParOf" srcId="{30EBA15B-85FD-49EA-9A1A-23BF2EA0BEF3}" destId="{A2A6AF82-4143-4BD6-A047-0111941719D3}" srcOrd="4" destOrd="0" presId="urn:microsoft.com/office/officeart/2005/8/layout/hierarchy4"/>
    <dgm:cxn modelId="{0556A373-7E09-4A0E-856C-8F3B42A6C9ED}" type="presParOf" srcId="{A2A6AF82-4143-4BD6-A047-0111941719D3}" destId="{6CA48657-0B0B-4F0B-8FD5-B65457CF5675}" srcOrd="0" destOrd="0" presId="urn:microsoft.com/office/officeart/2005/8/layout/hierarchy4"/>
    <dgm:cxn modelId="{A3E866C6-6D2A-43B1-AF51-47120E013E6B}" type="presParOf" srcId="{A2A6AF82-4143-4BD6-A047-0111941719D3}" destId="{38D65F4D-A376-4084-B5F6-A47E6F4D279B}" srcOrd="1" destOrd="0" presId="urn:microsoft.com/office/officeart/2005/8/layout/hierarchy4"/>
    <dgm:cxn modelId="{0BED2E83-5FC8-41B4-81AD-80EC8B25B418}" type="presParOf" srcId="{A2A6AF82-4143-4BD6-A047-0111941719D3}" destId="{A1BEAA77-AACB-4AE0-98FD-8EB0DD7930BF}" srcOrd="2" destOrd="0" presId="urn:microsoft.com/office/officeart/2005/8/layout/hierarchy4"/>
    <dgm:cxn modelId="{CBEA24B7-FD97-4232-B294-4159A1F51488}" type="presParOf" srcId="{A1BEAA77-AACB-4AE0-98FD-8EB0DD7930BF}" destId="{86F8DC36-D96E-415C-B016-857DDACB0583}" srcOrd="0" destOrd="0" presId="urn:microsoft.com/office/officeart/2005/8/layout/hierarchy4"/>
    <dgm:cxn modelId="{6459C3B2-102F-4DBD-9A36-D5EA58A98767}" type="presParOf" srcId="{86F8DC36-D96E-415C-B016-857DDACB0583}" destId="{B6733350-1E8A-4535-94B1-825E9F09ADCA}" srcOrd="0" destOrd="0" presId="urn:microsoft.com/office/officeart/2005/8/layout/hierarchy4"/>
    <dgm:cxn modelId="{72B449E3-5868-4B48-BF16-F3E00A6C83CF}" type="presParOf" srcId="{86F8DC36-D96E-415C-B016-857DDACB0583}" destId="{AF27EF92-096B-462B-81F1-A0BB41F1843F}" srcOrd="1" destOrd="0" presId="urn:microsoft.com/office/officeart/2005/8/layout/hierarchy4"/>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EDBEA-B2C3-4729-91C1-0DDEA5A9569C}">
      <dsp:nvSpPr>
        <dsp:cNvPr id="0" name=""/>
        <dsp:cNvSpPr/>
      </dsp:nvSpPr>
      <dsp:spPr>
        <a:xfrm>
          <a:off x="1859597" y="0"/>
          <a:ext cx="7523480" cy="4702174"/>
        </a:xfrm>
        <a:prstGeom prst="swooshArrow">
          <a:avLst>
            <a:gd name="adj1" fmla="val 25000"/>
            <a:gd name="adj2" fmla="val 2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1CCC49-7464-48DB-AE40-277AB003EB44}">
      <dsp:nvSpPr>
        <dsp:cNvPr id="0" name=""/>
        <dsp:cNvSpPr/>
      </dsp:nvSpPr>
      <dsp:spPr>
        <a:xfrm>
          <a:off x="2815079" y="3245441"/>
          <a:ext cx="195610" cy="19561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57EAA6-8870-465B-900E-7CC3DE797B51}">
      <dsp:nvSpPr>
        <dsp:cNvPr id="0" name=""/>
        <dsp:cNvSpPr/>
      </dsp:nvSpPr>
      <dsp:spPr>
        <a:xfrm>
          <a:off x="2912884" y="3343246"/>
          <a:ext cx="1752970" cy="1358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0" rIns="0" bIns="0" numCol="1" spcCol="1270" anchor="t" anchorCtr="0">
          <a:noAutofit/>
        </a:bodyPr>
        <a:lstStyle/>
        <a:p>
          <a:pPr marL="0" lvl="0" indent="0" algn="l" defTabSz="977900">
            <a:lnSpc>
              <a:spcPct val="90000"/>
            </a:lnSpc>
            <a:spcBef>
              <a:spcPct val="0"/>
            </a:spcBef>
            <a:spcAft>
              <a:spcPct val="35000"/>
            </a:spcAft>
            <a:buNone/>
          </a:pPr>
          <a:r>
            <a:rPr lang="pt-BR" sz="2200" kern="1200" dirty="0"/>
            <a:t>Antigo Modelo</a:t>
          </a:r>
        </a:p>
      </dsp:txBody>
      <dsp:txXfrm>
        <a:off x="2912884" y="3343246"/>
        <a:ext cx="1752970" cy="1358928"/>
      </dsp:txXfrm>
    </dsp:sp>
    <dsp:sp modelId="{107C1A94-AD01-4A08-BAB6-07F3D4D3D96D}">
      <dsp:nvSpPr>
        <dsp:cNvPr id="0" name=""/>
        <dsp:cNvSpPr/>
      </dsp:nvSpPr>
      <dsp:spPr>
        <a:xfrm>
          <a:off x="4541718" y="1967390"/>
          <a:ext cx="353603" cy="353603"/>
        </a:xfrm>
        <a:prstGeom prst="ellipse">
          <a:avLst/>
        </a:prstGeom>
        <a:solidFill>
          <a:schemeClr val="accent4">
            <a:hueOff val="-4912398"/>
            <a:satOff val="-2703"/>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CF377B-2C48-48D0-BDB9-66497F99E6B6}">
      <dsp:nvSpPr>
        <dsp:cNvPr id="0" name=""/>
        <dsp:cNvSpPr/>
      </dsp:nvSpPr>
      <dsp:spPr>
        <a:xfrm>
          <a:off x="4718519" y="2144191"/>
          <a:ext cx="1805635" cy="255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367" tIns="0" rIns="0" bIns="0" numCol="1" spcCol="1270" anchor="t" anchorCtr="0">
          <a:noAutofit/>
        </a:bodyPr>
        <a:lstStyle/>
        <a:p>
          <a:pPr marL="0" lvl="0" indent="0" algn="l" defTabSz="977900">
            <a:lnSpc>
              <a:spcPct val="90000"/>
            </a:lnSpc>
            <a:spcBef>
              <a:spcPct val="0"/>
            </a:spcBef>
            <a:spcAft>
              <a:spcPct val="35000"/>
            </a:spcAft>
            <a:buNone/>
          </a:pPr>
          <a:r>
            <a:rPr lang="pt-BR" sz="2200" kern="1200" dirty="0"/>
            <a:t>Reforma Psiquiátrica</a:t>
          </a:r>
        </a:p>
      </dsp:txBody>
      <dsp:txXfrm>
        <a:off x="4718519" y="2144191"/>
        <a:ext cx="1805635" cy="2557983"/>
      </dsp:txXfrm>
    </dsp:sp>
    <dsp:sp modelId="{EC16AA8D-F912-49B0-BC2A-9277C1CC4951}">
      <dsp:nvSpPr>
        <dsp:cNvPr id="0" name=""/>
        <dsp:cNvSpPr/>
      </dsp:nvSpPr>
      <dsp:spPr>
        <a:xfrm>
          <a:off x="6618198" y="1189650"/>
          <a:ext cx="489026" cy="489026"/>
        </a:xfrm>
        <a:prstGeom prst="ellipse">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73FF14-D4FC-48A8-9213-248954AC2B8C}">
      <dsp:nvSpPr>
        <dsp:cNvPr id="0" name=""/>
        <dsp:cNvSpPr/>
      </dsp:nvSpPr>
      <dsp:spPr>
        <a:xfrm>
          <a:off x="6862711" y="1434163"/>
          <a:ext cx="1805635" cy="3268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125" tIns="0" rIns="0" bIns="0" numCol="1" spcCol="1270" anchor="t" anchorCtr="0">
          <a:noAutofit/>
        </a:bodyPr>
        <a:lstStyle/>
        <a:p>
          <a:pPr marL="0" lvl="0" indent="0" algn="l" defTabSz="977900">
            <a:lnSpc>
              <a:spcPct val="90000"/>
            </a:lnSpc>
            <a:spcBef>
              <a:spcPct val="0"/>
            </a:spcBef>
            <a:spcAft>
              <a:spcPct val="35000"/>
            </a:spcAft>
            <a:buNone/>
          </a:pPr>
          <a:r>
            <a:rPr lang="pt-BR" sz="2200" kern="1200" dirty="0"/>
            <a:t>Atenção Psicossocial</a:t>
          </a:r>
        </a:p>
      </dsp:txBody>
      <dsp:txXfrm>
        <a:off x="6862711" y="1434163"/>
        <a:ext cx="1805635" cy="3268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B4E94-B7F8-4A1A-A744-9FB4F9451FD2}">
      <dsp:nvSpPr>
        <dsp:cNvPr id="0" name=""/>
        <dsp:cNvSpPr/>
      </dsp:nvSpPr>
      <dsp:spPr>
        <a:xfrm>
          <a:off x="4216003" y="0"/>
          <a:ext cx="2810668" cy="1175543"/>
        </a:xfrm>
        <a:prstGeom prst="trapezoid">
          <a:avLst>
            <a:gd name="adj" fmla="val 119548"/>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Serviços especializados</a:t>
          </a:r>
        </a:p>
      </dsp:txBody>
      <dsp:txXfrm>
        <a:off x="4216003" y="0"/>
        <a:ext cx="2810668" cy="1175543"/>
      </dsp:txXfrm>
    </dsp:sp>
    <dsp:sp modelId="{DE11BD64-1569-4051-AB3F-A97E0BCC54B4}">
      <dsp:nvSpPr>
        <dsp:cNvPr id="0" name=""/>
        <dsp:cNvSpPr/>
      </dsp:nvSpPr>
      <dsp:spPr>
        <a:xfrm>
          <a:off x="2810668" y="1175543"/>
          <a:ext cx="5621337" cy="1175543"/>
        </a:xfrm>
        <a:prstGeom prst="trapezoid">
          <a:avLst>
            <a:gd name="adj" fmla="val 119548"/>
          </a:avLst>
        </a:prstGeom>
        <a:solidFill>
          <a:schemeClr val="accent4">
            <a:hueOff val="-3274932"/>
            <a:satOff val="-180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Apoios específicos (de pessoa para pessoa) não especializados </a:t>
          </a:r>
        </a:p>
      </dsp:txBody>
      <dsp:txXfrm>
        <a:off x="3794402" y="1175543"/>
        <a:ext cx="3653869" cy="1175543"/>
      </dsp:txXfrm>
    </dsp:sp>
    <dsp:sp modelId="{55A6C743-B28B-467A-B5D1-7AB08E53AB51}">
      <dsp:nvSpPr>
        <dsp:cNvPr id="0" name=""/>
        <dsp:cNvSpPr/>
      </dsp:nvSpPr>
      <dsp:spPr>
        <a:xfrm>
          <a:off x="1405334" y="2351087"/>
          <a:ext cx="8432006" cy="1175543"/>
        </a:xfrm>
        <a:prstGeom prst="trapezoid">
          <a:avLst>
            <a:gd name="adj" fmla="val 119548"/>
          </a:avLst>
        </a:prstGeom>
        <a:solidFill>
          <a:schemeClr val="accent4">
            <a:hueOff val="-6549864"/>
            <a:satOff val="-3603"/>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Fortalecimento de apoios comunitários e familiares</a:t>
          </a:r>
        </a:p>
      </dsp:txBody>
      <dsp:txXfrm>
        <a:off x="2880935" y="2351087"/>
        <a:ext cx="5480804" cy="1175543"/>
      </dsp:txXfrm>
    </dsp:sp>
    <dsp:sp modelId="{9D199DBB-CFFC-499D-BBFC-64024EBCD80F}">
      <dsp:nvSpPr>
        <dsp:cNvPr id="0" name=""/>
        <dsp:cNvSpPr/>
      </dsp:nvSpPr>
      <dsp:spPr>
        <a:xfrm>
          <a:off x="0" y="3526631"/>
          <a:ext cx="11242675" cy="1175543"/>
        </a:xfrm>
        <a:prstGeom prst="trapezoid">
          <a:avLst>
            <a:gd name="adj" fmla="val 119548"/>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pt-BR" sz="2800" kern="1200" dirty="0"/>
            <a:t>Considerações sociais em serviços básicos e segurança </a:t>
          </a:r>
        </a:p>
      </dsp:txBody>
      <dsp:txXfrm>
        <a:off x="1967468" y="3526631"/>
        <a:ext cx="7307738" cy="1175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11168-4829-418B-9F36-E70BA7BBD542}">
      <dsp:nvSpPr>
        <dsp:cNvPr id="0" name=""/>
        <dsp:cNvSpPr/>
      </dsp:nvSpPr>
      <dsp:spPr>
        <a:xfrm>
          <a:off x="4199534" y="1341"/>
          <a:ext cx="2843606" cy="142180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pt-BR" sz="2800" kern="1200" dirty="0"/>
            <a:t>Territorialização</a:t>
          </a:r>
        </a:p>
      </dsp:txBody>
      <dsp:txXfrm>
        <a:off x="4241177" y="42984"/>
        <a:ext cx="2760320" cy="1338517"/>
      </dsp:txXfrm>
    </dsp:sp>
    <dsp:sp modelId="{9DF1EDBF-601A-44B8-903B-AF0F0875AE53}">
      <dsp:nvSpPr>
        <dsp:cNvPr id="0" name=""/>
        <dsp:cNvSpPr/>
      </dsp:nvSpPr>
      <dsp:spPr>
        <a:xfrm rot="5400000">
          <a:off x="4878983" y="2102271"/>
          <a:ext cx="1484708" cy="497631"/>
        </a:xfrm>
        <a:prstGeom prst="lef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pt-BR" sz="2200" kern="1200"/>
        </a:p>
      </dsp:txBody>
      <dsp:txXfrm>
        <a:off x="5028272" y="2201797"/>
        <a:ext cx="1186130" cy="298579"/>
      </dsp:txXfrm>
    </dsp:sp>
    <dsp:sp modelId="{B4D10D04-5D3F-4FA2-8776-133714AC3E49}">
      <dsp:nvSpPr>
        <dsp:cNvPr id="0" name=""/>
        <dsp:cNvSpPr/>
      </dsp:nvSpPr>
      <dsp:spPr>
        <a:xfrm>
          <a:off x="4199534" y="3279030"/>
          <a:ext cx="2843606" cy="1421803"/>
        </a:xfrm>
        <a:prstGeom prst="roundRect">
          <a:avLst>
            <a:gd name="adj" fmla="val 10000"/>
          </a:avLst>
        </a:prstGeom>
        <a:solidFill>
          <a:schemeClr val="accent4">
            <a:hueOff val="-9824796"/>
            <a:satOff val="-5405"/>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pt-BR" sz="2800" kern="1200" dirty="0"/>
            <a:t>Diagnóstico de saúde da comunidade</a:t>
          </a:r>
        </a:p>
      </dsp:txBody>
      <dsp:txXfrm>
        <a:off x="4241177" y="3320673"/>
        <a:ext cx="2760320" cy="1338517"/>
      </dsp:txXfrm>
    </dsp:sp>
    <dsp:sp modelId="{58BF0CAC-0E4B-4A23-8C9A-D1C02A60B62F}">
      <dsp:nvSpPr>
        <dsp:cNvPr id="0" name=""/>
        <dsp:cNvSpPr/>
      </dsp:nvSpPr>
      <dsp:spPr>
        <a:xfrm rot="16200000">
          <a:off x="4878983" y="2102271"/>
          <a:ext cx="1484708" cy="497631"/>
        </a:xfrm>
        <a:prstGeom prst="leftRightArrow">
          <a:avLst>
            <a:gd name="adj1" fmla="val 60000"/>
            <a:gd name="adj2" fmla="val 50000"/>
          </a:avLst>
        </a:prstGeom>
        <a:solidFill>
          <a:schemeClr val="accent4">
            <a:hueOff val="-9824796"/>
            <a:satOff val="-5405"/>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pt-BR" sz="2200" kern="1200"/>
        </a:p>
      </dsp:txBody>
      <dsp:txXfrm>
        <a:off x="5028272" y="2201797"/>
        <a:ext cx="1186130" cy="298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69AC44-70C8-4D2D-9881-5D5DCE82D5A4}">
      <dsp:nvSpPr>
        <dsp:cNvPr id="0" name=""/>
        <dsp:cNvSpPr/>
      </dsp:nvSpPr>
      <dsp:spPr>
        <a:xfrm>
          <a:off x="8322"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1 - Preparatória ou de Planejamento </a:t>
          </a:r>
        </a:p>
      </dsp:txBody>
      <dsp:txXfrm>
        <a:off x="72812" y="66322"/>
        <a:ext cx="3236137" cy="2072868"/>
      </dsp:txXfrm>
    </dsp:sp>
    <dsp:sp modelId="{3F320F1C-0E89-4243-BE86-912E495B08AA}">
      <dsp:nvSpPr>
        <dsp:cNvPr id="0" name=""/>
        <dsp:cNvSpPr/>
      </dsp:nvSpPr>
      <dsp:spPr>
        <a:xfrm>
          <a:off x="8322"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Reuniões de equipe/ reuniões com a comunidade/ capacitação e sensibilização de todos</a:t>
          </a:r>
        </a:p>
      </dsp:txBody>
      <dsp:txXfrm>
        <a:off x="72812" y="2562983"/>
        <a:ext cx="3236137" cy="2072868"/>
      </dsp:txXfrm>
    </dsp:sp>
    <dsp:sp modelId="{AD0F48FE-FE97-43F3-9312-7D6F9A304A15}">
      <dsp:nvSpPr>
        <dsp:cNvPr id="0" name=""/>
        <dsp:cNvSpPr/>
      </dsp:nvSpPr>
      <dsp:spPr>
        <a:xfrm>
          <a:off x="3938778"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2 - Coleta de Dados e informações</a:t>
          </a:r>
        </a:p>
      </dsp:txBody>
      <dsp:txXfrm>
        <a:off x="4003268" y="66322"/>
        <a:ext cx="3236137" cy="2072868"/>
      </dsp:txXfrm>
    </dsp:sp>
    <dsp:sp modelId="{9C354B40-9F96-4567-8509-D34663D882D5}">
      <dsp:nvSpPr>
        <dsp:cNvPr id="0" name=""/>
        <dsp:cNvSpPr/>
      </dsp:nvSpPr>
      <dsp:spPr>
        <a:xfrm>
          <a:off x="3938778"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Identificação de equipamentos sociais e de saúde / recursos comunitários / pessoas de destaque / busca ativa dos usuários.</a:t>
          </a:r>
        </a:p>
      </dsp:txBody>
      <dsp:txXfrm>
        <a:off x="4003268" y="2562983"/>
        <a:ext cx="3236137" cy="2072868"/>
      </dsp:txXfrm>
    </dsp:sp>
    <dsp:sp modelId="{6CA48657-0B0B-4F0B-8FD5-B65457CF5675}">
      <dsp:nvSpPr>
        <dsp:cNvPr id="0" name=""/>
        <dsp:cNvSpPr/>
      </dsp:nvSpPr>
      <dsp:spPr>
        <a:xfrm>
          <a:off x="7869235" y="1832"/>
          <a:ext cx="3365117" cy="220184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dirty="0"/>
            <a:t>Fase 3 - análise dos dados</a:t>
          </a:r>
        </a:p>
      </dsp:txBody>
      <dsp:txXfrm>
        <a:off x="7933725" y="66322"/>
        <a:ext cx="3236137" cy="2072868"/>
      </dsp:txXfrm>
    </dsp:sp>
    <dsp:sp modelId="{B6733350-1E8A-4535-94B1-825E9F09ADCA}">
      <dsp:nvSpPr>
        <dsp:cNvPr id="0" name=""/>
        <dsp:cNvSpPr/>
      </dsp:nvSpPr>
      <dsp:spPr>
        <a:xfrm>
          <a:off x="7869235" y="2498493"/>
          <a:ext cx="3365117" cy="220184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Estudo e levantamento dos dados coletados/ organização dos processos de trabalho/ escalonamento do cuidado/ construção dos fluxos. </a:t>
          </a:r>
        </a:p>
      </dsp:txBody>
      <dsp:txXfrm>
        <a:off x="7933725" y="2562983"/>
        <a:ext cx="3236137" cy="207286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8136"/>
          </a:xfrm>
          <a:prstGeom prst="rect">
            <a:avLst/>
          </a:prstGeom>
        </p:spPr>
        <p:txBody>
          <a:bodyPr vert="horz" lIns="91010" tIns="45505" rIns="91010" bIns="45505" rtlCol="0"/>
          <a:lstStyle>
            <a:lvl1pPr algn="l">
              <a:defRPr sz="1200"/>
            </a:lvl1pPr>
          </a:lstStyle>
          <a:p>
            <a:endParaRPr lang="pt-BR" dirty="0"/>
          </a:p>
        </p:txBody>
      </p:sp>
      <p:sp>
        <p:nvSpPr>
          <p:cNvPr id="3" name="Espaço Reservado para Data 2"/>
          <p:cNvSpPr>
            <a:spLocks noGrp="1"/>
          </p:cNvSpPr>
          <p:nvPr>
            <p:ph type="dt" sz="quarter" idx="1"/>
          </p:nvPr>
        </p:nvSpPr>
        <p:spPr>
          <a:xfrm>
            <a:off x="3850443" y="0"/>
            <a:ext cx="2945659" cy="498136"/>
          </a:xfrm>
          <a:prstGeom prst="rect">
            <a:avLst/>
          </a:prstGeom>
        </p:spPr>
        <p:txBody>
          <a:bodyPr vert="horz" lIns="91010" tIns="45505" rIns="91010" bIns="45505" rtlCol="0"/>
          <a:lstStyle>
            <a:lvl1pPr algn="r">
              <a:defRPr sz="1200"/>
            </a:lvl1pPr>
          </a:lstStyle>
          <a:p>
            <a:fld id="{975C0C6F-CDDD-4662-9DA0-3CBFCD37FD8E}" type="datetime1">
              <a:rPr lang="pt-BR" smtClean="0"/>
              <a:t>14/08/2023</a:t>
            </a:fld>
            <a:endParaRPr lang="pt-BR" dirty="0"/>
          </a:p>
        </p:txBody>
      </p:sp>
      <p:sp>
        <p:nvSpPr>
          <p:cNvPr id="4" name="Espaço Reservado para Rodapé 3"/>
          <p:cNvSpPr>
            <a:spLocks noGrp="1"/>
          </p:cNvSpPr>
          <p:nvPr>
            <p:ph type="ftr" sz="quarter" idx="2"/>
          </p:nvPr>
        </p:nvSpPr>
        <p:spPr>
          <a:xfrm>
            <a:off x="0" y="9430092"/>
            <a:ext cx="2945659" cy="498135"/>
          </a:xfrm>
          <a:prstGeom prst="rect">
            <a:avLst/>
          </a:prstGeom>
        </p:spPr>
        <p:txBody>
          <a:bodyPr vert="horz" lIns="91010" tIns="45505" rIns="91010" bIns="45505"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50443" y="9430092"/>
            <a:ext cx="2945659" cy="498135"/>
          </a:xfrm>
          <a:prstGeom prst="rect">
            <a:avLst/>
          </a:prstGeom>
        </p:spPr>
        <p:txBody>
          <a:bodyPr vert="horz" lIns="91010" tIns="45505" rIns="91010" bIns="45505" rtlCol="0" anchor="b"/>
          <a:lstStyle>
            <a:lvl1pPr algn="r">
              <a:defRPr sz="1200"/>
            </a:lvl1pPr>
          </a:lstStyle>
          <a:p>
            <a:fld id="{A80021A4-12FA-4C9A-8282-C2BFD2881E46}" type="slidenum">
              <a:rPr lang="pt-BR" smtClean="0"/>
              <a:t>‹nº›</a:t>
            </a:fld>
            <a:endParaRPr lang="pt-BR" dirty="0"/>
          </a:p>
        </p:txBody>
      </p:sp>
    </p:spTree>
    <p:extLst>
      <p:ext uri="{BB962C8B-B14F-4D97-AF65-F5344CB8AC3E}">
        <p14:creationId xmlns:p14="http://schemas.microsoft.com/office/powerpoint/2010/main" val="625718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8136"/>
          </a:xfrm>
          <a:prstGeom prst="rect">
            <a:avLst/>
          </a:prstGeom>
        </p:spPr>
        <p:txBody>
          <a:bodyPr vert="horz" lIns="91010" tIns="45505" rIns="91010" bIns="45505"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50443" y="0"/>
            <a:ext cx="2945659" cy="498136"/>
          </a:xfrm>
          <a:prstGeom prst="rect">
            <a:avLst/>
          </a:prstGeom>
        </p:spPr>
        <p:txBody>
          <a:bodyPr vert="horz" lIns="91010" tIns="45505" rIns="91010" bIns="45505" rtlCol="0"/>
          <a:lstStyle>
            <a:lvl1pPr algn="r">
              <a:defRPr sz="1200"/>
            </a:lvl1pPr>
          </a:lstStyle>
          <a:p>
            <a:fld id="{BF9E7B25-8111-442E-A41B-2383A35EB02C}" type="datetime1">
              <a:rPr lang="pt-BR" smtClean="0"/>
              <a:pPr/>
              <a:t>14/08/2023</a:t>
            </a:fld>
            <a:endParaRPr lang="pt-BR" dirty="0"/>
          </a:p>
        </p:txBody>
      </p:sp>
      <p:sp>
        <p:nvSpPr>
          <p:cNvPr id="4" name="Espaço Reservado para Imagem do Slide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010" tIns="45505" rIns="91010" bIns="45505" rtlCol="0" anchor="ctr"/>
          <a:lstStyle/>
          <a:p>
            <a:pPr rtl="0"/>
            <a:endParaRPr lang="pt-BR" noProof="0" dirty="0"/>
          </a:p>
        </p:txBody>
      </p:sp>
      <p:sp>
        <p:nvSpPr>
          <p:cNvPr id="5" name="Espaço reservado para anotações 4"/>
          <p:cNvSpPr>
            <a:spLocks noGrp="1"/>
          </p:cNvSpPr>
          <p:nvPr>
            <p:ph type="body" sz="quarter" idx="3"/>
          </p:nvPr>
        </p:nvSpPr>
        <p:spPr>
          <a:xfrm>
            <a:off x="679768" y="4777958"/>
            <a:ext cx="5438140" cy="3909239"/>
          </a:xfrm>
          <a:prstGeom prst="rect">
            <a:avLst/>
          </a:prstGeom>
        </p:spPr>
        <p:txBody>
          <a:bodyPr vert="horz" lIns="91010" tIns="45505" rIns="91010" bIns="45505" rtlCol="0"/>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9430092"/>
            <a:ext cx="2945659" cy="498135"/>
          </a:xfrm>
          <a:prstGeom prst="rect">
            <a:avLst/>
          </a:prstGeom>
        </p:spPr>
        <p:txBody>
          <a:bodyPr vert="horz" lIns="91010" tIns="45505" rIns="91010" bIns="45505"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50443" y="9430092"/>
            <a:ext cx="2945659" cy="498135"/>
          </a:xfrm>
          <a:prstGeom prst="rect">
            <a:avLst/>
          </a:prstGeom>
        </p:spPr>
        <p:txBody>
          <a:bodyPr vert="horz" lIns="91010" tIns="45505" rIns="91010" bIns="45505" rtlCol="0" anchor="b"/>
          <a:lstStyle>
            <a:lvl1pPr algn="r">
              <a:defRPr sz="1200"/>
            </a:lvl1pPr>
          </a:lstStyle>
          <a:p>
            <a:pPr rtl="0"/>
            <a:fld id="{060C6D3C-9EB0-4F2C-9026-3887D1CDB44E}" type="slidenum">
              <a:rPr lang="pt-BR" noProof="0" smtClean="0"/>
              <a:t>‹nº›</a:t>
            </a:fld>
            <a:endParaRPr lang="pt-BR" noProof="0"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 </a:t>
            </a:r>
            <a:r>
              <a:rPr lang="pt-BR" sz="900" b="1" dirty="0"/>
              <a:t>Bom dia a todos</a:t>
            </a:r>
            <a:r>
              <a:rPr lang="pt-BR" sz="3200" dirty="0"/>
              <a:t>! </a:t>
            </a:r>
            <a:r>
              <a:rPr lang="pt-BR" sz="3200" b="1" dirty="0"/>
              <a:t>É uma alegria estar aqui hoje com vocês, profissionais dedicados e apaixonados pela saúde da comunidade</a:t>
            </a:r>
            <a:r>
              <a:rPr lang="pt-BR" sz="3200" dirty="0"/>
              <a:t>. </a:t>
            </a:r>
            <a:r>
              <a:rPr lang="pt-BR" sz="3200" b="1" dirty="0"/>
              <a:t>Sou o Márcio</a:t>
            </a:r>
            <a:r>
              <a:rPr lang="pt-BR" sz="3200" dirty="0"/>
              <a:t>, enfermeiro de formação, com experiência em Saúde da Família e atualmente, assessor técnico na Secretaria de Saúde de Granja. Hoje, </a:t>
            </a:r>
            <a:r>
              <a:rPr lang="pt-BR" sz="3200" b="1" dirty="0"/>
              <a:t>vamos explorar um tema fundamental: </a:t>
            </a:r>
            <a:r>
              <a:rPr lang="pt-BR" sz="3200" dirty="0"/>
              <a:t>Territorialização e Diagnóstico de Saúde da Comunidade. Vamos desenvolver essas ferramentas essenciais para </a:t>
            </a:r>
            <a:r>
              <a:rPr lang="pt-BR" sz="3200" b="1" dirty="0"/>
              <a:t>planejar ações eficazes e construir um sistema de saúde mais forte e humano</a:t>
            </a:r>
            <a:r>
              <a:rPr lang="pt-BR" sz="3200" dirty="0"/>
              <a:t>.</a:t>
            </a: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1</a:t>
            </a:fld>
            <a:endParaRPr lang="pt-BR" noProof="0" dirty="0"/>
          </a:p>
        </p:txBody>
      </p:sp>
    </p:spTree>
    <p:extLst>
      <p:ext uri="{BB962C8B-B14F-4D97-AF65-F5344CB8AC3E}">
        <p14:creationId xmlns:p14="http://schemas.microsoft.com/office/powerpoint/2010/main" val="1806345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10</a:t>
            </a:fld>
            <a:endParaRPr lang="pt-BR" noProof="0" dirty="0"/>
          </a:p>
        </p:txBody>
      </p:sp>
    </p:spTree>
    <p:extLst>
      <p:ext uri="{BB962C8B-B14F-4D97-AF65-F5344CB8AC3E}">
        <p14:creationId xmlns:p14="http://schemas.microsoft.com/office/powerpoint/2010/main" val="204048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11</a:t>
            </a:fld>
            <a:endParaRPr lang="pt-BR" noProof="0" dirty="0"/>
          </a:p>
        </p:txBody>
      </p:sp>
    </p:spTree>
    <p:extLst>
      <p:ext uri="{BB962C8B-B14F-4D97-AF65-F5344CB8AC3E}">
        <p14:creationId xmlns:p14="http://schemas.microsoft.com/office/powerpoint/2010/main" val="664657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12</a:t>
            </a:fld>
            <a:endParaRPr lang="pt-BR" noProof="0" dirty="0"/>
          </a:p>
        </p:txBody>
      </p:sp>
    </p:spTree>
    <p:extLst>
      <p:ext uri="{BB962C8B-B14F-4D97-AF65-F5344CB8AC3E}">
        <p14:creationId xmlns:p14="http://schemas.microsoft.com/office/powerpoint/2010/main" val="3730818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13</a:t>
            </a:fld>
            <a:endParaRPr lang="pt-BR" noProof="0" dirty="0"/>
          </a:p>
        </p:txBody>
      </p:sp>
    </p:spTree>
    <p:extLst>
      <p:ext uri="{BB962C8B-B14F-4D97-AF65-F5344CB8AC3E}">
        <p14:creationId xmlns:p14="http://schemas.microsoft.com/office/powerpoint/2010/main" val="339582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br>
              <a:rPr lang="pt-BR" dirty="0"/>
            </a:br>
            <a:r>
              <a:rPr lang="pt-BR" b="1" dirty="0"/>
              <a:t>Antigo modelo: </a:t>
            </a:r>
            <a:r>
              <a:rPr lang="pt-BR" dirty="0"/>
              <a:t>O antigo modelo de tratamento psiquiátrico no Brasil era </a:t>
            </a:r>
            <a:r>
              <a:rPr lang="pt-BR" b="1" dirty="0"/>
              <a:t>baseado na internação em hospitais psiquiátricos</a:t>
            </a:r>
            <a:r>
              <a:rPr lang="pt-BR" dirty="0"/>
              <a:t>, também conhecidos como manicômios. Essas instituições eram </a:t>
            </a:r>
            <a:r>
              <a:rPr lang="pt-BR" b="1" dirty="0"/>
              <a:t>muitas vezes isoladas da sociedade </a:t>
            </a:r>
            <a:r>
              <a:rPr lang="pt-BR" dirty="0"/>
              <a:t>e havia muitos relatos de </a:t>
            </a:r>
            <a:r>
              <a:rPr lang="pt-BR" b="1" dirty="0"/>
              <a:t>violações dos direitos humanos e maus-tratos aos pacientes</a:t>
            </a:r>
            <a:r>
              <a:rPr lang="pt-BR" dirty="0"/>
              <a:t>.</a:t>
            </a:r>
          </a:p>
          <a:p>
            <a:endParaRPr lang="pt-BR" dirty="0"/>
          </a:p>
          <a:p>
            <a:r>
              <a:rPr lang="pt-BR" b="1" dirty="0"/>
              <a:t>Reforma Psiquiátrica: </a:t>
            </a:r>
            <a:r>
              <a:rPr lang="pt-BR" dirty="0"/>
              <a:t>A Reforma Psiquiátrica no Brasil </a:t>
            </a:r>
            <a:r>
              <a:rPr lang="pt-BR" b="1" dirty="0"/>
              <a:t>começou no final da década de 1970 </a:t>
            </a:r>
            <a:r>
              <a:rPr lang="pt-BR" dirty="0"/>
              <a:t>e teve como objetivo mudar o </a:t>
            </a:r>
            <a:r>
              <a:rPr lang="pt-BR" b="1" dirty="0"/>
              <a:t>sistema de tratamento clínico da doença mental</a:t>
            </a:r>
            <a:r>
              <a:rPr lang="pt-BR" dirty="0"/>
              <a:t>, </a:t>
            </a:r>
            <a:r>
              <a:rPr lang="pt-BR" b="1" dirty="0"/>
              <a:t>eliminando gradualmente a internação </a:t>
            </a:r>
            <a:r>
              <a:rPr lang="pt-BR" dirty="0"/>
              <a:t>como forma de </a:t>
            </a:r>
            <a:r>
              <a:rPr lang="pt-BR" b="1" dirty="0"/>
              <a:t>exclusão social. A proposta da reforma psiquiátrica é a desativação gradual dos manicômios</a:t>
            </a:r>
            <a:r>
              <a:rPr lang="pt-BR" dirty="0"/>
              <a:t>, para que aqueles que sofrem de transtornos mentais possam </a:t>
            </a:r>
            <a:r>
              <a:rPr lang="pt-BR" b="1" dirty="0"/>
              <a:t>conviver livremente na sociedade</a:t>
            </a:r>
            <a:r>
              <a:rPr lang="pt-BR" dirty="0"/>
              <a:t>.</a:t>
            </a:r>
          </a:p>
          <a:p>
            <a:r>
              <a:rPr lang="pt-BR" b="1" dirty="0"/>
              <a:t>Atenção Psicossocial: O novo modelo </a:t>
            </a:r>
            <a:r>
              <a:rPr lang="pt-BR" dirty="0"/>
              <a:t>de tratamento proposto pela Reforma Psiquiátrica é baseado na Atenção Psicossocial, que visa </a:t>
            </a:r>
            <a:r>
              <a:rPr lang="pt-BR" b="1" dirty="0"/>
              <a:t>à integração da pessoa que sofre de transtornos mentais à comunidade</a:t>
            </a:r>
            <a:r>
              <a:rPr lang="pt-BR" dirty="0"/>
              <a:t>. </a:t>
            </a:r>
            <a:r>
              <a:rPr lang="pt-BR" b="1" dirty="0"/>
              <a:t>A Rede de Atenção Psicossocial (RAPS) </a:t>
            </a:r>
            <a:r>
              <a:rPr lang="pt-BR" dirty="0"/>
              <a:t>é um conjunto de diferentes serviços disponíveis nas cidades e comunidades, que </a:t>
            </a:r>
            <a:r>
              <a:rPr lang="pt-BR" b="1" dirty="0"/>
              <a:t>articulados </a:t>
            </a:r>
            <a:r>
              <a:rPr lang="pt-BR" dirty="0"/>
              <a:t>formam uma rede, devendo ser capaz de cuidar das pessoas com transtornos mentais e com problemas em decorrência do uso de drogas, bem como a seus familiares, nas suas diferentes necessidades. </a:t>
            </a:r>
            <a:r>
              <a:rPr lang="pt-BR" b="1" dirty="0"/>
              <a:t>Os principais atendimentos em saúde mental são realizados nos Centros de Atenção Psicossocial (CAPS) </a:t>
            </a:r>
            <a:r>
              <a:rPr lang="pt-BR" dirty="0"/>
              <a:t>que existem no país, onde o usuário recebe atendimento próximo da família com assistência multiprofissional e cuidado terapêutico conforme o quadro de saúde de cada paciente.</a:t>
            </a:r>
          </a:p>
          <a:p>
            <a:endParaRPr lang="pt-BR" dirty="0"/>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2</a:t>
            </a:fld>
            <a:endParaRPr lang="pt-BR" noProof="0" dirty="0"/>
          </a:p>
        </p:txBody>
      </p:sp>
    </p:spTree>
    <p:extLst>
      <p:ext uri="{BB962C8B-B14F-4D97-AF65-F5344CB8AC3E}">
        <p14:creationId xmlns:p14="http://schemas.microsoft.com/office/powerpoint/2010/main" val="3293832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dirty="0">
                <a:solidFill>
                  <a:srgbClr val="000000"/>
                </a:solidFill>
                <a:latin typeface="Arial" panose="020B0604020202020204" pitchFamily="34" charset="0"/>
              </a:rPr>
              <a:t>Os CAPS são lugares onde as pessoas podem ir para cuidar da saúde mental. Antes, esses lugares eram mais para pessoas que tinham problemas mais graves, como se fossem hospitais. Mas com o tempo, os CAPS começaram a receber outras pessoas que também precisavam de ajuda para cuidar da saúde mental. Essas pessoas podem ter problemas diferentes, como tristeza, medo, problemas de relacionamento, problemas com drogas, entre outros. É como se fosse uma caixinha de ferramentas que tem várias ferramentas diferentes para ajudar a consertar coisas diferentes. Mas mesmo com os CAPS, ainda existem lugares onde as pessoas não conseguem receber ajuda para cuidar da saúde mental. É como se fosse um buraco que precisa ser tapado para que as pessoas possam receber ajuda em todos os lugares.</a:t>
            </a:r>
            <a:endParaRPr lang="pt-BR" b="0" dirty="0">
              <a:effectLst/>
            </a:endParaRPr>
          </a:p>
          <a:p>
            <a:br>
              <a:rPr lang="pt-BR" dirty="0"/>
            </a:br>
            <a:endParaRPr lang="pt-BR" b="0" i="0" dirty="0">
              <a:effectLst/>
              <a:latin typeface="Google Sans"/>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3</a:t>
            </a:fld>
            <a:endParaRPr lang="pt-BR" noProof="0" dirty="0"/>
          </a:p>
        </p:txBody>
      </p:sp>
    </p:spTree>
    <p:extLst>
      <p:ext uri="{BB962C8B-B14F-4D97-AF65-F5344CB8AC3E}">
        <p14:creationId xmlns:p14="http://schemas.microsoft.com/office/powerpoint/2010/main" val="252946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0" i="0" dirty="0">
              <a:solidFill>
                <a:srgbClr val="374151"/>
              </a:solidFill>
              <a:effectLst/>
              <a:latin typeface="Söhne"/>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4</a:t>
            </a:fld>
            <a:endParaRPr lang="pt-BR" noProof="0" dirty="0"/>
          </a:p>
        </p:txBody>
      </p:sp>
    </p:spTree>
    <p:extLst>
      <p:ext uri="{BB962C8B-B14F-4D97-AF65-F5344CB8AC3E}">
        <p14:creationId xmlns:p14="http://schemas.microsoft.com/office/powerpoint/2010/main" val="4097837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pt-BR" sz="1800" dirty="0">
                <a:solidFill>
                  <a:srgbClr val="000000"/>
                </a:solidFill>
                <a:latin typeface="Arial" panose="020B0604020202020204" pitchFamily="34" charset="0"/>
              </a:rPr>
              <a:t>A Rede de Atenção Psicossocial (RAPS) pode ser comparada a uma grande equipe de construção, trabalhando juntos para construir uma casa forte e segura para as pessoas com problemas de saúde mental, uso de álcool e outras drogas.</a:t>
            </a:r>
            <a:endParaRPr lang="pt-BR" b="0" dirty="0">
              <a:effectLst/>
            </a:endParaRPr>
          </a:p>
          <a:p>
            <a:pPr algn="just"/>
            <a:r>
              <a:rPr lang="pt-BR" sz="1800" dirty="0">
                <a:solidFill>
                  <a:srgbClr val="000000"/>
                </a:solidFill>
                <a:latin typeface="Arial" panose="020B0604020202020204" pitchFamily="34" charset="0"/>
              </a:rPr>
              <a:t>Um dos membros dessa equipe é a APS (ESF/</a:t>
            </a:r>
            <a:r>
              <a:rPr lang="pt-BR" sz="1800" dirty="0" err="1">
                <a:solidFill>
                  <a:srgbClr val="000000"/>
                </a:solidFill>
                <a:latin typeface="Arial" panose="020B0604020202020204" pitchFamily="34" charset="0"/>
              </a:rPr>
              <a:t>Emulti</a:t>
            </a:r>
            <a:r>
              <a:rPr lang="pt-BR" sz="1800" dirty="0">
                <a:solidFill>
                  <a:srgbClr val="000000"/>
                </a:solidFill>
                <a:latin typeface="Arial" panose="020B0604020202020204" pitchFamily="34" charset="0"/>
              </a:rPr>
              <a:t>/ESB), que é como o pedreiro, colocando os alicerces da casa e garantindo que ela seja forte e estável. A APS é a Atenção Primária à Saúde, que inclui a Estratégia Saúde da Família (ESF), a Equipe Multiprofissional (</a:t>
            </a:r>
            <a:r>
              <a:rPr lang="pt-BR" sz="1800" dirty="0" err="1">
                <a:solidFill>
                  <a:srgbClr val="000000"/>
                </a:solidFill>
                <a:latin typeface="Arial" panose="020B0604020202020204" pitchFamily="34" charset="0"/>
              </a:rPr>
              <a:t>Emulti</a:t>
            </a:r>
            <a:r>
              <a:rPr lang="pt-BR" sz="1800" dirty="0">
                <a:solidFill>
                  <a:srgbClr val="000000"/>
                </a:solidFill>
                <a:latin typeface="Arial" panose="020B0604020202020204" pitchFamily="34" charset="0"/>
              </a:rPr>
              <a:t>) e a Equipe de Saúde Bucal (ESB).</a:t>
            </a:r>
            <a:endParaRPr lang="pt-BR" b="0" dirty="0">
              <a:effectLst/>
            </a:endParaRPr>
          </a:p>
          <a:p>
            <a:pPr algn="just"/>
            <a:r>
              <a:rPr lang="pt-BR" sz="1800" dirty="0">
                <a:solidFill>
                  <a:srgbClr val="000000"/>
                </a:solidFill>
                <a:latin typeface="Arial" panose="020B0604020202020204" pitchFamily="34" charset="0"/>
              </a:rPr>
              <a:t>Outro membro importante da equipe RAPS é a Atenção Especializada, que é como o engenheiro, planejando e supervisionando a construção para garantir que tudo esteja de acordo com os padrões. Dentro da Atenção Especializada, temos os CAPS, que são os Centros de Atenção Psicossocial. Eles são divididos em três tipos: CAPS geral, CAPS AD (para álcool e drogas) e </a:t>
            </a:r>
            <a:r>
              <a:rPr lang="pt-BR" sz="1800" dirty="0" err="1">
                <a:solidFill>
                  <a:srgbClr val="000000"/>
                </a:solidFill>
                <a:latin typeface="Arial" panose="020B0604020202020204" pitchFamily="34" charset="0"/>
              </a:rPr>
              <a:t>CAPSi</a:t>
            </a:r>
            <a:r>
              <a:rPr lang="pt-BR" sz="1800" dirty="0">
                <a:solidFill>
                  <a:srgbClr val="000000"/>
                </a:solidFill>
                <a:latin typeface="Arial" panose="020B0604020202020204" pitchFamily="34" charset="0"/>
              </a:rPr>
              <a:t> (para crianças e adolescentes).</a:t>
            </a:r>
            <a:endParaRPr lang="pt-BR" b="0" dirty="0">
              <a:effectLst/>
            </a:endParaRPr>
          </a:p>
          <a:p>
            <a:pPr algn="just"/>
            <a:r>
              <a:rPr lang="pt-BR" sz="1800" dirty="0">
                <a:solidFill>
                  <a:srgbClr val="000000"/>
                </a:solidFill>
                <a:latin typeface="Arial" panose="020B0604020202020204" pitchFamily="34" charset="0"/>
              </a:rPr>
              <a:t>Também temos as Unidades de Pronto-Atendimento (UPA), que são como os eletricistas, prontos para resolver rapidamente qualquer problema elétrico que possa surgir. E temos os hospitais, que são como os encanadores, cuidando dos sistemas de água e esgoto da casa.</a:t>
            </a:r>
            <a:endParaRPr lang="pt-BR" b="0" dirty="0">
              <a:effectLst/>
            </a:endParaRPr>
          </a:p>
          <a:p>
            <a:pPr algn="just"/>
            <a:r>
              <a:rPr lang="pt-BR" sz="1800" dirty="0">
                <a:solidFill>
                  <a:srgbClr val="000000"/>
                </a:solidFill>
                <a:latin typeface="Arial" panose="020B0604020202020204" pitchFamily="34" charset="0"/>
              </a:rPr>
              <a:t>Além disso, temos o Centro de Especialidade Odontológica (CEO), que é como o pintor, cuidando do acabamento e da aparência da casa. E ainda temos outros serviços secundários e terciários, que são como outros trabalhadores da construção civil, cada um com suas habilidades especiais para ajudar a construir a casa.</a:t>
            </a:r>
            <a:endParaRPr lang="pt-BR" b="0" dirty="0">
              <a:effectLst/>
            </a:endParaRPr>
          </a:p>
          <a:p>
            <a:pPr algn="just"/>
            <a:r>
              <a:rPr lang="pt-BR" sz="1800" dirty="0">
                <a:solidFill>
                  <a:srgbClr val="000000"/>
                </a:solidFill>
                <a:latin typeface="Arial" panose="020B0604020202020204" pitchFamily="34" charset="0"/>
              </a:rPr>
              <a:t>Juntos, todos esses membros da equipe RAPS trabalham para garantir que as pessoas tenham uma casa segura e confortável para viver. É como se fossem uma grande equipe de construção civil trabalhando juntos para construir uma casa forte e segura para todos!</a:t>
            </a:r>
            <a:endParaRPr lang="pt-BR" b="0" dirty="0">
              <a:effectLst/>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5</a:t>
            </a:fld>
            <a:endParaRPr lang="pt-BR" noProof="0" dirty="0"/>
          </a:p>
        </p:txBody>
      </p:sp>
    </p:spTree>
    <p:extLst>
      <p:ext uri="{BB962C8B-B14F-4D97-AF65-F5344CB8AC3E}">
        <p14:creationId xmlns:p14="http://schemas.microsoft.com/office/powerpoint/2010/main" val="194679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err="1">
                <a:solidFill>
                  <a:srgbClr val="1F1F1F"/>
                </a:solidFill>
                <a:effectLst/>
                <a:latin typeface="Google Sans"/>
              </a:rPr>
              <a:t>ChatPDF</a:t>
            </a:r>
            <a:endParaRPr lang="pt-BR" b="0" i="0" dirty="0">
              <a:solidFill>
                <a:srgbClr val="1F1F1F"/>
              </a:solidFill>
              <a:effectLst/>
              <a:latin typeface="Google Sans"/>
            </a:endParaRPr>
          </a:p>
          <a:p>
            <a:r>
              <a:rPr lang="pt-BR" b="0" i="0" dirty="0">
                <a:effectLst/>
                <a:latin typeface="-apple-system"/>
              </a:rPr>
              <a:t>A base da pirâmide é como o alicerce de uma casa. É a parte mais importante porque é o que sustenta toda a casa. Na saúde, a base da pirâmide é como um chão firme e seguro onde as pessoas podem caminhar sem medo de cair. Essa base é formada por coisas importantes, como serviços básicos, que são como as coisas que precisamos para viver, como água, comida e moradia. Também tem a segurança, que é como um escudo que nos protege de coisas ruins que podem acontecer. É como se fosse um guarda-chuva que nos protege da chuva. Além disso, a base da pirâmide também inclui as considerações sociais, que são como as regras que ajudam as pessoas a viverem juntas em harmonia. É como se fosse um manual de instruções que nos ensina como sermos bons amigos e vizinhos. Tudo isso é muito importante para que as pessoas possam ter uma vida saudável e feliz. É como se fosse um jardim que precisa de cuidados para crescer forte e bonito.</a:t>
            </a:r>
          </a:p>
          <a:p>
            <a:endParaRPr lang="pt-BR" b="0" i="0" dirty="0">
              <a:solidFill>
                <a:srgbClr val="1F1F1F"/>
              </a:solidFill>
              <a:effectLst/>
              <a:latin typeface="-apple-system"/>
            </a:endParaRPr>
          </a:p>
          <a:p>
            <a:r>
              <a:rPr lang="pt-BR" b="0" i="0" dirty="0">
                <a:effectLst/>
                <a:latin typeface="-apple-system"/>
              </a:rPr>
              <a:t>O nível da pirâmide "Fortalecimento de apoios comunitários e familiares" é como um abraço que nos ajuda a nos sentir seguros e protegidos. Nesse nível, as pessoas que cuidam da saúde mental trabalham para fortalecer os apoios que as pessoas têm em suas comunidades e famílias. É como se fossem amigos que nos ajudam quando precisamos. Esses apoios podem ser muitas coisas diferentes, como grupos de amigos, vizinhos, igrejas, escolas e outras organizações que ajudam as pessoas. É como se fossem as raízes de uma árvore que a mantêm firme no chão. Quando esses apoios são fortes, as pessoas se sentem mais seguras e protegidas. É como se fosse um escudo que nos protege de coisas ruins que podem acontecer. Os profissionais que cuidam da saúde mental também trabalham para ajudar as famílias a entenderem melhor como cuidar da saúde mental de seus entes queridos. É como se fossem professores que nos ensinam coisas importantes. Tudo isso é muito importante para que as pessoas possam ter uma vida saudável e feliz. É como se fosse um jardim que precisa de cuidados para crescer forte e bonito. </a:t>
            </a:r>
            <a:br>
              <a:rPr lang="pt-BR" dirty="0"/>
            </a:br>
            <a:r>
              <a:rPr lang="pt-BR" dirty="0"/>
              <a:t>Exemplos:</a:t>
            </a:r>
          </a:p>
          <a:p>
            <a:r>
              <a:rPr lang="pt-BR" b="0" i="0" dirty="0">
                <a:effectLst/>
                <a:latin typeface="-apple-system"/>
              </a:rPr>
              <a:t>1. Grupos de amigos 2. Vizinhos 3. Igrejas 4. Escolas 5. Clubes esportivos 6. Organizações sem fins lucrativos 7. Grupos de apoio 8. Terapeutas comunitários 9. Bibliotecas 10. Centros culturais 11. Associações de bairro 12. Grupos de voluntários 13. Centros de atividades para idosos </a:t>
            </a:r>
            <a:br>
              <a:rPr lang="pt-BR" dirty="0"/>
            </a:br>
            <a:r>
              <a:rPr lang="pt-BR" dirty="0"/>
              <a:t>Outros exemplos: </a:t>
            </a:r>
            <a:r>
              <a:rPr lang="pt-BR" b="0" i="0" dirty="0">
                <a:effectLst/>
                <a:latin typeface="-apple-system"/>
              </a:rPr>
              <a:t>1. Centros de saúde comunitários 2. Grupos de pais 3. Organizações de defesa dos direitos humanos 4. Grupos de ativismo social 5. Clubes de hobbies 6. Grupos de meditação ou yoga 7. Grupos de teatro ou música 8. Centros de apoio a vítimas de violência doméstica 9. Grupos de apoio a pessoas com deficiência 10. Organizações de apoio a imigrantes e refugiados</a:t>
            </a:r>
            <a:endParaRPr lang="pt-BR" b="0" i="0"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6</a:t>
            </a:fld>
            <a:endParaRPr lang="pt-BR" noProof="0" dirty="0"/>
          </a:p>
        </p:txBody>
      </p:sp>
    </p:spTree>
    <p:extLst>
      <p:ext uri="{BB962C8B-B14F-4D97-AF65-F5344CB8AC3E}">
        <p14:creationId xmlns:p14="http://schemas.microsoft.com/office/powerpoint/2010/main" val="340573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ChatPDF</a:t>
            </a:r>
            <a:endParaRPr lang="pt-BR" dirty="0"/>
          </a:p>
          <a:p>
            <a:r>
              <a:rPr lang="pt-BR" dirty="0"/>
              <a:t>A territorialização e o diagnóstico de saúde da comunidade são como um mapa que ajuda as pessoas que cuidam da saúde a entenderem melhor a situação de uma comunidade. É como se fosse um mapa que mostra onde estão as coisas importantes e como elas estão relacionadas. Essas ferramentas são muito importantes porque ajudam as pessoas que cuidam da saúde a planejar melhor as ações que vão ser realizadas. É como se fosse um plano para fazer uma festa, onde é preciso saber quem vai vir, o que vai ser servido e como as coisas vão acontecer. Quando as pessoas que cuidam da saúde usam essas ferramentas, elas conseguem identificar os recursos que estão disponíveis na comunidade e como eles podem ser usados para ajudar as pessoas que precisam de cuidados psicossociais. É como se fosse um kit de primeiros socorros que tem tudo o que é preciso para ajudar alguém que está machucado. Esses recursos podem ser muitas coisas diferentes, como grupos de amigos, vizinhos, igrejas, escolas e outras organizações que ajudam as pessoas. É como se fossem as raízes de uma árvore que a mantêm firme no chão.</a:t>
            </a:r>
          </a:p>
          <a:p>
            <a:r>
              <a:rPr lang="pt-BR" dirty="0" err="1"/>
              <a:t>Bard</a:t>
            </a:r>
            <a:endParaRPr lang="pt-BR" dirty="0"/>
          </a:p>
          <a:p>
            <a:pPr algn="l"/>
            <a:r>
              <a:rPr lang="pt-BR" b="0" i="0" dirty="0">
                <a:solidFill>
                  <a:srgbClr val="1F1F1F"/>
                </a:solidFill>
                <a:effectLst/>
                <a:latin typeface="Google Sans"/>
              </a:rPr>
              <a:t>A territorialização e o diagnóstico de saúde da comunidade são duas ferramentas que ajudam os profissionais de saúde a planejar e executar ações de prevenção, promoção, tratamento e reabilitação. A territorialização é o processo de identificar e mapear os recursos disponíveis em uma comunidade, como hospitais, clínicas, centros de saúde mental, escolas, igrejas, associações de bairro e outros. O diagnóstico de saúde da comunidade é o processo de identificar os problemas de saúde mais comuns em uma comunidade, como obesidade, hipertensão, diabetes, depressão e ansiedade. Ao combinar a territorialização e o diagnóstico de saúde da comunidade, os profissionais de saúde podem identificar os recursos e os problemas de saúde mais urgentes em uma comunidade. Isso permite que eles planejem ações mais eficazes para melhorar a saúde da população.</a:t>
            </a:r>
          </a:p>
          <a:p>
            <a:pPr algn="l"/>
            <a:r>
              <a:rPr lang="pt-BR" b="0" i="0" dirty="0">
                <a:solidFill>
                  <a:srgbClr val="1F1F1F"/>
                </a:solidFill>
                <a:effectLst/>
                <a:latin typeface="Google Sans"/>
              </a:rPr>
              <a:t>Por exemplo, se uma comunidade tiver um alto índice de obesidade, os profissionais de saúde podem trabalhar em conjunto para criar programas de educação nutricional e atividades físicas. Se uma comunidade tiver um alto índice de depressão, os profissionais de saúde podem trabalhar em conjunto para criar grupos de apoio e terapia.</a:t>
            </a:r>
          </a:p>
          <a:p>
            <a:pPr algn="l"/>
            <a:r>
              <a:rPr lang="pt-BR" b="0" i="0" dirty="0">
                <a:solidFill>
                  <a:srgbClr val="1F1F1F"/>
                </a:solidFill>
                <a:effectLst/>
                <a:latin typeface="Google Sans"/>
              </a:rPr>
              <a:t>A territorialização e o diagnóstico de saúde da comunidade são ferramentas importantes para melhorar a saúde da população. Elas permitem que os profissionais de saúde planejem e executem ações mais eficazes para atender às necessidades específicas de cada comunidade.</a:t>
            </a:r>
          </a:p>
          <a:p>
            <a:pPr algn="l"/>
            <a:r>
              <a:rPr lang="pt-BR" b="0" i="0" dirty="0">
                <a:solidFill>
                  <a:srgbClr val="1F1F1F"/>
                </a:solidFill>
                <a:effectLst/>
                <a:latin typeface="Google Sans"/>
              </a:rPr>
              <a:t>Aqui estão algumas analogias e metáforas que podem ser usadas para explicar a territorialização e o diagnóstico de saúde da comunidade para crianças de 5 anos:</a:t>
            </a:r>
          </a:p>
          <a:p>
            <a:pPr algn="l">
              <a:buFont typeface="Arial" panose="020B0604020202020204" pitchFamily="34" charset="0"/>
              <a:buChar char="•"/>
            </a:pPr>
            <a:r>
              <a:rPr lang="pt-BR" b="0" i="0" dirty="0">
                <a:solidFill>
                  <a:srgbClr val="1F1F1F"/>
                </a:solidFill>
                <a:effectLst/>
                <a:latin typeface="Google Sans"/>
              </a:rPr>
              <a:t>A territorialização é como um mapa. O mapa mostra onde estão as coisas em uma comunidade, como hospitais, clínicas, centros de saúde mental, escolas, igrejas, associações de bairro e outros.</a:t>
            </a:r>
          </a:p>
          <a:p>
            <a:pPr algn="l">
              <a:buFont typeface="Arial" panose="020B0604020202020204" pitchFamily="34" charset="0"/>
              <a:buChar char="•"/>
            </a:pPr>
            <a:r>
              <a:rPr lang="pt-BR" b="0" i="0" dirty="0">
                <a:solidFill>
                  <a:srgbClr val="1F1F1F"/>
                </a:solidFill>
                <a:effectLst/>
                <a:latin typeface="Google Sans"/>
              </a:rPr>
              <a:t>O diagnóstico de saúde da comunidade é como um termômetro. O termômetro mede a temperatura do corpo. O diagnóstico de saúde da comunidade mede a saúde da população.</a:t>
            </a:r>
          </a:p>
          <a:p>
            <a:pPr algn="l"/>
            <a:r>
              <a:rPr lang="pt-BR" b="0" i="0" dirty="0">
                <a:solidFill>
                  <a:srgbClr val="1F1F1F"/>
                </a:solidFill>
                <a:effectLst/>
                <a:latin typeface="Google Sans"/>
              </a:rPr>
              <a:t>A territorialização e o diagnóstico de saúde da comunidade são ferramentas importantes para melhorar a saúde da população. Elas ajudam os profissionais de saúde a planejar e executar ações mais eficazes para atender às necessidades específicas de cada comunidade.</a:t>
            </a:r>
          </a:p>
          <a:p>
            <a:r>
              <a:rPr lang="pt-BR" dirty="0"/>
              <a:t>ChatGPT</a:t>
            </a:r>
          </a:p>
          <a:p>
            <a:pPr algn="l"/>
            <a:r>
              <a:rPr lang="pt-BR" b="0" i="0" dirty="0">
                <a:solidFill>
                  <a:srgbClr val="374151"/>
                </a:solidFill>
                <a:effectLst/>
                <a:latin typeface="Söhne"/>
              </a:rPr>
              <a:t>Imagine que estamos construindo uma casa muito especial chamada "Casa da Saúde". Essa casa é como um lugar onde cuidamos da nossa saúde mental e emocional. Para construí-la, precisamos de algumas ferramentas especiais que nos ajudarão a deixá-la pronta e bem estruturada. Uma dessas ferramentas é a "territorialização", que é como um mapa que nos mostra as diferentes áreas da comunidade onde vivemos. Isso nos ajuda a conhecer bem cada cantinho da nossa comunidade e entender quais recursos estão disponíveis para nos ajudar.</a:t>
            </a:r>
          </a:p>
          <a:p>
            <a:pPr algn="l"/>
            <a:r>
              <a:rPr lang="pt-BR" b="0" i="0" dirty="0">
                <a:solidFill>
                  <a:srgbClr val="374151"/>
                </a:solidFill>
                <a:effectLst/>
                <a:latin typeface="Söhne"/>
              </a:rPr>
              <a:t>Outra ferramenta importante é o "diagnóstico de saúde da comunidade", que é como um exame de saúde para a nossa comunidade. Ele nos ajuda a identificar quais são os problemas de saúde mental e emocional que as pessoas da nossa comunidade estão enfrentando. Com essas ferramentas em mãos, podemos planejar como cuidar melhor da saúde mental e emocional das pessoas. Podemos pensar em ações de prevenção, como uma espécie de escudo protetor para evitar que problemas maiores aconteçam. Também podemos criar ações de promoção, como um jardim de flores coloridas que nos fazem sentir mais felizes e saudáveis. Além disso, podemos pensar em tratamentos e reabilitação, como um kit de primeiros socorros para cuidar de problemas quando eles surgem. E é importante lembrar que precisamos trabalhar juntos, como uma equipe de super-heróis, para garantir que todas as pessoas recebam o cuidado de que precisam. Então, a "Casa da Saúde" precisa de um time de pessoas especiais para ajudar. Temos a equipe da Estratégia de Saúde da Família (ESF) que cuida da casa e conhece bem cada cantinho da comunidade. E também temos a equipe de saúde mental dos CAPS, ambulatório e/ou NASF, que são como encanadores e eletricistas que nos ajudam a consertar os problemas que aparecem.</a:t>
            </a:r>
          </a:p>
          <a:p>
            <a:pPr algn="l"/>
            <a:r>
              <a:rPr lang="pt-BR" b="0" i="0" dirty="0">
                <a:solidFill>
                  <a:srgbClr val="374151"/>
                </a:solidFill>
                <a:effectLst/>
                <a:latin typeface="Söhne"/>
              </a:rPr>
              <a:t>Juntos, eles trabalham em equipe como se estivessem construindo a casa dos sonhos. Eles utilizam essas ferramentas para mapear os recursos disponíveis na comunidade e identificar como podem ajudar a cuidar das pessoas de forma mais eficiente e completa. Assim, essa "Casa da Saúde" se torna um lugar acolhedor e seguro, onde todos recebem cuidados psicossociais como um abraço emocional e suporte comunitário, para que possam se sentir bem e viver com saúde mental e emocional.</a:t>
            </a:r>
          </a:p>
          <a:p>
            <a:endParaRPr lang="pt-BR" dirty="0"/>
          </a:p>
          <a:p>
            <a:endParaRPr lang="pt-BR" dirty="0"/>
          </a:p>
          <a:p>
            <a:r>
              <a:rPr lang="pt-BR" dirty="0"/>
              <a:t>Quando esses recursos são usados de forma colaborativa, as pessoas que precisam de cuidados psicossociais se sentem mais seguras e protegidas. É como se fosse um escudo que nos protege de coisas ruins que podem acontecer.</a:t>
            </a:r>
          </a:p>
          <a:p>
            <a:endParaRPr lang="pt-BR" dirty="0"/>
          </a:p>
          <a:p>
            <a:r>
              <a:rPr lang="pt-BR" dirty="0"/>
              <a:t>Por isso, é muito importante que as pessoas que cuidam da saúde usem essas ferramentas para identificar os recursos que estão disponíveis na comunidade e como eles podem ser usados para ajudar as pessoas que precisam de cuidados psicossociais. É como se fosse um mapa que mostra o caminho para ajudar as pessoas a terem uma vida saudável e feliz.</a:t>
            </a: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7</a:t>
            </a:fld>
            <a:endParaRPr lang="pt-BR" noProof="0" dirty="0"/>
          </a:p>
        </p:txBody>
      </p:sp>
    </p:spTree>
    <p:extLst>
      <p:ext uri="{BB962C8B-B14F-4D97-AF65-F5344CB8AC3E}">
        <p14:creationId xmlns:p14="http://schemas.microsoft.com/office/powerpoint/2010/main" val="1959614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8</a:t>
            </a:fld>
            <a:endParaRPr lang="pt-BR" noProof="0" dirty="0"/>
          </a:p>
        </p:txBody>
      </p:sp>
    </p:spTree>
    <p:extLst>
      <p:ext uri="{BB962C8B-B14F-4D97-AF65-F5344CB8AC3E}">
        <p14:creationId xmlns:p14="http://schemas.microsoft.com/office/powerpoint/2010/main" val="222300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060C6D3C-9EB0-4F2C-9026-3887D1CDB44E}" type="slidenum">
              <a:rPr lang="pt-BR" noProof="0" smtClean="0"/>
              <a:t>9</a:t>
            </a:fld>
            <a:endParaRPr lang="pt-BR" noProof="0" dirty="0"/>
          </a:p>
        </p:txBody>
      </p:sp>
    </p:spTree>
    <p:extLst>
      <p:ext uri="{BB962C8B-B14F-4D97-AF65-F5344CB8AC3E}">
        <p14:creationId xmlns:p14="http://schemas.microsoft.com/office/powerpoint/2010/main" val="2307066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lide de títul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rtlCol="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do subtítulo Mestre</a:t>
            </a:r>
            <a:endParaRPr lang="pt-BR" noProof="0" dirty="0"/>
          </a:p>
        </p:txBody>
      </p:sp>
      <p:sp>
        <p:nvSpPr>
          <p:cNvPr id="7" name="Espaço Reservado para Rodapé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9E8B0AE2-DA19-49E2-AC81-5272385D304C}"/>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pic>
        <p:nvPicPr>
          <p:cNvPr id="4" name="Imagem 3">
            <a:extLst>
              <a:ext uri="{FF2B5EF4-FFF2-40B4-BE49-F238E27FC236}">
                <a16:creationId xmlns:a16="http://schemas.microsoft.com/office/drawing/2014/main" id="{00A58F91-847A-01D3-9C38-D7C1FEF787FA}"/>
              </a:ext>
            </a:extLst>
          </p:cNvPr>
          <p:cNvPicPr>
            <a:picLocks noChangeAspect="1"/>
          </p:cNvPicPr>
          <p:nvPr userDrawn="1"/>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1423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mente Título e Subtítulo - Claro">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1" name="Espaço Reservado para Texto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3" name="Título 2">
            <a:extLst>
              <a:ext uri="{FF2B5EF4-FFF2-40B4-BE49-F238E27FC236}">
                <a16:creationId xmlns:a16="http://schemas.microsoft.com/office/drawing/2014/main" id="{72F32FC1-1FF6-4874-9835-EB1A90F7E9F5}"/>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10" name="Forma Livre: Forma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Tree>
    <p:extLst>
      <p:ext uri="{BB962C8B-B14F-4D97-AF65-F5344CB8AC3E}">
        <p14:creationId xmlns:p14="http://schemas.microsoft.com/office/powerpoint/2010/main" val="285773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quipe">
    <p:spTree>
      <p:nvGrpSpPr>
        <p:cNvPr id="1" name=""/>
        <p:cNvGrpSpPr/>
        <p:nvPr/>
      </p:nvGrpSpPr>
      <p:grpSpPr>
        <a:xfrm>
          <a:off x="0" y="0"/>
          <a:ext cx="0" cy="0"/>
          <a:chOff x="0" y="0"/>
          <a:chExt cx="0" cy="0"/>
        </a:xfrm>
      </p:grpSpPr>
      <p:sp>
        <p:nvSpPr>
          <p:cNvPr id="20" name="Espaço Reservado para Texto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rtlCol="0"/>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endParaRPr lang="pt-BR" noProof="0" dirty="0"/>
          </a:p>
        </p:txBody>
      </p:sp>
      <p:sp>
        <p:nvSpPr>
          <p:cNvPr id="19" name="Forma Livre: Forma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5" name="Espaço Reservado para Texto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3" name="Espaço Reservado para Texto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15" name="Espaço Reservado para Texto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6" name="Espaço Reservado para Texto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17" name="Espaço Reservado para Texto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18" name="Espaço Reservado para Texto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9" name="Espaço Reservado para Imagem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0" name="Espaço Reservado para Imagem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1" name="Espaço Reservado para Imagem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22" name="Espaço Reservado para Texto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23" name="Espaço Reservado para Texto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4" name="Espaço Reservado para Texto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27" name="Espaço Reservado para Texto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28" name="Espaço Reservado para Texto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rtlCol="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Função</a:t>
            </a:r>
          </a:p>
        </p:txBody>
      </p:sp>
      <p:sp>
        <p:nvSpPr>
          <p:cNvPr id="32" name="Espaço Reservado para Texto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rtlCol="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rtl="0"/>
            <a:r>
              <a:rPr lang="pt-BR" noProof="0" dirty="0"/>
              <a:t>Nome completo</a:t>
            </a:r>
          </a:p>
        </p:txBody>
      </p:sp>
      <p:sp>
        <p:nvSpPr>
          <p:cNvPr id="33" name="Espaço Reservado para Imagem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4" name="Espaço Reservado para Imagem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5" name="Espaço Reservado para Imagem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rtlCol="0" anchor="ctr"/>
          <a:lstStyle>
            <a:lvl1pPr marL="0" indent="0" algn="ctr">
              <a:buNone/>
              <a:defRPr sz="1050" i="1">
                <a:solidFill>
                  <a:schemeClr val="bg1"/>
                </a:solidFill>
              </a:defRPr>
            </a:lvl1pPr>
          </a:lstStyle>
          <a:p>
            <a:pPr rtl="0"/>
            <a:r>
              <a:rPr lang="pt-BR" noProof="0" dirty="0"/>
              <a:t>Ícone</a:t>
            </a:r>
          </a:p>
        </p:txBody>
      </p:sp>
      <p:sp>
        <p:nvSpPr>
          <p:cNvPr id="3" name="Título 2">
            <a:extLst>
              <a:ext uri="{FF2B5EF4-FFF2-40B4-BE49-F238E27FC236}">
                <a16:creationId xmlns:a16="http://schemas.microsoft.com/office/drawing/2014/main" id="{7C0EBF36-B9CA-4962-B198-27B56B54E58C}"/>
              </a:ext>
            </a:extLst>
          </p:cNvPr>
          <p:cNvSpPr>
            <a:spLocks noGrp="1"/>
          </p:cNvSpPr>
          <p:nvPr>
            <p:ph type="title"/>
          </p:nvPr>
        </p:nvSpPr>
        <p:spPr/>
        <p:txBody>
          <a:bodyPr rtlCol="0"/>
          <a:lstStyle>
            <a:lvl1pPr>
              <a:defRPr>
                <a:solidFill>
                  <a:schemeClr val="bg1"/>
                </a:solidFill>
              </a:defRPr>
            </a:lvl1pPr>
          </a:lstStyle>
          <a:p>
            <a:pPr rtl="0"/>
            <a:r>
              <a:rPr lang="pt-BR" noProof="0"/>
              <a:t>Clique para editar o título Mestre</a:t>
            </a:r>
            <a:endParaRPr lang="pt-BR" noProof="0" dirty="0"/>
          </a:p>
        </p:txBody>
      </p:sp>
    </p:spTree>
    <p:extLst>
      <p:ext uri="{BB962C8B-B14F-4D97-AF65-F5344CB8AC3E}">
        <p14:creationId xmlns:p14="http://schemas.microsoft.com/office/powerpoint/2010/main" val="239219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ns Listadas">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9" name="Espaço Reservado para Texto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rtlCol="0"/>
          <a:lstStyle>
            <a:lvl1pPr marL="0" indent="0">
              <a:buNone/>
              <a:defRPr/>
            </a:lvl1pPr>
          </a:lstStyle>
          <a:p>
            <a:pPr lvl="0" rtl="0"/>
            <a:r>
              <a:rPr lang="pt-BR" noProof="0" dirty="0"/>
              <a:t>Insira aqui a descrição</a:t>
            </a:r>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11" name="Espaço Reservado para Imagem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2" name="Espaço Reservado para Imagem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3" name="Espaço Reservado para Imagem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rtlCol="0" anchor="ctr"/>
          <a:lstStyle>
            <a:lvl1pPr marL="0" indent="0" algn="ctr">
              <a:buNone/>
              <a:defRPr sz="1050" i="1"/>
            </a:lvl1pPr>
          </a:lstStyle>
          <a:p>
            <a:pPr rtl="0"/>
            <a:r>
              <a:rPr lang="pt-BR" noProof="0" dirty="0"/>
              <a:t>Local</a:t>
            </a:r>
            <a:br>
              <a:rPr lang="pt-BR" noProof="0" dirty="0"/>
            </a:br>
            <a:r>
              <a:rPr lang="pt-BR" noProof="0" dirty="0"/>
              <a:t>Insira aqui sua imagem/logotipo</a:t>
            </a:r>
          </a:p>
        </p:txBody>
      </p:sp>
      <p:sp>
        <p:nvSpPr>
          <p:cNvPr id="14" name="Espaço Reservado para Conteúdo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rtlCol="0"/>
          <a:lstStyle>
            <a:lvl1pPr marL="0" indent="0">
              <a:buNone/>
              <a:defRPr/>
            </a:lvl1pPr>
          </a:lstStyle>
          <a:p>
            <a:pPr lvl="0" rtl="0"/>
            <a:r>
              <a:rPr lang="pt-BR" noProof="0" dirty="0"/>
              <a:t>Insira aqui a descrição</a:t>
            </a:r>
          </a:p>
        </p:txBody>
      </p:sp>
      <p:sp>
        <p:nvSpPr>
          <p:cNvPr id="15" name="Espaço Reservado para Conteúdo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rtlCol="0"/>
          <a:lstStyle>
            <a:lvl1pPr marL="0" indent="0">
              <a:buNone/>
              <a:defRPr/>
            </a:lvl1pPr>
          </a:lstStyle>
          <a:p>
            <a:pPr lvl="0" rtl="0"/>
            <a:r>
              <a:rPr lang="pt-BR" noProof="0" dirty="0"/>
              <a:t>Insira aqui a descrição</a:t>
            </a:r>
          </a:p>
        </p:txBody>
      </p:sp>
    </p:spTree>
    <p:extLst>
      <p:ext uri="{BB962C8B-B14F-4D97-AF65-F5344CB8AC3E}">
        <p14:creationId xmlns:p14="http://schemas.microsoft.com/office/powerpoint/2010/main" val="211947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9" name="Espaço Reservado para Texto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rtlCol="0"/>
          <a:lstStyle>
            <a:lvl1pPr marL="0" indent="0">
              <a:buNone/>
              <a:defRPr sz="2200">
                <a:solidFill>
                  <a:schemeClr val="tx1"/>
                </a:solidFill>
                <a:latin typeface="+mj-lt"/>
              </a:defRPr>
            </a:lvl1pPr>
          </a:lstStyle>
          <a:p>
            <a:pPr lvl="0" rtl="0"/>
            <a:r>
              <a:rPr lang="pt-BR" noProof="0" dirty="0"/>
              <a:t>SUBTÍTULO</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a:extLst>
              <a:ext uri="{FF2B5EF4-FFF2-40B4-BE49-F238E27FC236}">
                <a16:creationId xmlns:a16="http://schemas.microsoft.com/office/drawing/2014/main" id="{2E5EAA7C-AE70-48A8-B582-013424EB9C44}"/>
              </a:ext>
            </a:extLst>
          </p:cNvPr>
          <p:cNvSpPr>
            <a:spLocks noGrp="1"/>
          </p:cNvSpPr>
          <p:nvPr>
            <p:ph idx="1"/>
          </p:nvPr>
        </p:nvSpPr>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Tree>
    <p:extLst>
      <p:ext uri="{BB962C8B-B14F-4D97-AF65-F5344CB8AC3E}">
        <p14:creationId xmlns:p14="http://schemas.microsoft.com/office/powerpoint/2010/main" val="304174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rigado">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rtlCol="0" anchor="ctr"/>
          <a:lstStyle>
            <a:lvl1pPr marL="0" indent="0" algn="r">
              <a:lnSpc>
                <a:spcPct val="100000"/>
              </a:lnSpc>
              <a:buNone/>
              <a:defRPr sz="1200" i="1">
                <a:solidFill>
                  <a:schemeClr val="bg1">
                    <a:lumMod val="75000"/>
                  </a:schemeClr>
                </a:solidFill>
              </a:defRPr>
            </a:lvl1pPr>
          </a:lstStyle>
          <a:p>
            <a:pPr rtl="0"/>
            <a:r>
              <a:rPr lang="pt-BR" noProof="0" dirty="0"/>
              <a:t>Arraste e solte a sua </a:t>
            </a:r>
            <a:br>
              <a:rPr lang="pt-BR" noProof="0" dirty="0"/>
            </a:br>
            <a:r>
              <a:rPr lang="pt-BR" noProof="0" dirty="0"/>
              <a:t>Foto de plano de fundo aqui</a:t>
            </a:r>
          </a:p>
        </p:txBody>
      </p:sp>
      <p:sp>
        <p:nvSpPr>
          <p:cNvPr id="2" name="Título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rtlCol="0" anchor="ctr"/>
          <a:lstStyle>
            <a:lvl1pPr algn="l">
              <a:lnSpc>
                <a:spcPct val="65000"/>
              </a:lnSpc>
              <a:defRPr sz="8800" cap="all" baseline="0">
                <a:solidFill>
                  <a:schemeClr val="bg1"/>
                </a:solidFill>
              </a:defRPr>
            </a:lvl1pPr>
          </a:lstStyle>
          <a:p>
            <a:pPr rtl="0"/>
            <a:r>
              <a:rPr lang="pt-BR" noProof="0" dirty="0"/>
              <a:t>Obrigado </a:t>
            </a:r>
            <a:br>
              <a:rPr lang="pt-BR" noProof="0" dirty="0"/>
            </a:br>
            <a:endParaRPr lang="pt-BR" noProof="0" dirty="0"/>
          </a:p>
        </p:txBody>
      </p:sp>
      <p:sp>
        <p:nvSpPr>
          <p:cNvPr id="6" name="Espaço Reservado para Texto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rtlCol="0"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Nome completo</a:t>
            </a:r>
          </a:p>
        </p:txBody>
      </p:sp>
      <p:sp>
        <p:nvSpPr>
          <p:cNvPr id="9" name="Espaço Reservado para Texto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err="1"/>
              <a:t>Email</a:t>
            </a:r>
            <a:endParaRPr lang="pt-BR" noProof="0" dirty="0"/>
          </a:p>
        </p:txBody>
      </p:sp>
      <p:sp>
        <p:nvSpPr>
          <p:cNvPr id="10" name="Espaço Reservado para Texto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rtlCol="0"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Telefone</a:t>
            </a:r>
          </a:p>
        </p:txBody>
      </p:sp>
      <p:sp>
        <p:nvSpPr>
          <p:cNvPr id="11" name="Espaço Reservado para Texto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rtlCol="0"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rtl="0"/>
            <a:r>
              <a:rPr lang="pt-BR" noProof="0" dirty="0"/>
              <a:t>CARGO</a:t>
            </a:r>
          </a:p>
        </p:txBody>
      </p:sp>
    </p:spTree>
    <p:extLst>
      <p:ext uri="{BB962C8B-B14F-4D97-AF65-F5344CB8AC3E}">
        <p14:creationId xmlns:p14="http://schemas.microsoft.com/office/powerpoint/2010/main" val="318579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6" name="Espaço Reservado para Conteúdo 5">
            <a:extLst>
              <a:ext uri="{FF2B5EF4-FFF2-40B4-BE49-F238E27FC236}">
                <a16:creationId xmlns:a16="http://schemas.microsoft.com/office/drawing/2014/main" id="{815806BB-6C73-FF97-10CF-BE664543EF83}"/>
              </a:ext>
            </a:extLst>
          </p:cNvPr>
          <p:cNvSpPr>
            <a:spLocks noGrp="1"/>
          </p:cNvSpPr>
          <p:nvPr>
            <p:ph sz="quarter" idx="10"/>
          </p:nvPr>
        </p:nvSpPr>
        <p:spPr>
          <a:xfrm>
            <a:off x="673101" y="1848627"/>
            <a:ext cx="11242675" cy="4702175"/>
          </a:xfrm>
          <a:solidFill>
            <a:schemeClr val="bg1"/>
          </a:solidFill>
        </p:spPr>
        <p:txBody>
          <a:bodyPr/>
          <a:lstStyle>
            <a:lvl1pPr algn="just">
              <a:defRPr>
                <a:solidFill>
                  <a:srgbClr val="002060"/>
                </a:solidFill>
              </a:defRPr>
            </a:lvl1pPr>
            <a:lvl2pPr algn="just">
              <a:defRPr>
                <a:solidFill>
                  <a:srgbClr val="002060"/>
                </a:solidFill>
              </a:defRPr>
            </a:lvl2pPr>
            <a:lvl3pPr algn="just">
              <a:defRPr>
                <a:solidFill>
                  <a:srgbClr val="002060"/>
                </a:solidFill>
              </a:defRPr>
            </a:lvl3pPr>
            <a:lvl4pPr algn="just">
              <a:defRPr>
                <a:solidFill>
                  <a:srgbClr val="002060"/>
                </a:solidFill>
              </a:defRPr>
            </a:lvl4pPr>
            <a:lvl5pPr algn="just">
              <a:defRPr>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30015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4" name="Espaço Reservado para Texto 3">
            <a:extLst>
              <a:ext uri="{FF2B5EF4-FFF2-40B4-BE49-F238E27FC236}">
                <a16:creationId xmlns:a16="http://schemas.microsoft.com/office/drawing/2014/main" id="{65B4D180-6A28-9AAE-01CE-CC636C063C28}"/>
              </a:ext>
            </a:extLst>
          </p:cNvPr>
          <p:cNvSpPr>
            <a:spLocks noGrp="1"/>
          </p:cNvSpPr>
          <p:nvPr>
            <p:ph type="body" sz="quarter" idx="11"/>
          </p:nvPr>
        </p:nvSpPr>
        <p:spPr>
          <a:xfrm>
            <a:off x="673100" y="1860913"/>
            <a:ext cx="11242675" cy="908413"/>
          </a:xfrm>
          <a:solidFill>
            <a:schemeClr val="bg1"/>
          </a:solidFill>
        </p:spPr>
        <p:txBody>
          <a:bodyPr/>
          <a:lstStyle>
            <a:lvl1pPr marL="0" indent="0">
              <a:buNone/>
              <a:defRPr>
                <a:solidFill>
                  <a:srgbClr val="002060"/>
                </a:solidFill>
              </a:defRPr>
            </a:lvl1pPr>
            <a:lvl2pPr marL="266700" indent="0">
              <a:buNone/>
              <a:defRPr/>
            </a:lvl2pPr>
            <a:lvl3pPr marL="447675" indent="0">
              <a:buNone/>
              <a:defRPr/>
            </a:lvl3pPr>
            <a:lvl4pPr marL="628650" indent="0">
              <a:buNone/>
              <a:defRPr/>
            </a:lvl4pPr>
            <a:lvl5pPr marL="809625" indent="0">
              <a:buNone/>
              <a:defRPr/>
            </a:lvl5pPr>
          </a:lstStyle>
          <a:p>
            <a:pPr lvl="0"/>
            <a:r>
              <a:rPr lang="pt-BR" dirty="0"/>
              <a:t>Clique para editar os estilos de texto Mestres</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3849166" y="3055179"/>
            <a:ext cx="4493668" cy="3606878"/>
          </a:xfrm>
        </p:spPr>
        <p:txBody>
          <a:bodyPr/>
          <a:lstStyle>
            <a:lvl1pPr marL="0" indent="0">
              <a:buNone/>
              <a:defRPr/>
            </a:lvl1pPr>
          </a:lstStyle>
          <a:p>
            <a:endParaRPr lang="pt-BR" dirty="0"/>
          </a:p>
        </p:txBody>
      </p:sp>
    </p:spTree>
    <p:extLst>
      <p:ext uri="{BB962C8B-B14F-4D97-AF65-F5344CB8AC3E}">
        <p14:creationId xmlns:p14="http://schemas.microsoft.com/office/powerpoint/2010/main" val="150240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2926079" y="1515292"/>
            <a:ext cx="6113417" cy="5146766"/>
          </a:xfrm>
        </p:spPr>
        <p:txBody>
          <a:bodyPr/>
          <a:lstStyle>
            <a:lvl1pPr marL="0" indent="0">
              <a:buNone/>
              <a:defRPr/>
            </a:lvl1pPr>
          </a:lstStyle>
          <a:p>
            <a:endParaRPr lang="pt-BR" dirty="0"/>
          </a:p>
        </p:txBody>
      </p:sp>
    </p:spTree>
    <p:extLst>
      <p:ext uri="{BB962C8B-B14F-4D97-AF65-F5344CB8AC3E}">
        <p14:creationId xmlns:p14="http://schemas.microsoft.com/office/powerpoint/2010/main" val="337965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9" y="1295434"/>
            <a:ext cx="1637588" cy="1306285"/>
          </a:xfrm>
        </p:spPr>
        <p:txBody>
          <a:bodyPr/>
          <a:lstStyle>
            <a:lvl1pPr marL="0" indent="0">
              <a:buNone/>
              <a:defRPr/>
            </a:lvl1pPr>
          </a:lstStyle>
          <a:p>
            <a:endParaRPr lang="pt-BR" dirty="0"/>
          </a:p>
        </p:txBody>
      </p:sp>
      <p:sp>
        <p:nvSpPr>
          <p:cNvPr id="5" name="Espaço Reservado para Texto 4">
            <a:extLst>
              <a:ext uri="{FF2B5EF4-FFF2-40B4-BE49-F238E27FC236}">
                <a16:creationId xmlns:a16="http://schemas.microsoft.com/office/drawing/2014/main" id="{BB91840C-6556-EDC8-783F-3AA23C5A4881}"/>
              </a:ext>
            </a:extLst>
          </p:cNvPr>
          <p:cNvSpPr>
            <a:spLocks noGrp="1"/>
          </p:cNvSpPr>
          <p:nvPr>
            <p:ph type="body" sz="quarter" idx="15"/>
          </p:nvPr>
        </p:nvSpPr>
        <p:spPr>
          <a:xfrm>
            <a:off x="683999" y="5016138"/>
            <a:ext cx="4436641" cy="1684748"/>
          </a:xfrm>
          <a:solidFill>
            <a:schemeClr val="bg1"/>
          </a:solidFill>
        </p:spPr>
        <p:txBody>
          <a:bodyPr/>
          <a:lstStyle>
            <a:lvl1pPr>
              <a:defRPr sz="1400" b="1">
                <a:solidFill>
                  <a:srgbClr val="FF0000"/>
                </a:solidFill>
              </a:defRPr>
            </a:lvl1pPr>
            <a:lvl2pPr>
              <a:defRPr sz="1400">
                <a:solidFill>
                  <a:srgbClr val="002060"/>
                </a:solidFill>
              </a:defRPr>
            </a:lvl2pPr>
            <a:lvl3pPr>
              <a:defRPr sz="1400">
                <a:solidFill>
                  <a:srgbClr val="002060"/>
                </a:solidFill>
              </a:defRPr>
            </a:lvl3pPr>
            <a:lvl4pPr>
              <a:defRPr sz="1400">
                <a:solidFill>
                  <a:srgbClr val="002060"/>
                </a:solidFill>
              </a:defRPr>
            </a:lvl4pPr>
            <a:lvl5pPr>
              <a:defRPr sz="1400">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Imagem 9">
            <a:extLst>
              <a:ext uri="{FF2B5EF4-FFF2-40B4-BE49-F238E27FC236}">
                <a16:creationId xmlns:a16="http://schemas.microsoft.com/office/drawing/2014/main" id="{E71B3AD9-8683-A483-EF03-28BE9FF958C5}"/>
              </a:ext>
            </a:extLst>
          </p:cNvPr>
          <p:cNvSpPr>
            <a:spLocks noGrp="1"/>
          </p:cNvSpPr>
          <p:nvPr>
            <p:ph type="pic" sz="quarter" idx="16"/>
          </p:nvPr>
        </p:nvSpPr>
        <p:spPr>
          <a:xfrm>
            <a:off x="8347751" y="1310707"/>
            <a:ext cx="1637588" cy="1306285"/>
          </a:xfrm>
        </p:spPr>
        <p:txBody>
          <a:bodyPr/>
          <a:lstStyle>
            <a:lvl1pPr marL="0" indent="0">
              <a:buNone/>
              <a:defRPr/>
            </a:lvl1pPr>
          </a:lstStyle>
          <a:p>
            <a:endParaRPr lang="pt-BR" dirty="0"/>
          </a:p>
        </p:txBody>
      </p:sp>
      <p:sp>
        <p:nvSpPr>
          <p:cNvPr id="7" name="Espaço Reservado para Texto 4">
            <a:extLst>
              <a:ext uri="{FF2B5EF4-FFF2-40B4-BE49-F238E27FC236}">
                <a16:creationId xmlns:a16="http://schemas.microsoft.com/office/drawing/2014/main" id="{CD943CED-2AE9-7AEF-28B1-914E57DE5401}"/>
              </a:ext>
            </a:extLst>
          </p:cNvPr>
          <p:cNvSpPr>
            <a:spLocks noGrp="1"/>
          </p:cNvSpPr>
          <p:nvPr>
            <p:ph type="body" sz="quarter" idx="17"/>
          </p:nvPr>
        </p:nvSpPr>
        <p:spPr>
          <a:xfrm>
            <a:off x="5587891" y="5016138"/>
            <a:ext cx="4436641" cy="1684748"/>
          </a:xfrm>
          <a:solidFill>
            <a:schemeClr val="bg1"/>
          </a:solidFill>
        </p:spPr>
        <p:txBody>
          <a:bodyPr/>
          <a:lstStyle>
            <a:lvl1pPr>
              <a:defRPr sz="1400" b="1">
                <a:solidFill>
                  <a:srgbClr val="FF0000"/>
                </a:solidFill>
              </a:defRPr>
            </a:lvl1pPr>
            <a:lvl2pPr>
              <a:defRPr sz="1400">
                <a:solidFill>
                  <a:srgbClr val="002060"/>
                </a:solidFill>
              </a:defRPr>
            </a:lvl2pPr>
            <a:lvl3pPr>
              <a:defRPr sz="1400">
                <a:solidFill>
                  <a:srgbClr val="002060"/>
                </a:solidFill>
              </a:defRPr>
            </a:lvl3pPr>
            <a:lvl4pPr>
              <a:defRPr sz="1400">
                <a:solidFill>
                  <a:srgbClr val="002060"/>
                </a:solidFill>
              </a:defRPr>
            </a:lvl4pPr>
            <a:lvl5pPr>
              <a:defRPr sz="1400">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1519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8" y="1854926"/>
            <a:ext cx="11307705" cy="4859383"/>
          </a:xfrm>
        </p:spPr>
        <p:txBody>
          <a:bodyPr/>
          <a:lstStyle>
            <a:lvl1pPr marL="0" indent="0">
              <a:buNone/>
              <a:defRPr/>
            </a:lvl1pPr>
          </a:lstStyle>
          <a:p>
            <a:endParaRPr lang="pt-BR" dirty="0"/>
          </a:p>
        </p:txBody>
      </p:sp>
    </p:spTree>
    <p:extLst>
      <p:ext uri="{BB962C8B-B14F-4D97-AF65-F5344CB8AC3E}">
        <p14:creationId xmlns:p14="http://schemas.microsoft.com/office/powerpoint/2010/main" val="194987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6" name="Espaço Reservado para Conteúdo 5">
            <a:extLst>
              <a:ext uri="{FF2B5EF4-FFF2-40B4-BE49-F238E27FC236}">
                <a16:creationId xmlns:a16="http://schemas.microsoft.com/office/drawing/2014/main" id="{815806BB-6C73-FF97-10CF-BE664543EF83}"/>
              </a:ext>
            </a:extLst>
          </p:cNvPr>
          <p:cNvSpPr>
            <a:spLocks noGrp="1"/>
          </p:cNvSpPr>
          <p:nvPr>
            <p:ph sz="quarter" idx="10"/>
          </p:nvPr>
        </p:nvSpPr>
        <p:spPr>
          <a:xfrm>
            <a:off x="673101" y="1848627"/>
            <a:ext cx="11242675" cy="4702175"/>
          </a:xfrm>
          <a:solidFill>
            <a:schemeClr val="bg1"/>
          </a:solidFill>
        </p:spPr>
        <p:txBody>
          <a:bodyPr/>
          <a:lstStyle>
            <a:lvl1pPr algn="just">
              <a:defRPr>
                <a:solidFill>
                  <a:srgbClr val="002060"/>
                </a:solidFill>
              </a:defRPr>
            </a:lvl1pPr>
            <a:lvl2pPr algn="just">
              <a:defRPr>
                <a:solidFill>
                  <a:srgbClr val="002060"/>
                </a:solidFill>
              </a:defRPr>
            </a:lvl2pPr>
            <a:lvl3pPr algn="just">
              <a:defRPr>
                <a:solidFill>
                  <a:srgbClr val="002060"/>
                </a:solidFill>
              </a:defRPr>
            </a:lvl3pPr>
            <a:lvl4pPr algn="just">
              <a:defRPr>
                <a:solidFill>
                  <a:srgbClr val="002060"/>
                </a:solidFill>
              </a:defRPr>
            </a:lvl4pPr>
            <a:lvl5pPr algn="just">
              <a:defRPr>
                <a:solidFill>
                  <a:srgbClr val="002060"/>
                </a:solidFill>
              </a:defRPr>
            </a:lvl5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CaixaDeTexto 6">
            <a:extLst>
              <a:ext uri="{FF2B5EF4-FFF2-40B4-BE49-F238E27FC236}">
                <a16:creationId xmlns:a16="http://schemas.microsoft.com/office/drawing/2014/main" id="{349B0731-8BA3-1511-3C96-2871358BAD8A}"/>
              </a:ext>
            </a:extLst>
          </p:cNvPr>
          <p:cNvSpPr txBox="1"/>
          <p:nvPr userDrawn="1"/>
        </p:nvSpPr>
        <p:spPr>
          <a:xfrm>
            <a:off x="10816047" y="6583678"/>
            <a:ext cx="1346844" cy="307777"/>
          </a:xfrm>
          <a:prstGeom prst="rect">
            <a:avLst/>
          </a:prstGeom>
          <a:noFill/>
        </p:spPr>
        <p:txBody>
          <a:bodyPr wrap="none" rtlCol="0">
            <a:spAutoFit/>
          </a:bodyPr>
          <a:lstStyle/>
          <a:p>
            <a:r>
              <a:rPr lang="pt-BR" sz="1400" b="1" dirty="0">
                <a:solidFill>
                  <a:schemeClr val="bg1"/>
                </a:solidFill>
              </a:rPr>
              <a:t>Mendes, 1993</a:t>
            </a:r>
          </a:p>
        </p:txBody>
      </p:sp>
    </p:spTree>
    <p:extLst>
      <p:ext uri="{BB962C8B-B14F-4D97-AF65-F5344CB8AC3E}">
        <p14:creationId xmlns:p14="http://schemas.microsoft.com/office/powerpoint/2010/main" val="11934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25E6F-EECF-F143-2E2E-031E82A50681}"/>
              </a:ext>
            </a:extLst>
          </p:cNvPr>
          <p:cNvSpPr>
            <a:spLocks noGrp="1"/>
          </p:cNvSpPr>
          <p:nvPr>
            <p:ph type="title"/>
          </p:nvPr>
        </p:nvSpPr>
        <p:spPr>
          <a:xfrm>
            <a:off x="683999" y="745067"/>
            <a:ext cx="9340533" cy="433285"/>
          </a:xfrm>
        </p:spPr>
        <p:txBody>
          <a:bodyPr/>
          <a:lstStyle/>
          <a:p>
            <a:r>
              <a:rPr lang="pt-BR" dirty="0"/>
              <a:t>Clique para editar o título Mestre</a:t>
            </a:r>
          </a:p>
        </p:txBody>
      </p:sp>
      <p:sp>
        <p:nvSpPr>
          <p:cNvPr id="10" name="Espaço Reservado para Imagem 9">
            <a:extLst>
              <a:ext uri="{FF2B5EF4-FFF2-40B4-BE49-F238E27FC236}">
                <a16:creationId xmlns:a16="http://schemas.microsoft.com/office/drawing/2014/main" id="{AFCF6E5D-C305-7684-F398-DA15C358B634}"/>
              </a:ext>
            </a:extLst>
          </p:cNvPr>
          <p:cNvSpPr>
            <a:spLocks noGrp="1"/>
          </p:cNvSpPr>
          <p:nvPr>
            <p:ph type="pic" sz="quarter" idx="13"/>
          </p:nvPr>
        </p:nvSpPr>
        <p:spPr>
          <a:xfrm>
            <a:off x="683999" y="1750424"/>
            <a:ext cx="4493668" cy="4885508"/>
          </a:xfrm>
        </p:spPr>
        <p:txBody>
          <a:bodyPr/>
          <a:lstStyle>
            <a:lvl1pPr marL="0" indent="0">
              <a:buNone/>
              <a:defRPr/>
            </a:lvl1pPr>
          </a:lstStyle>
          <a:p>
            <a:endParaRPr lang="pt-BR" dirty="0"/>
          </a:p>
        </p:txBody>
      </p:sp>
      <p:sp>
        <p:nvSpPr>
          <p:cNvPr id="3" name="Espaço Reservado para Imagem 9">
            <a:extLst>
              <a:ext uri="{FF2B5EF4-FFF2-40B4-BE49-F238E27FC236}">
                <a16:creationId xmlns:a16="http://schemas.microsoft.com/office/drawing/2014/main" id="{CAC5B6EF-CB96-4E58-A464-A9111D6B5737}"/>
              </a:ext>
            </a:extLst>
          </p:cNvPr>
          <p:cNvSpPr>
            <a:spLocks noGrp="1"/>
          </p:cNvSpPr>
          <p:nvPr>
            <p:ph type="pic" sz="quarter" idx="14"/>
          </p:nvPr>
        </p:nvSpPr>
        <p:spPr>
          <a:xfrm>
            <a:off x="5530864" y="1750424"/>
            <a:ext cx="4493668" cy="4885508"/>
          </a:xfrm>
        </p:spPr>
        <p:txBody>
          <a:bodyPr/>
          <a:lstStyle>
            <a:lvl1pPr marL="0" indent="0">
              <a:buNone/>
              <a:defRPr/>
            </a:lvl1pPr>
          </a:lstStyle>
          <a:p>
            <a:endParaRPr lang="pt-BR" dirty="0"/>
          </a:p>
        </p:txBody>
      </p:sp>
    </p:spTree>
    <p:extLst>
      <p:ext uri="{BB962C8B-B14F-4D97-AF65-F5344CB8AC3E}">
        <p14:creationId xmlns:p14="http://schemas.microsoft.com/office/powerpoint/2010/main" val="40477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mente Título e Subtítulo - Foto Completa">
    <p:bg>
      <p:bgPr>
        <a:solidFill>
          <a:schemeClr val="bg1"/>
        </a:solidFill>
        <a:effectLst/>
      </p:bgPr>
    </p:bg>
    <p:spTree>
      <p:nvGrpSpPr>
        <p:cNvPr id="1" name=""/>
        <p:cNvGrpSpPr/>
        <p:nvPr/>
      </p:nvGrpSpPr>
      <p:grpSpPr>
        <a:xfrm>
          <a:off x="0" y="0"/>
          <a:ext cx="0" cy="0"/>
          <a:chOff x="0" y="0"/>
          <a:chExt cx="0" cy="0"/>
        </a:xfrm>
      </p:grpSpPr>
      <p:sp>
        <p:nvSpPr>
          <p:cNvPr id="24" name="Espaço Reservado para Imagem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rtlCol="0" anchor="t">
            <a:noAutofit/>
          </a:bodyPr>
          <a:lstStyle>
            <a:lvl1pPr marL="0" indent="0" algn="ctr">
              <a:lnSpc>
                <a:spcPct val="100000"/>
              </a:lnSpc>
              <a:buNone/>
              <a:defRPr sz="1200" i="1">
                <a:solidFill>
                  <a:schemeClr val="bg1"/>
                </a:solidFill>
              </a:defRPr>
            </a:lvl1pPr>
          </a:lstStyle>
          <a:p>
            <a:pPr rtl="0"/>
            <a:r>
              <a:rPr lang="pt-BR" noProof="0" dirty="0"/>
              <a:t>Arraste e solte a sua </a:t>
            </a:r>
            <a:br>
              <a:rPr lang="pt-BR" noProof="0" dirty="0"/>
            </a:br>
            <a:r>
              <a:rPr lang="pt-BR" noProof="0" dirty="0"/>
              <a:t>Foto de plano de fundo aqui</a:t>
            </a:r>
          </a:p>
        </p:txBody>
      </p:sp>
      <p:sp>
        <p:nvSpPr>
          <p:cNvPr id="2" name="Título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rtlCol="0"/>
          <a:lstStyle>
            <a:lvl1pPr>
              <a:defRPr cap="all" baseline="0">
                <a:solidFill>
                  <a:schemeClr val="bg1"/>
                </a:solidFill>
              </a:defRPr>
            </a:lvl1pPr>
          </a:lstStyle>
          <a:p>
            <a:pPr rtl="0"/>
            <a:r>
              <a:rPr lang="pt-BR" noProof="0"/>
              <a:t>Clique para editar o título Mestre</a:t>
            </a:r>
            <a:endParaRPr lang="pt-BR" noProof="0" dirty="0"/>
          </a:p>
        </p:txBody>
      </p:sp>
      <p:sp>
        <p:nvSpPr>
          <p:cNvPr id="7" name="Espaço Reservado para Rodapé 6">
            <a:extLst>
              <a:ext uri="{FF2B5EF4-FFF2-40B4-BE49-F238E27FC236}">
                <a16:creationId xmlns:a16="http://schemas.microsoft.com/office/drawing/2014/main" id="{A557D1A2-E2DD-4CD8-B7DB-2864D4A97E02}"/>
              </a:ext>
            </a:extLst>
          </p:cNvPr>
          <p:cNvSpPr>
            <a:spLocks noGrp="1"/>
          </p:cNvSpPr>
          <p:nvPr>
            <p:ph type="ftr" sz="quarter" idx="10"/>
          </p:nvPr>
        </p:nvSpPr>
        <p:spPr>
          <a:xfrm>
            <a:off x="288000" y="6192000"/>
            <a:ext cx="7560000" cy="360000"/>
          </a:xfrm>
          <a:prstGeom prst="rect">
            <a:avLst/>
          </a:prstGeom>
        </p:spPr>
        <p:txBody>
          <a:bodyPr rtlCol="0"/>
          <a:lstStyle>
            <a:lvl1pPr>
              <a:defRPr>
                <a:solidFill>
                  <a:schemeClr val="bg1"/>
                </a:solidFill>
              </a:defRPr>
            </a:lvl1pPr>
          </a:lstStyle>
          <a:p>
            <a:pPr rtl="0"/>
            <a:endParaRPr lang="pt-BR" noProof="0" dirty="0"/>
          </a:p>
        </p:txBody>
      </p:sp>
      <p:sp>
        <p:nvSpPr>
          <p:cNvPr id="8" name="Espaço reservado para o número do slide 7">
            <a:extLst>
              <a:ext uri="{FF2B5EF4-FFF2-40B4-BE49-F238E27FC236}">
                <a16:creationId xmlns:a16="http://schemas.microsoft.com/office/drawing/2014/main" id="{86B08B7A-4219-4973-8C9B-BF5BCC64480F}"/>
              </a:ext>
            </a:extLst>
          </p:cNvPr>
          <p:cNvSpPr>
            <a:spLocks noGrp="1"/>
          </p:cNvSpPr>
          <p:nvPr>
            <p:ph type="sldNum" sz="quarter" idx="11"/>
          </p:nvPr>
        </p:nvSpPr>
        <p:spPr>
          <a:xfrm>
            <a:off x="11575764" y="6241764"/>
            <a:ext cx="270474" cy="270474"/>
          </a:xfrm>
          <a:prstGeom prst="ellipse">
            <a:avLst/>
          </a:prstGeom>
        </p:spPr>
        <p:txBody>
          <a:bodyPr rtlCol="0"/>
          <a:lstStyle/>
          <a:p>
            <a:pPr rtl="0"/>
            <a:fld id="{EECC7194-A4D0-457B-9D3E-53681723AFF7}" type="slidenum">
              <a:rPr lang="pt-BR" noProof="0" smtClean="0"/>
              <a:pPr rtl="0"/>
              <a:t>‹nº›</a:t>
            </a:fld>
            <a:endParaRPr lang="pt-BR" noProof="0" dirty="0"/>
          </a:p>
        </p:txBody>
      </p:sp>
      <p:sp>
        <p:nvSpPr>
          <p:cNvPr id="9" name="Forma Livre: Forma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23" name="Espaço Reservado para Texto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rtlCol="0"/>
          <a:lstStyle>
            <a:lvl1pPr marL="0" indent="0">
              <a:buNone/>
              <a:defRPr sz="2200">
                <a:solidFill>
                  <a:schemeClr val="bg1"/>
                </a:solidFill>
                <a:latin typeface="+mj-lt"/>
              </a:defRPr>
            </a:lvl1pPr>
          </a:lstStyle>
          <a:p>
            <a:pPr lvl="0" rtl="0"/>
            <a:r>
              <a:rPr lang="pt-BR" noProof="0" dirty="0"/>
              <a:t>SUBTÍTULO</a:t>
            </a:r>
          </a:p>
        </p:txBody>
      </p:sp>
    </p:spTree>
    <p:extLst>
      <p:ext uri="{BB962C8B-B14F-4D97-AF65-F5344CB8AC3E}">
        <p14:creationId xmlns:p14="http://schemas.microsoft.com/office/powerpoint/2010/main" val="2039369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svg"/><Relationship Id="rId26" Type="http://schemas.openxmlformats.org/officeDocument/2006/relationships/image" Target="../media/image11.svg"/><Relationship Id="rId3" Type="http://schemas.openxmlformats.org/officeDocument/2006/relationships/slideLayout" Target="../slideLayouts/slideLayout3.xml"/><Relationship Id="rId21" Type="http://schemas.openxmlformats.org/officeDocument/2006/relationships/image" Target="../media/image6.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5"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9.svg"/><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12B5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pPr rtl="0"/>
            <a:r>
              <a:rPr lang="pt-BR" noProof="0" dirty="0"/>
              <a:t>Clique para editar o estilo de título Mestre</a:t>
            </a:r>
          </a:p>
        </p:txBody>
      </p:sp>
      <p:sp>
        <p:nvSpPr>
          <p:cNvPr id="3" name="Espaço Reservado para Texto 2">
            <a:extLst>
              <a:ext uri="{FF2B5EF4-FFF2-40B4-BE49-F238E27FC236}">
                <a16:creationId xmlns:a16="http://schemas.microsoft.com/office/drawing/2014/main" id="{65D946F0-677D-45B4-83B9-FD3BD3FFCA3C}"/>
              </a:ext>
            </a:extLst>
          </p:cNvPr>
          <p:cNvSpPr>
            <a:spLocks noGrp="1"/>
          </p:cNvSpPr>
          <p:nvPr>
            <p:ph type="body" idx="1"/>
          </p:nvPr>
        </p:nvSpPr>
        <p:spPr>
          <a:xfrm>
            <a:off x="684000" y="1894113"/>
            <a:ext cx="10800000" cy="4545875"/>
          </a:xfrm>
          <a:prstGeom prst="rect">
            <a:avLst/>
          </a:prstGeom>
          <a:solidFill>
            <a:schemeClr val="bg1"/>
          </a:solidFill>
          <a:ln>
            <a:solidFill>
              <a:srgbClr val="00B0F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0" tIns="0" rIns="0" bIns="0" rtlCol="0">
            <a:noAutofit/>
          </a:body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pic>
        <p:nvPicPr>
          <p:cNvPr id="7" name="Imagem 6">
            <a:extLst>
              <a:ext uri="{FF2B5EF4-FFF2-40B4-BE49-F238E27FC236}">
                <a16:creationId xmlns:a16="http://schemas.microsoft.com/office/drawing/2014/main" id="{AE631E85-78AE-51B3-8E81-8C39EC62DE4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a:stretch/>
        </p:blipFill>
        <p:spPr>
          <a:xfrm>
            <a:off x="10286401" y="4149"/>
            <a:ext cx="1772120" cy="1775101"/>
          </a:xfrm>
          <a:prstGeom prst="ellipse">
            <a:avLst/>
          </a:prstGeom>
        </p:spPr>
      </p:pic>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70" r:id="rId2"/>
    <p:sldLayoutId id="2147483671" r:id="rId3"/>
    <p:sldLayoutId id="2147483674" r:id="rId4"/>
    <p:sldLayoutId id="2147483676" r:id="rId5"/>
    <p:sldLayoutId id="2147483675" r:id="rId6"/>
    <p:sldLayoutId id="2147483672" r:id="rId7"/>
    <p:sldLayoutId id="2147483673" r:id="rId8"/>
    <p:sldLayoutId id="2147483665" r:id="rId9"/>
    <p:sldLayoutId id="2147483666" r:id="rId10"/>
    <p:sldLayoutId id="2147483667" r:id="rId11"/>
    <p:sldLayoutId id="2147483668" r:id="rId12"/>
    <p:sldLayoutId id="2147483650" r:id="rId13"/>
    <p:sldLayoutId id="214748366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cap="all" spc="-150" baseline="0">
          <a:solidFill>
            <a:srgbClr val="0597DD"/>
          </a:solidFill>
          <a:latin typeface="+mj-lt"/>
          <a:ea typeface="+mj-ea"/>
          <a:cs typeface="+mj-cs"/>
        </a:defRPr>
      </a:lvl1pPr>
    </p:titleStyle>
    <p:bodyStyle>
      <a:lvl1pPr marL="266700" indent="-266700" algn="just" defTabSz="914400" rtl="0" eaLnBrk="1" latinLnBrk="0" hangingPunct="1">
        <a:lnSpc>
          <a:spcPct val="100000"/>
        </a:lnSpc>
        <a:spcBef>
          <a:spcPts val="0"/>
        </a:spcBef>
        <a:spcAft>
          <a:spcPts val="1000"/>
        </a:spcAft>
        <a:buClr>
          <a:srgbClr val="012B51"/>
        </a:buClr>
        <a:buSzPct val="150000"/>
        <a:buFontTx/>
        <a:buBlip>
          <a:blip r:embed="rId17">
            <a:extLst>
              <a:ext uri="{96DAC541-7B7A-43D3-8B79-37D633B846F1}">
                <asvg:svgBlip xmlns:asvg="http://schemas.microsoft.com/office/drawing/2016/SVG/main" r:embed="rId18"/>
              </a:ext>
            </a:extLst>
          </a:blip>
        </a:buBlip>
        <a:defRPr sz="2400" kern="1200">
          <a:solidFill>
            <a:srgbClr val="002060"/>
          </a:solidFill>
          <a:latin typeface="+mn-lt"/>
          <a:ea typeface="+mn-ea"/>
          <a:cs typeface="+mn-cs"/>
        </a:defRPr>
      </a:lvl1pPr>
      <a:lvl2pPr marL="447675" indent="-180975" algn="just" defTabSz="914400" rtl="0" eaLnBrk="1" latinLnBrk="0" hangingPunct="1">
        <a:lnSpc>
          <a:spcPct val="100000"/>
        </a:lnSpc>
        <a:spcBef>
          <a:spcPts val="0"/>
        </a:spcBef>
        <a:spcAft>
          <a:spcPts val="1000"/>
        </a:spcAft>
        <a:buClr>
          <a:srgbClr val="012B51"/>
        </a:buClr>
        <a:buSzPct val="150000"/>
        <a:buFontTx/>
        <a:buBlip>
          <a:blip r:embed="rId19">
            <a:extLst>
              <a:ext uri="{96DAC541-7B7A-43D3-8B79-37D633B846F1}">
                <asvg:svgBlip xmlns:asvg="http://schemas.microsoft.com/office/drawing/2016/SVG/main" r:embed="rId20"/>
              </a:ext>
            </a:extLst>
          </a:blip>
        </a:buBlip>
        <a:defRPr sz="2400" kern="1200">
          <a:solidFill>
            <a:srgbClr val="002060"/>
          </a:solidFill>
          <a:latin typeface="+mn-lt"/>
          <a:ea typeface="+mn-ea"/>
          <a:cs typeface="+mn-cs"/>
        </a:defRPr>
      </a:lvl2pPr>
      <a:lvl3pPr marL="628650" indent="-180975" algn="just" defTabSz="914400" rtl="0" eaLnBrk="1" latinLnBrk="0" hangingPunct="1">
        <a:lnSpc>
          <a:spcPct val="100000"/>
        </a:lnSpc>
        <a:spcBef>
          <a:spcPts val="0"/>
        </a:spcBef>
        <a:spcAft>
          <a:spcPts val="1000"/>
        </a:spcAft>
        <a:buClr>
          <a:srgbClr val="012B51"/>
        </a:buClr>
        <a:buSzPct val="150000"/>
        <a:buFontTx/>
        <a:buBlip>
          <a:blip r:embed="rId21">
            <a:extLst>
              <a:ext uri="{96DAC541-7B7A-43D3-8B79-37D633B846F1}">
                <asvg:svgBlip xmlns:asvg="http://schemas.microsoft.com/office/drawing/2016/SVG/main" r:embed="rId22"/>
              </a:ext>
            </a:extLst>
          </a:blip>
        </a:buBlip>
        <a:defRPr sz="2400" kern="1200">
          <a:solidFill>
            <a:srgbClr val="002060"/>
          </a:solidFill>
          <a:latin typeface="+mn-lt"/>
          <a:ea typeface="+mn-ea"/>
          <a:cs typeface="+mn-cs"/>
        </a:defRPr>
      </a:lvl3pPr>
      <a:lvl4pPr marL="809625" indent="-180975" algn="just" defTabSz="914400" rtl="0" eaLnBrk="1" latinLnBrk="0" hangingPunct="1">
        <a:lnSpc>
          <a:spcPct val="100000"/>
        </a:lnSpc>
        <a:spcBef>
          <a:spcPts val="0"/>
        </a:spcBef>
        <a:spcAft>
          <a:spcPts val="1000"/>
        </a:spcAft>
        <a:buClr>
          <a:schemeClr val="tx1">
            <a:lumMod val="75000"/>
            <a:lumOff val="25000"/>
          </a:schemeClr>
        </a:buClr>
        <a:buSzPct val="150000"/>
        <a:buFontTx/>
        <a:buBlip>
          <a:blip r:embed="rId23">
            <a:extLst>
              <a:ext uri="{96DAC541-7B7A-43D3-8B79-37D633B846F1}">
                <asvg:svgBlip xmlns:asvg="http://schemas.microsoft.com/office/drawing/2016/SVG/main" r:embed="rId24"/>
              </a:ext>
            </a:extLst>
          </a:blip>
        </a:buBlip>
        <a:defRPr sz="2400" kern="1200">
          <a:solidFill>
            <a:srgbClr val="002060"/>
          </a:solidFill>
          <a:latin typeface="+mn-lt"/>
          <a:ea typeface="+mn-ea"/>
          <a:cs typeface="+mn-cs"/>
        </a:defRPr>
      </a:lvl4pPr>
      <a:lvl5pPr marL="990600" indent="-180975" algn="just" defTabSz="914400" rtl="0" eaLnBrk="1" latinLnBrk="0" hangingPunct="1">
        <a:lnSpc>
          <a:spcPct val="100000"/>
        </a:lnSpc>
        <a:spcBef>
          <a:spcPts val="0"/>
        </a:spcBef>
        <a:spcAft>
          <a:spcPts val="1000"/>
        </a:spcAft>
        <a:buSzPct val="150000"/>
        <a:buFontTx/>
        <a:buBlip>
          <a:blip r:embed="rId25">
            <a:extLst>
              <a:ext uri="{96DAC541-7B7A-43D3-8B79-37D633B846F1}">
                <asvg:svgBlip xmlns:asvg="http://schemas.microsoft.com/office/drawing/2016/SVG/main" r:embed="rId26"/>
              </a:ext>
            </a:extLst>
          </a:blip>
        </a:buBlip>
        <a:defRPr sz="24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88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63557-39F8-EC4F-D751-16B5D08E6616}"/>
              </a:ext>
            </a:extLst>
          </p:cNvPr>
          <p:cNvSpPr>
            <a:spLocks noGrp="1"/>
          </p:cNvSpPr>
          <p:nvPr>
            <p:ph type="title"/>
          </p:nvPr>
        </p:nvSpPr>
        <p:spPr/>
        <p:txBody>
          <a:bodyPr/>
          <a:lstStyle/>
          <a:p>
            <a:r>
              <a:rPr lang="pt-BR" dirty="0"/>
              <a:t>Mapa editável</a:t>
            </a:r>
          </a:p>
        </p:txBody>
      </p:sp>
      <p:pic>
        <p:nvPicPr>
          <p:cNvPr id="9" name="Imagem 8">
            <a:extLst>
              <a:ext uri="{FF2B5EF4-FFF2-40B4-BE49-F238E27FC236}">
                <a16:creationId xmlns:a16="http://schemas.microsoft.com/office/drawing/2014/main" id="{A8DBDE17-8DB6-4966-B02B-8A40487C6468}"/>
              </a:ext>
            </a:extLst>
          </p:cNvPr>
          <p:cNvPicPr>
            <a:picLocks noChangeAspect="1"/>
          </p:cNvPicPr>
          <p:nvPr/>
        </p:nvPicPr>
        <p:blipFill rotWithShape="1">
          <a:blip r:embed="rId3"/>
          <a:srcRect l="24886" t="6039" r="25341" b="5432"/>
          <a:stretch/>
        </p:blipFill>
        <p:spPr>
          <a:xfrm>
            <a:off x="3803073" y="1184565"/>
            <a:ext cx="5299362" cy="5299362"/>
          </a:xfrm>
          <a:prstGeom prst="rect">
            <a:avLst/>
          </a:prstGeom>
        </p:spPr>
      </p:pic>
    </p:spTree>
    <p:extLst>
      <p:ext uri="{BB962C8B-B14F-4D97-AF65-F5344CB8AC3E}">
        <p14:creationId xmlns:p14="http://schemas.microsoft.com/office/powerpoint/2010/main" val="297033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pic>
        <p:nvPicPr>
          <p:cNvPr id="7" name="Espaço Reservado para Conteúdo 6">
            <a:extLst>
              <a:ext uri="{FF2B5EF4-FFF2-40B4-BE49-F238E27FC236}">
                <a16:creationId xmlns:a16="http://schemas.microsoft.com/office/drawing/2014/main" id="{2E32A024-BE11-ABCD-4F76-2F36D96FA66F}"/>
              </a:ext>
            </a:extLst>
          </p:cNvPr>
          <p:cNvPicPr>
            <a:picLocks noGrp="1" noChangeAspect="1"/>
          </p:cNvPicPr>
          <p:nvPr>
            <p:ph sz="quarter" idx="10"/>
          </p:nvPr>
        </p:nvPicPr>
        <p:blipFill rotWithShape="1">
          <a:blip r:embed="rId3"/>
          <a:srcRect l="14115" t="28740" r="15565" b="5408"/>
          <a:stretch/>
        </p:blipFill>
        <p:spPr>
          <a:xfrm>
            <a:off x="683999" y="1374679"/>
            <a:ext cx="8999503" cy="4738254"/>
          </a:xfrm>
        </p:spPr>
      </p:pic>
    </p:spTree>
    <p:extLst>
      <p:ext uri="{BB962C8B-B14F-4D97-AF65-F5344CB8AC3E}">
        <p14:creationId xmlns:p14="http://schemas.microsoft.com/office/powerpoint/2010/main" val="30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3AB2C4F4-FB2B-00CA-1A70-EB6F57C3E7AA}"/>
              </a:ext>
            </a:extLst>
          </p:cNvPr>
          <p:cNvPicPr>
            <a:picLocks noChangeAspect="1"/>
          </p:cNvPicPr>
          <p:nvPr/>
        </p:nvPicPr>
        <p:blipFill rotWithShape="1">
          <a:blip r:embed="rId3"/>
          <a:srcRect l="14318" t="22411" r="15795" b="7980"/>
          <a:stretch/>
        </p:blipFill>
        <p:spPr>
          <a:xfrm>
            <a:off x="684000" y="1374680"/>
            <a:ext cx="8999502" cy="4738254"/>
          </a:xfrm>
          <a:prstGeom prst="rect">
            <a:avLst/>
          </a:prstGeom>
        </p:spPr>
      </p:pic>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spTree>
    <p:extLst>
      <p:ext uri="{BB962C8B-B14F-4D97-AF65-F5344CB8AC3E}">
        <p14:creationId xmlns:p14="http://schemas.microsoft.com/office/powerpoint/2010/main" val="67137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F346E01-585C-CB51-6DD5-4CB34E5FF099}"/>
              </a:ext>
            </a:extLst>
          </p:cNvPr>
          <p:cNvPicPr>
            <a:picLocks noChangeAspect="1"/>
          </p:cNvPicPr>
          <p:nvPr/>
        </p:nvPicPr>
        <p:blipFill rotWithShape="1">
          <a:blip r:embed="rId3"/>
          <a:srcRect l="14319" t="25140" r="15625" b="5735"/>
          <a:stretch/>
        </p:blipFill>
        <p:spPr>
          <a:xfrm>
            <a:off x="684000" y="1374680"/>
            <a:ext cx="8999502" cy="4738254"/>
          </a:xfrm>
          <a:prstGeom prst="rect">
            <a:avLst/>
          </a:prstGeom>
        </p:spPr>
      </p:pic>
      <p:sp>
        <p:nvSpPr>
          <p:cNvPr id="2" name="Título 1">
            <a:extLst>
              <a:ext uri="{FF2B5EF4-FFF2-40B4-BE49-F238E27FC236}">
                <a16:creationId xmlns:a16="http://schemas.microsoft.com/office/drawing/2014/main" id="{6E0EE036-3018-775E-821A-49BB79A19449}"/>
              </a:ext>
            </a:extLst>
          </p:cNvPr>
          <p:cNvSpPr>
            <a:spLocks noGrp="1"/>
          </p:cNvSpPr>
          <p:nvPr>
            <p:ph type="title"/>
          </p:nvPr>
        </p:nvSpPr>
        <p:spPr/>
        <p:txBody>
          <a:bodyPr/>
          <a:lstStyle/>
          <a:p>
            <a:r>
              <a:rPr lang="pt-BR" dirty="0"/>
              <a:t>Tutorial do </a:t>
            </a:r>
            <a:r>
              <a:rPr lang="pt-BR" dirty="0" err="1"/>
              <a:t>pdf</a:t>
            </a:r>
            <a:r>
              <a:rPr lang="pt-BR" dirty="0"/>
              <a:t> editável</a:t>
            </a:r>
          </a:p>
        </p:txBody>
      </p:sp>
    </p:spTree>
    <p:extLst>
      <p:ext uri="{BB962C8B-B14F-4D97-AF65-F5344CB8AC3E}">
        <p14:creationId xmlns:p14="http://schemas.microsoft.com/office/powerpoint/2010/main" val="274153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7AF03-C852-A317-9A15-61C8164478B5}"/>
              </a:ext>
            </a:extLst>
          </p:cNvPr>
          <p:cNvSpPr>
            <a:spLocks noGrp="1"/>
          </p:cNvSpPr>
          <p:nvPr>
            <p:ph type="title"/>
          </p:nvPr>
        </p:nvSpPr>
        <p:spPr/>
        <p:txBody>
          <a:bodyPr/>
          <a:lstStyle/>
          <a:p>
            <a:r>
              <a:rPr lang="pt-BR" dirty="0"/>
              <a:t>Reforma psiquiátrica</a:t>
            </a:r>
          </a:p>
        </p:txBody>
      </p:sp>
      <p:graphicFrame>
        <p:nvGraphicFramePr>
          <p:cNvPr id="4" name="Espaço Reservado para Conteúdo 3">
            <a:extLst>
              <a:ext uri="{FF2B5EF4-FFF2-40B4-BE49-F238E27FC236}">
                <a16:creationId xmlns:a16="http://schemas.microsoft.com/office/drawing/2014/main" id="{E6DA4642-0426-275A-8D54-D74EADD03C75}"/>
              </a:ext>
            </a:extLst>
          </p:cNvPr>
          <p:cNvGraphicFramePr>
            <a:graphicFrameLocks noGrp="1"/>
          </p:cNvGraphicFramePr>
          <p:nvPr>
            <p:ph sz="quarter" idx="10"/>
            <p:extLst>
              <p:ext uri="{D42A27DB-BD31-4B8C-83A1-F6EECF244321}">
                <p14:modId xmlns:p14="http://schemas.microsoft.com/office/powerpoint/2010/main" val="4244852853"/>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026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A1C05-E251-CDE3-AB5F-36C761128740}"/>
              </a:ext>
            </a:extLst>
          </p:cNvPr>
          <p:cNvSpPr>
            <a:spLocks noGrp="1"/>
          </p:cNvSpPr>
          <p:nvPr>
            <p:ph type="title"/>
          </p:nvPr>
        </p:nvSpPr>
        <p:spPr/>
        <p:txBody>
          <a:bodyPr/>
          <a:lstStyle/>
          <a:p>
            <a:r>
              <a:rPr lang="pt-BR" dirty="0"/>
              <a:t>caps</a:t>
            </a:r>
          </a:p>
        </p:txBody>
      </p:sp>
      <p:pic>
        <p:nvPicPr>
          <p:cNvPr id="5" name="Espaço Reservado para Imagem 4">
            <a:extLst>
              <a:ext uri="{FF2B5EF4-FFF2-40B4-BE49-F238E27FC236}">
                <a16:creationId xmlns:a16="http://schemas.microsoft.com/office/drawing/2014/main" id="{503CB75C-022E-6B68-A0F0-88BC819E8FD7}"/>
              </a:ext>
            </a:extLst>
          </p:cNvPr>
          <p:cNvPicPr>
            <a:picLocks noGrp="1" noChangeAspect="1"/>
          </p:cNvPicPr>
          <p:nvPr>
            <p:ph type="pic" sz="quarter" idx="13"/>
          </p:nvPr>
        </p:nvPicPr>
        <p:blipFill rotWithShape="1">
          <a:blip r:embed="rId3"/>
          <a:srcRect l="16608" t="29915" r="42936" b="26073"/>
          <a:stretch/>
        </p:blipFill>
        <p:spPr>
          <a:xfrm>
            <a:off x="2926079" y="1662545"/>
            <a:ext cx="5739939" cy="4218710"/>
          </a:xfrm>
        </p:spPr>
      </p:pic>
    </p:spTree>
    <p:extLst>
      <p:ext uri="{BB962C8B-B14F-4D97-AF65-F5344CB8AC3E}">
        <p14:creationId xmlns:p14="http://schemas.microsoft.com/office/powerpoint/2010/main" val="80360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2D4D1-81F3-F843-28D4-200E593752AA}"/>
              </a:ext>
            </a:extLst>
          </p:cNvPr>
          <p:cNvSpPr>
            <a:spLocks noGrp="1"/>
          </p:cNvSpPr>
          <p:nvPr>
            <p:ph type="title"/>
          </p:nvPr>
        </p:nvSpPr>
        <p:spPr/>
        <p:txBody>
          <a:bodyPr/>
          <a:lstStyle/>
          <a:p>
            <a:r>
              <a:rPr lang="pt-BR" dirty="0"/>
              <a:t>Rede de Atenção Psicossocial (RAPS)</a:t>
            </a:r>
          </a:p>
        </p:txBody>
      </p:sp>
      <p:sp>
        <p:nvSpPr>
          <p:cNvPr id="6" name="Espaço Reservado para Conteúdo 5">
            <a:extLst>
              <a:ext uri="{FF2B5EF4-FFF2-40B4-BE49-F238E27FC236}">
                <a16:creationId xmlns:a16="http://schemas.microsoft.com/office/drawing/2014/main" id="{B8173476-9877-F6AF-95AB-EF514693CE66}"/>
              </a:ext>
            </a:extLst>
          </p:cNvPr>
          <p:cNvSpPr>
            <a:spLocks noGrp="1"/>
          </p:cNvSpPr>
          <p:nvPr>
            <p:ph sz="quarter" idx="10"/>
          </p:nvPr>
        </p:nvSpPr>
        <p:spPr>
          <a:xfrm>
            <a:off x="673101" y="1848628"/>
            <a:ext cx="11110189" cy="4489828"/>
          </a:xfrm>
        </p:spPr>
        <p:txBody>
          <a:bodyPr/>
          <a:lstStyle/>
          <a:p>
            <a:r>
              <a:rPr lang="pt-BR" dirty="0"/>
              <a:t>Criada em 2013</a:t>
            </a:r>
          </a:p>
          <a:p>
            <a:r>
              <a:rPr lang="pt-BR" dirty="0"/>
              <a:t>Integrada pela:</a:t>
            </a:r>
          </a:p>
          <a:p>
            <a:pPr lvl="1"/>
            <a:r>
              <a:rPr lang="pt-BR" dirty="0"/>
              <a:t>APS (ESF/</a:t>
            </a:r>
            <a:r>
              <a:rPr lang="pt-BR" dirty="0" err="1"/>
              <a:t>Emulti</a:t>
            </a:r>
            <a:r>
              <a:rPr lang="pt-BR" dirty="0"/>
              <a:t>/ESB)</a:t>
            </a:r>
          </a:p>
          <a:p>
            <a:pPr lvl="1"/>
            <a:r>
              <a:rPr lang="pt-BR" dirty="0"/>
              <a:t>Atenção Especializada</a:t>
            </a:r>
          </a:p>
          <a:p>
            <a:pPr lvl="2"/>
            <a:r>
              <a:rPr lang="pt-BR" dirty="0"/>
              <a:t>CAPS geral, álcool e drogas - AD e infanto-juvenil - </a:t>
            </a:r>
            <a:r>
              <a:rPr lang="pt-BR" dirty="0" err="1"/>
              <a:t>CAPSi</a:t>
            </a:r>
            <a:r>
              <a:rPr lang="pt-BR" dirty="0"/>
              <a:t> </a:t>
            </a:r>
          </a:p>
          <a:p>
            <a:pPr lvl="2"/>
            <a:r>
              <a:rPr lang="pt-BR" dirty="0"/>
              <a:t>Unidade de Pronto-Atendimento – UPA</a:t>
            </a:r>
          </a:p>
          <a:p>
            <a:pPr lvl="2"/>
            <a:r>
              <a:rPr lang="pt-BR" dirty="0"/>
              <a:t>Hospital</a:t>
            </a:r>
          </a:p>
          <a:p>
            <a:pPr lvl="2"/>
            <a:r>
              <a:rPr lang="pt-BR" dirty="0"/>
              <a:t>Centro de Especialidade Odontológica (CEO)</a:t>
            </a:r>
          </a:p>
          <a:p>
            <a:pPr lvl="2"/>
            <a:r>
              <a:rPr lang="pt-BR" dirty="0"/>
              <a:t> dentre outros serviços secundários e terciários </a:t>
            </a:r>
          </a:p>
        </p:txBody>
      </p:sp>
      <p:sp>
        <p:nvSpPr>
          <p:cNvPr id="7" name="CaixaDeTexto 6">
            <a:extLst>
              <a:ext uri="{FF2B5EF4-FFF2-40B4-BE49-F238E27FC236}">
                <a16:creationId xmlns:a16="http://schemas.microsoft.com/office/drawing/2014/main" id="{17ED6233-C357-7DDA-C677-66501E86B649}"/>
              </a:ext>
            </a:extLst>
          </p:cNvPr>
          <p:cNvSpPr txBox="1"/>
          <p:nvPr/>
        </p:nvSpPr>
        <p:spPr>
          <a:xfrm>
            <a:off x="10307782" y="6425534"/>
            <a:ext cx="1101584" cy="307777"/>
          </a:xfrm>
          <a:prstGeom prst="rect">
            <a:avLst/>
          </a:prstGeom>
          <a:noFill/>
        </p:spPr>
        <p:txBody>
          <a:bodyPr wrap="none" rtlCol="0">
            <a:spAutoFit/>
          </a:bodyPr>
          <a:lstStyle/>
          <a:p>
            <a:r>
              <a:rPr lang="pt-BR" sz="1400" b="1" dirty="0">
                <a:solidFill>
                  <a:schemeClr val="bg1"/>
                </a:solidFill>
              </a:rPr>
              <a:t>IASC, 2020</a:t>
            </a:r>
          </a:p>
        </p:txBody>
      </p:sp>
    </p:spTree>
    <p:extLst>
      <p:ext uri="{BB962C8B-B14F-4D97-AF65-F5344CB8AC3E}">
        <p14:creationId xmlns:p14="http://schemas.microsoft.com/office/powerpoint/2010/main" val="274184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A0445-1763-2E96-F685-AF34C1426635}"/>
              </a:ext>
            </a:extLst>
          </p:cNvPr>
          <p:cNvSpPr>
            <a:spLocks noGrp="1"/>
          </p:cNvSpPr>
          <p:nvPr>
            <p:ph type="title"/>
          </p:nvPr>
        </p:nvSpPr>
        <p:spPr/>
        <p:txBody>
          <a:bodyPr/>
          <a:lstStyle/>
          <a:p>
            <a:r>
              <a:rPr lang="pt-BR" dirty="0"/>
              <a:t>raps</a:t>
            </a:r>
          </a:p>
        </p:txBody>
      </p:sp>
      <p:pic>
        <p:nvPicPr>
          <p:cNvPr id="5" name="Imagem 4">
            <a:extLst>
              <a:ext uri="{FF2B5EF4-FFF2-40B4-BE49-F238E27FC236}">
                <a16:creationId xmlns:a16="http://schemas.microsoft.com/office/drawing/2014/main" id="{42195FE6-415D-273D-4C6C-4A9FE0B51E43}"/>
              </a:ext>
            </a:extLst>
          </p:cNvPr>
          <p:cNvPicPr>
            <a:picLocks noChangeAspect="1"/>
          </p:cNvPicPr>
          <p:nvPr/>
        </p:nvPicPr>
        <p:blipFill rotWithShape="1">
          <a:blip r:embed="rId3"/>
          <a:srcRect l="14148" t="26944" r="51761" b="13315"/>
          <a:stretch/>
        </p:blipFill>
        <p:spPr>
          <a:xfrm>
            <a:off x="2597726" y="1661591"/>
            <a:ext cx="6276110" cy="4774834"/>
          </a:xfrm>
          <a:prstGeom prst="rect">
            <a:avLst/>
          </a:prstGeom>
        </p:spPr>
      </p:pic>
    </p:spTree>
    <p:extLst>
      <p:ext uri="{BB962C8B-B14F-4D97-AF65-F5344CB8AC3E}">
        <p14:creationId xmlns:p14="http://schemas.microsoft.com/office/powerpoint/2010/main" val="80629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2D4D1-81F3-F843-28D4-200E593752AA}"/>
              </a:ext>
            </a:extLst>
          </p:cNvPr>
          <p:cNvSpPr>
            <a:spLocks noGrp="1"/>
          </p:cNvSpPr>
          <p:nvPr>
            <p:ph type="title"/>
          </p:nvPr>
        </p:nvSpPr>
        <p:spPr/>
        <p:txBody>
          <a:bodyPr/>
          <a:lstStyle/>
          <a:p>
            <a:r>
              <a:rPr lang="pt-BR" dirty="0"/>
              <a:t> Pirâmide de intervenções em saúde mental e apoio psicossocial</a:t>
            </a:r>
          </a:p>
        </p:txBody>
      </p:sp>
      <p:graphicFrame>
        <p:nvGraphicFramePr>
          <p:cNvPr id="4" name="Espaço Reservado para Conteúdo 3">
            <a:extLst>
              <a:ext uri="{FF2B5EF4-FFF2-40B4-BE49-F238E27FC236}">
                <a16:creationId xmlns:a16="http://schemas.microsoft.com/office/drawing/2014/main" id="{58D3F3F2-EAA1-9A3E-E1EC-DAAFBB98436A}"/>
              </a:ext>
            </a:extLst>
          </p:cNvPr>
          <p:cNvGraphicFramePr>
            <a:graphicFrameLocks noGrp="1"/>
          </p:cNvGraphicFramePr>
          <p:nvPr>
            <p:ph sz="quarter" idx="10"/>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402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40B4E94-B7F8-4A1A-A744-9FB4F9451FD2}"/>
                                            </p:graphicEl>
                                          </p:spTgt>
                                        </p:tgtEl>
                                        <p:attrNameLst>
                                          <p:attrName>style.visibility</p:attrName>
                                        </p:attrNameLst>
                                      </p:cBhvr>
                                      <p:to>
                                        <p:strVal val="visible"/>
                                      </p:to>
                                    </p:set>
                                    <p:animEffect transition="in" filter="fade">
                                      <p:cBhvr>
                                        <p:cTn id="7" dur="500"/>
                                        <p:tgtEl>
                                          <p:spTgt spid="4">
                                            <p:graphicEl>
                                              <a:dgm id="{B40B4E94-B7F8-4A1A-A744-9FB4F9451FD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E11BD64-1569-4051-AB3F-A97E0BCC54B4}"/>
                                            </p:graphicEl>
                                          </p:spTgt>
                                        </p:tgtEl>
                                        <p:attrNameLst>
                                          <p:attrName>style.visibility</p:attrName>
                                        </p:attrNameLst>
                                      </p:cBhvr>
                                      <p:to>
                                        <p:strVal val="visible"/>
                                      </p:to>
                                    </p:set>
                                    <p:animEffect transition="in" filter="fade">
                                      <p:cBhvr>
                                        <p:cTn id="12" dur="500"/>
                                        <p:tgtEl>
                                          <p:spTgt spid="4">
                                            <p:graphicEl>
                                              <a:dgm id="{DE11BD64-1569-4051-AB3F-A97E0BCC54B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55A6C743-B28B-467A-B5D1-7AB08E53AB51}"/>
                                            </p:graphicEl>
                                          </p:spTgt>
                                        </p:tgtEl>
                                        <p:attrNameLst>
                                          <p:attrName>style.visibility</p:attrName>
                                        </p:attrNameLst>
                                      </p:cBhvr>
                                      <p:to>
                                        <p:strVal val="visible"/>
                                      </p:to>
                                    </p:set>
                                    <p:animEffect transition="in" filter="fade">
                                      <p:cBhvr>
                                        <p:cTn id="17" dur="500"/>
                                        <p:tgtEl>
                                          <p:spTgt spid="4">
                                            <p:graphicEl>
                                              <a:dgm id="{55A6C743-B28B-467A-B5D1-7AB08E53AB5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9D199DBB-CFFC-499D-BBFC-64024EBCD80F}"/>
                                            </p:graphicEl>
                                          </p:spTgt>
                                        </p:tgtEl>
                                        <p:attrNameLst>
                                          <p:attrName>style.visibility</p:attrName>
                                        </p:attrNameLst>
                                      </p:cBhvr>
                                      <p:to>
                                        <p:strVal val="visible"/>
                                      </p:to>
                                    </p:set>
                                    <p:animEffect transition="in" filter="fade">
                                      <p:cBhvr>
                                        <p:cTn id="22" dur="500"/>
                                        <p:tgtEl>
                                          <p:spTgt spid="4">
                                            <p:graphicEl>
                                              <a:dgm id="{9D199DBB-CFFC-499D-BBFC-64024EBCD80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B994C0-AA43-87C0-6018-62C8E611C2C4}"/>
              </a:ext>
            </a:extLst>
          </p:cNvPr>
          <p:cNvSpPr>
            <a:spLocks noGrp="1"/>
          </p:cNvSpPr>
          <p:nvPr>
            <p:ph type="title"/>
          </p:nvPr>
        </p:nvSpPr>
        <p:spPr/>
        <p:txBody>
          <a:bodyPr/>
          <a:lstStyle/>
          <a:p>
            <a:r>
              <a:rPr lang="pt-BR" dirty="0"/>
              <a:t>FERRAMENTAS DE GESTÃO CLÍNICA DA APS</a:t>
            </a:r>
          </a:p>
        </p:txBody>
      </p:sp>
      <p:graphicFrame>
        <p:nvGraphicFramePr>
          <p:cNvPr id="4" name="Espaço Reservado para Conteúdo 3">
            <a:extLst>
              <a:ext uri="{FF2B5EF4-FFF2-40B4-BE49-F238E27FC236}">
                <a16:creationId xmlns:a16="http://schemas.microsoft.com/office/drawing/2014/main" id="{61DE18EB-1287-EE2D-1E89-1BC566A45F3A}"/>
              </a:ext>
            </a:extLst>
          </p:cNvPr>
          <p:cNvGraphicFramePr>
            <a:graphicFrameLocks noGrp="1"/>
          </p:cNvGraphicFramePr>
          <p:nvPr>
            <p:ph sz="quarter" idx="10"/>
            <p:extLst>
              <p:ext uri="{D42A27DB-BD31-4B8C-83A1-F6EECF244321}">
                <p14:modId xmlns:p14="http://schemas.microsoft.com/office/powerpoint/2010/main" val="4220101393"/>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865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90F43-FE5D-C652-7465-20366BA314ED}"/>
              </a:ext>
            </a:extLst>
          </p:cNvPr>
          <p:cNvSpPr>
            <a:spLocks noGrp="1"/>
          </p:cNvSpPr>
          <p:nvPr>
            <p:ph type="title"/>
          </p:nvPr>
        </p:nvSpPr>
        <p:spPr/>
        <p:txBody>
          <a:bodyPr/>
          <a:lstStyle/>
          <a:p>
            <a:r>
              <a:rPr lang="pt-BR" dirty="0"/>
              <a:t>As principais etapas para o processo de territorialização são:</a:t>
            </a:r>
            <a:br>
              <a:rPr lang="pt-BR" dirty="0"/>
            </a:br>
            <a:endParaRPr lang="pt-BR" dirty="0"/>
          </a:p>
        </p:txBody>
      </p:sp>
      <p:graphicFrame>
        <p:nvGraphicFramePr>
          <p:cNvPr id="4" name="Espaço Reservado para Conteúdo 3">
            <a:extLst>
              <a:ext uri="{FF2B5EF4-FFF2-40B4-BE49-F238E27FC236}">
                <a16:creationId xmlns:a16="http://schemas.microsoft.com/office/drawing/2014/main" id="{F68434E3-384D-6DFF-A927-523A36FEDE4F}"/>
              </a:ext>
            </a:extLst>
          </p:cNvPr>
          <p:cNvGraphicFramePr>
            <a:graphicFrameLocks noGrp="1"/>
          </p:cNvGraphicFramePr>
          <p:nvPr>
            <p:ph sz="quarter" idx="10"/>
            <p:extLst>
              <p:ext uri="{D42A27DB-BD31-4B8C-83A1-F6EECF244321}">
                <p14:modId xmlns:p14="http://schemas.microsoft.com/office/powerpoint/2010/main" val="3529637156"/>
              </p:ext>
            </p:extLst>
          </p:nvPr>
        </p:nvGraphicFramePr>
        <p:xfrm>
          <a:off x="673100" y="1847850"/>
          <a:ext cx="11242675" cy="4702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450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169AC44-70C8-4D2D-9881-5D5DCE82D5A4}"/>
                                            </p:graphicEl>
                                          </p:spTgt>
                                        </p:tgtEl>
                                        <p:attrNameLst>
                                          <p:attrName>style.visibility</p:attrName>
                                        </p:attrNameLst>
                                      </p:cBhvr>
                                      <p:to>
                                        <p:strVal val="visible"/>
                                      </p:to>
                                    </p:set>
                                    <p:animEffect transition="in" filter="fade">
                                      <p:cBhvr>
                                        <p:cTn id="7" dur="500"/>
                                        <p:tgtEl>
                                          <p:spTgt spid="4">
                                            <p:graphicEl>
                                              <a:dgm id="{9169AC44-70C8-4D2D-9881-5D5DCE82D5A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D0F48FE-FE97-43F3-9312-7D6F9A304A15}"/>
                                            </p:graphicEl>
                                          </p:spTgt>
                                        </p:tgtEl>
                                        <p:attrNameLst>
                                          <p:attrName>style.visibility</p:attrName>
                                        </p:attrNameLst>
                                      </p:cBhvr>
                                      <p:to>
                                        <p:strVal val="visible"/>
                                      </p:to>
                                    </p:set>
                                    <p:animEffect transition="in" filter="fade">
                                      <p:cBhvr>
                                        <p:cTn id="12" dur="500"/>
                                        <p:tgtEl>
                                          <p:spTgt spid="4">
                                            <p:graphicEl>
                                              <a:dgm id="{AD0F48FE-FE97-43F3-9312-7D6F9A304A1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6CA48657-0B0B-4F0B-8FD5-B65457CF5675}"/>
                                            </p:graphicEl>
                                          </p:spTgt>
                                        </p:tgtEl>
                                        <p:attrNameLst>
                                          <p:attrName>style.visibility</p:attrName>
                                        </p:attrNameLst>
                                      </p:cBhvr>
                                      <p:to>
                                        <p:strVal val="visible"/>
                                      </p:to>
                                    </p:set>
                                    <p:animEffect transition="in" filter="fade">
                                      <p:cBhvr>
                                        <p:cTn id="17" dur="500"/>
                                        <p:tgtEl>
                                          <p:spTgt spid="4">
                                            <p:graphicEl>
                                              <a:dgm id="{6CA48657-0B0B-4F0B-8FD5-B65457CF567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3F320F1C-0E89-4243-BE86-912E495B08AA}"/>
                                            </p:graphicEl>
                                          </p:spTgt>
                                        </p:tgtEl>
                                        <p:attrNameLst>
                                          <p:attrName>style.visibility</p:attrName>
                                        </p:attrNameLst>
                                      </p:cBhvr>
                                      <p:to>
                                        <p:strVal val="visible"/>
                                      </p:to>
                                    </p:set>
                                    <p:animEffect transition="in" filter="fade">
                                      <p:cBhvr>
                                        <p:cTn id="22" dur="500"/>
                                        <p:tgtEl>
                                          <p:spTgt spid="4">
                                            <p:graphicEl>
                                              <a:dgm id="{3F320F1C-0E89-4243-BE86-912E495B08A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9C354B40-9F96-4567-8509-D34663D882D5}"/>
                                            </p:graphicEl>
                                          </p:spTgt>
                                        </p:tgtEl>
                                        <p:attrNameLst>
                                          <p:attrName>style.visibility</p:attrName>
                                        </p:attrNameLst>
                                      </p:cBhvr>
                                      <p:to>
                                        <p:strVal val="visible"/>
                                      </p:to>
                                    </p:set>
                                    <p:animEffect transition="in" filter="fade">
                                      <p:cBhvr>
                                        <p:cTn id="27" dur="500"/>
                                        <p:tgtEl>
                                          <p:spTgt spid="4">
                                            <p:graphicEl>
                                              <a:dgm id="{9C354B40-9F96-4567-8509-D34663D882D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B6733350-1E8A-4535-94B1-825E9F09ADCA}"/>
                                            </p:graphicEl>
                                          </p:spTgt>
                                        </p:tgtEl>
                                        <p:attrNameLst>
                                          <p:attrName>style.visibility</p:attrName>
                                        </p:attrNameLst>
                                      </p:cBhvr>
                                      <p:to>
                                        <p:strVal val="visible"/>
                                      </p:to>
                                    </p:set>
                                    <p:animEffect transition="in" filter="fade">
                                      <p:cBhvr>
                                        <p:cTn id="32" dur="500"/>
                                        <p:tgtEl>
                                          <p:spTgt spid="4">
                                            <p:graphicEl>
                                              <a:dgm id="{B6733350-1E8A-4535-94B1-825E9F09AD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989C0-B77D-B927-9783-6EE45ED22C94}"/>
              </a:ext>
            </a:extLst>
          </p:cNvPr>
          <p:cNvSpPr>
            <a:spLocks noGrp="1"/>
          </p:cNvSpPr>
          <p:nvPr>
            <p:ph type="title"/>
          </p:nvPr>
        </p:nvSpPr>
        <p:spPr/>
        <p:txBody>
          <a:bodyPr/>
          <a:lstStyle/>
          <a:p>
            <a:r>
              <a:rPr lang="pt-BR" dirty="0"/>
              <a:t>Mapa da rede</a:t>
            </a:r>
          </a:p>
        </p:txBody>
      </p:sp>
      <p:pic>
        <p:nvPicPr>
          <p:cNvPr id="5" name="Imagem 4">
            <a:extLst>
              <a:ext uri="{FF2B5EF4-FFF2-40B4-BE49-F238E27FC236}">
                <a16:creationId xmlns:a16="http://schemas.microsoft.com/office/drawing/2014/main" id="{BFF88C66-F1D5-46EE-1E8C-C1727D34469B}"/>
              </a:ext>
            </a:extLst>
          </p:cNvPr>
          <p:cNvPicPr>
            <a:picLocks noChangeAspect="1"/>
          </p:cNvPicPr>
          <p:nvPr/>
        </p:nvPicPr>
        <p:blipFill rotWithShape="1">
          <a:blip r:embed="rId3"/>
          <a:srcRect l="28807" t="24442" r="31136" b="10844"/>
          <a:stretch/>
        </p:blipFill>
        <p:spPr>
          <a:xfrm>
            <a:off x="2167468" y="1371600"/>
            <a:ext cx="7857064" cy="5299364"/>
          </a:xfrm>
          <a:prstGeom prst="rect">
            <a:avLst/>
          </a:prstGeom>
        </p:spPr>
      </p:pic>
    </p:spTree>
    <p:extLst>
      <p:ext uri="{BB962C8B-B14F-4D97-AF65-F5344CB8AC3E}">
        <p14:creationId xmlns:p14="http://schemas.microsoft.com/office/powerpoint/2010/main" val="103157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o Offic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7485_TF00450287.potx" id="{814D308D-9714-4366-95F6-F5AC3AF417DF}" vid="{3CF6833A-9199-401F-BA88-00AE8E801A7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2.xml><?xml version="1.0" encoding="utf-8"?>
<ds:datastoreItem xmlns:ds="http://schemas.openxmlformats.org/officeDocument/2006/customXml" ds:itemID="{AF4BDB64-2AF8-42D4-96C8-B6B6F098993C}">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Apresentação de consultório de assistência médica</Template>
  <TotalTime>1362</TotalTime>
  <Words>2681</Words>
  <Application>Microsoft Office PowerPoint</Application>
  <PresentationFormat>Widescreen</PresentationFormat>
  <Paragraphs>87</Paragraphs>
  <Slides>13</Slides>
  <Notes>13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13</vt:i4>
      </vt:variant>
    </vt:vector>
  </HeadingPairs>
  <TitlesOfParts>
    <vt:vector size="21" baseType="lpstr">
      <vt:lpstr>-apple-system</vt:lpstr>
      <vt:lpstr>Arial</vt:lpstr>
      <vt:lpstr>Arial </vt:lpstr>
      <vt:lpstr>Calibri</vt:lpstr>
      <vt:lpstr>Gill Sans MT</vt:lpstr>
      <vt:lpstr>Google Sans</vt:lpstr>
      <vt:lpstr>Söhne</vt:lpstr>
      <vt:lpstr>Tema do Office</vt:lpstr>
      <vt:lpstr>Apresentação do PowerPoint</vt:lpstr>
      <vt:lpstr>Reforma psiquiátrica</vt:lpstr>
      <vt:lpstr>caps</vt:lpstr>
      <vt:lpstr>Rede de Atenção Psicossocial (RAPS)</vt:lpstr>
      <vt:lpstr>raps</vt:lpstr>
      <vt:lpstr> Pirâmide de intervenções em saúde mental e apoio psicossocial</vt:lpstr>
      <vt:lpstr>FERRAMENTAS DE GESTÃO CLÍNICA DA APS</vt:lpstr>
      <vt:lpstr>As principais etapas para o processo de territorialização são: </vt:lpstr>
      <vt:lpstr>Mapa da rede</vt:lpstr>
      <vt:lpstr>Mapa editável</vt:lpstr>
      <vt:lpstr>Tutorial do pdf editável</vt:lpstr>
      <vt:lpstr>Tutorial do pdf editável</vt:lpstr>
      <vt:lpstr>Tutorial do pdf editável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SUA saúde Solução do OFFICE</dc:title>
  <dc:creator>Marcio Tintina</dc:creator>
  <cp:lastModifiedBy>Marcio Tintina</cp:lastModifiedBy>
  <cp:revision>28</cp:revision>
  <cp:lastPrinted>2023-08-14T13:44:12Z</cp:lastPrinted>
  <dcterms:created xsi:type="dcterms:W3CDTF">2023-08-02T11:12:00Z</dcterms:created>
  <dcterms:modified xsi:type="dcterms:W3CDTF">2023-08-14T14:41:05Z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