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8" r:id="rId4"/>
    <p:sldId id="312" r:id="rId5"/>
    <p:sldId id="318" r:id="rId6"/>
    <p:sldId id="319" r:id="rId7"/>
    <p:sldId id="313" r:id="rId8"/>
    <p:sldId id="314" r:id="rId9"/>
    <p:sldId id="315" r:id="rId10"/>
    <p:sldId id="316" r:id="rId11"/>
    <p:sldId id="317" r:id="rId12"/>
    <p:sldId id="293" r:id="rId13"/>
    <p:sldId id="298" r:id="rId14"/>
    <p:sldId id="301" r:id="rId15"/>
    <p:sldId id="302" r:id="rId16"/>
    <p:sldId id="307" r:id="rId17"/>
    <p:sldId id="299" r:id="rId18"/>
    <p:sldId id="300" r:id="rId19"/>
    <p:sldId id="303" r:id="rId20"/>
    <p:sldId id="305" r:id="rId21"/>
    <p:sldId id="30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D31"/>
    <a:srgbClr val="FFD803"/>
    <a:srgbClr val="015C2E"/>
    <a:srgbClr val="055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16249-B3D4-4A9F-B27F-9753F6F6AF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48CE1-D384-40CF-8C3A-EFAFA04F626E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Ação</a:t>
          </a:r>
        </a:p>
      </dgm:t>
    </dgm:pt>
    <dgm:pt modelId="{C97A2F4C-DC13-4BF1-A6A5-59BB1ED9DB1E}" type="par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8170AD3A-D204-446F-AA84-64ACA20F7DD3}" type="sib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36147C7-173C-45ED-A64D-56EEAA07B7E2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Registro</a:t>
          </a:r>
        </a:p>
      </dgm:t>
    </dgm:pt>
    <dgm:pt modelId="{D4AB3F50-1B8E-4540-801B-77C07019BCAB}" type="par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23518EF9-612D-41B0-BDEB-463413BB7F3E}" type="sib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A236FA5-FAE2-458A-9D45-2B8F39CD9622}" type="pres">
      <dgm:prSet presAssocID="{AAB16249-B3D4-4A9F-B27F-9753F6F6AF98}" presName="cycle" presStyleCnt="0">
        <dgm:presLayoutVars>
          <dgm:dir/>
          <dgm:resizeHandles val="exact"/>
        </dgm:presLayoutVars>
      </dgm:prSet>
      <dgm:spPr/>
    </dgm:pt>
    <dgm:pt modelId="{CEFC4307-5455-404B-9703-36BA660B72B3}" type="pres">
      <dgm:prSet presAssocID="{59648CE1-D384-40CF-8C3A-EFAFA04F626E}" presName="node" presStyleLbl="node1" presStyleIdx="0" presStyleCnt="2">
        <dgm:presLayoutVars>
          <dgm:bulletEnabled val="1"/>
        </dgm:presLayoutVars>
      </dgm:prSet>
      <dgm:spPr/>
    </dgm:pt>
    <dgm:pt modelId="{9F24AB0F-D4AB-4495-AA4D-0F3C9988C8DF}" type="pres">
      <dgm:prSet presAssocID="{8170AD3A-D204-446F-AA84-64ACA20F7DD3}" presName="sibTrans" presStyleLbl="sibTrans2D1" presStyleIdx="0" presStyleCnt="2"/>
      <dgm:spPr/>
    </dgm:pt>
    <dgm:pt modelId="{0A14B708-014A-4525-A3F7-AD91B6546CE0}" type="pres">
      <dgm:prSet presAssocID="{8170AD3A-D204-446F-AA84-64ACA20F7DD3}" presName="connectorText" presStyleLbl="sibTrans2D1" presStyleIdx="0" presStyleCnt="2"/>
      <dgm:spPr/>
    </dgm:pt>
    <dgm:pt modelId="{25286E01-1AB6-4F17-A824-39C54586ADD4}" type="pres">
      <dgm:prSet presAssocID="{D36147C7-173C-45ED-A64D-56EEAA07B7E2}" presName="node" presStyleLbl="node1" presStyleIdx="1" presStyleCnt="2">
        <dgm:presLayoutVars>
          <dgm:bulletEnabled val="1"/>
        </dgm:presLayoutVars>
      </dgm:prSet>
      <dgm:spPr/>
    </dgm:pt>
    <dgm:pt modelId="{1D87EE53-9CB1-45D4-9E61-88DA4875D863}" type="pres">
      <dgm:prSet presAssocID="{23518EF9-612D-41B0-BDEB-463413BB7F3E}" presName="sibTrans" presStyleLbl="sibTrans2D1" presStyleIdx="1" presStyleCnt="2"/>
      <dgm:spPr/>
    </dgm:pt>
    <dgm:pt modelId="{BD5732FF-1C45-4131-A327-1646F76D17AD}" type="pres">
      <dgm:prSet presAssocID="{23518EF9-612D-41B0-BDEB-463413BB7F3E}" presName="connectorText" presStyleLbl="sibTrans2D1" presStyleIdx="1" presStyleCnt="2"/>
      <dgm:spPr/>
    </dgm:pt>
  </dgm:ptLst>
  <dgm:cxnLst>
    <dgm:cxn modelId="{CD628318-C613-44AE-B965-EBBE124C0052}" type="presOf" srcId="{23518EF9-612D-41B0-BDEB-463413BB7F3E}" destId="{1D87EE53-9CB1-45D4-9E61-88DA4875D863}" srcOrd="0" destOrd="0" presId="urn:microsoft.com/office/officeart/2005/8/layout/cycle2"/>
    <dgm:cxn modelId="{159EA21C-F3E4-4F4E-83B7-79A52223D3A5}" srcId="{AAB16249-B3D4-4A9F-B27F-9753F6F6AF98}" destId="{59648CE1-D384-40CF-8C3A-EFAFA04F626E}" srcOrd="0" destOrd="0" parTransId="{C97A2F4C-DC13-4BF1-A6A5-59BB1ED9DB1E}" sibTransId="{8170AD3A-D204-446F-AA84-64ACA20F7DD3}"/>
    <dgm:cxn modelId="{14A68948-70F4-44BD-B262-A15CBF4CDB04}" type="presOf" srcId="{AAB16249-B3D4-4A9F-B27F-9753F6F6AF98}" destId="{DA236FA5-FAE2-458A-9D45-2B8F39CD9622}" srcOrd="0" destOrd="0" presId="urn:microsoft.com/office/officeart/2005/8/layout/cycle2"/>
    <dgm:cxn modelId="{D549F871-78A7-44EB-BD33-107D6D0EE0D6}" type="presOf" srcId="{8170AD3A-D204-446F-AA84-64ACA20F7DD3}" destId="{0A14B708-014A-4525-A3F7-AD91B6546CE0}" srcOrd="1" destOrd="0" presId="urn:microsoft.com/office/officeart/2005/8/layout/cycle2"/>
    <dgm:cxn modelId="{4CC03785-E566-4C50-82E2-6C99C5BCA317}" srcId="{AAB16249-B3D4-4A9F-B27F-9753F6F6AF98}" destId="{D36147C7-173C-45ED-A64D-56EEAA07B7E2}" srcOrd="1" destOrd="0" parTransId="{D4AB3F50-1B8E-4540-801B-77C07019BCAB}" sibTransId="{23518EF9-612D-41B0-BDEB-463413BB7F3E}"/>
    <dgm:cxn modelId="{3888549C-BB28-47E6-AE4F-655624C7B771}" type="presOf" srcId="{8170AD3A-D204-446F-AA84-64ACA20F7DD3}" destId="{9F24AB0F-D4AB-4495-AA4D-0F3C9988C8DF}" srcOrd="0" destOrd="0" presId="urn:microsoft.com/office/officeart/2005/8/layout/cycle2"/>
    <dgm:cxn modelId="{7D4D4CBE-21AA-45FC-AD76-4223028DCA36}" type="presOf" srcId="{23518EF9-612D-41B0-BDEB-463413BB7F3E}" destId="{BD5732FF-1C45-4131-A327-1646F76D17AD}" srcOrd="1" destOrd="0" presId="urn:microsoft.com/office/officeart/2005/8/layout/cycle2"/>
    <dgm:cxn modelId="{62A690E9-0076-47FE-8052-042B0CFE198E}" type="presOf" srcId="{D36147C7-173C-45ED-A64D-56EEAA07B7E2}" destId="{25286E01-1AB6-4F17-A824-39C54586ADD4}" srcOrd="0" destOrd="0" presId="urn:microsoft.com/office/officeart/2005/8/layout/cycle2"/>
    <dgm:cxn modelId="{D26E0AFD-210C-4CB8-92D8-6C8AE92691AA}" type="presOf" srcId="{59648CE1-D384-40CF-8C3A-EFAFA04F626E}" destId="{CEFC4307-5455-404B-9703-36BA660B72B3}" srcOrd="0" destOrd="0" presId="urn:microsoft.com/office/officeart/2005/8/layout/cycle2"/>
    <dgm:cxn modelId="{6CE6458D-A862-41CE-BCAA-8DD38A0A5E03}" type="presParOf" srcId="{DA236FA5-FAE2-458A-9D45-2B8F39CD9622}" destId="{CEFC4307-5455-404B-9703-36BA660B72B3}" srcOrd="0" destOrd="0" presId="urn:microsoft.com/office/officeart/2005/8/layout/cycle2"/>
    <dgm:cxn modelId="{FB6C3604-E602-4247-823F-DFB8FFBDA59D}" type="presParOf" srcId="{DA236FA5-FAE2-458A-9D45-2B8F39CD9622}" destId="{9F24AB0F-D4AB-4495-AA4D-0F3C9988C8DF}" srcOrd="1" destOrd="0" presId="urn:microsoft.com/office/officeart/2005/8/layout/cycle2"/>
    <dgm:cxn modelId="{F3115880-23D3-4D88-B579-7087CF39C663}" type="presParOf" srcId="{9F24AB0F-D4AB-4495-AA4D-0F3C9988C8DF}" destId="{0A14B708-014A-4525-A3F7-AD91B6546CE0}" srcOrd="0" destOrd="0" presId="urn:microsoft.com/office/officeart/2005/8/layout/cycle2"/>
    <dgm:cxn modelId="{7D609533-713D-4DC2-9F92-E6C13A0EE93A}" type="presParOf" srcId="{DA236FA5-FAE2-458A-9D45-2B8F39CD9622}" destId="{25286E01-1AB6-4F17-A824-39C54586ADD4}" srcOrd="2" destOrd="0" presId="urn:microsoft.com/office/officeart/2005/8/layout/cycle2"/>
    <dgm:cxn modelId="{EF7B97BA-1D5F-41E4-ADEC-BC0E9E23E3E4}" type="presParOf" srcId="{DA236FA5-FAE2-458A-9D45-2B8F39CD9622}" destId="{1D87EE53-9CB1-45D4-9E61-88DA4875D863}" srcOrd="3" destOrd="0" presId="urn:microsoft.com/office/officeart/2005/8/layout/cycle2"/>
    <dgm:cxn modelId="{BE09AA6D-6819-4834-A8E1-674AA67A0D70}" type="presParOf" srcId="{1D87EE53-9CB1-45D4-9E61-88DA4875D863}" destId="{BD5732FF-1C45-4131-A327-1646F76D17A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4307-5455-404B-9703-36BA660B72B3}">
      <dsp:nvSpPr>
        <dsp:cNvPr id="0" name=""/>
        <dsp:cNvSpPr/>
      </dsp:nvSpPr>
      <dsp:spPr>
        <a:xfrm>
          <a:off x="1236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Ação</a:t>
          </a:r>
        </a:p>
      </dsp:txBody>
      <dsp:txXfrm>
        <a:off x="682155" y="733397"/>
        <a:ext cx="3287766" cy="3287766"/>
      </dsp:txXfrm>
    </dsp:sp>
    <dsp:sp modelId="{9F24AB0F-D4AB-4495-AA4D-0F3C9988C8DF}">
      <dsp:nvSpPr>
        <dsp:cNvPr id="0" name=""/>
        <dsp:cNvSpPr/>
      </dsp:nvSpPr>
      <dsp:spPr>
        <a:xfrm>
          <a:off x="4286438" y="-60419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>
        <a:off x="4286438" y="-290343"/>
        <a:ext cx="2419595" cy="941545"/>
      </dsp:txXfrm>
    </dsp:sp>
    <dsp:sp modelId="{25286E01-1AB6-4F17-A824-39C54586ADD4}">
      <dsp:nvSpPr>
        <dsp:cNvPr id="0" name=""/>
        <dsp:cNvSpPr/>
      </dsp:nvSpPr>
      <dsp:spPr>
        <a:xfrm>
          <a:off x="6976009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Registro</a:t>
          </a:r>
        </a:p>
      </dsp:txBody>
      <dsp:txXfrm>
        <a:off x="7656928" y="733397"/>
        <a:ext cx="3287766" cy="3287766"/>
      </dsp:txXfrm>
    </dsp:sp>
    <dsp:sp modelId="{1D87EE53-9CB1-45D4-9E61-88DA4875D863}">
      <dsp:nvSpPr>
        <dsp:cNvPr id="0" name=""/>
        <dsp:cNvSpPr/>
      </dsp:nvSpPr>
      <dsp:spPr>
        <a:xfrm rot="10800000">
          <a:off x="4450043" y="378951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 rot="10800000">
        <a:off x="4920815" y="4103359"/>
        <a:ext cx="2419595" cy="94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014AF4A-A579-76B2-A9E1-A40DE628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EE7B-C266-DF0A-284C-13C1DCB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2A308-3CA3-6004-5A7E-772D33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DFF4-C3C3-AA28-F3DF-03EA0DD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33563-5863-E062-89F3-4A79AF80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91F8B-11B5-DC45-3C8B-FFAAC0B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2B80C-E3CD-E08C-F4F7-F7CA95B7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0620C-49FF-D850-4AEC-C60A21AC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0FA7-4B07-C6CD-C247-F5076E8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07D27-230A-58BA-B048-D277A76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3D93B-8D1B-E77C-7C79-BB4E7D2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4041-90DD-42CA-7954-9F709C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B604D-BAA3-3966-8FFB-8740B41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324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9D10-E143-BCC9-91EF-A935685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FFC000"/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21C59-4D51-8A21-E7BD-901C4B4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56D31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147CE-84F6-ABEE-6360-6D1A6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EB028-1559-C615-0EBF-D522EF7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E13D1-AE18-4623-ED29-64B82A80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811F-FDFA-C39F-AF13-EC7ECF9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44733-4FC3-8601-55BF-00DEB6E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B4966-0108-42C8-862E-1BDC12D3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E85F4-9007-56AD-1CDD-5E98B8C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F1C1-5DFA-D66C-66E2-3E66B81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E34C3-01D2-63EE-7358-95AE02D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55C1D-F78A-59B1-E4B5-FE5C8B1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2793C-ADCC-D6C8-794D-17B13EDD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3FEE6-7387-6FE3-E06F-0B7DD3B8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D552E-63A1-F7A5-F107-519E935A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15DF6-1F76-B392-DA14-18386B3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F8C27-45F4-4421-7F47-607FDEC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C512D-14F0-22A4-30E6-CE867EC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405B4-0E44-9DD3-4BAC-9F96DF9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C383-797F-0F23-4427-2FA51D5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94348D-F763-110B-36CE-B60B2E9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D18C4-D9EB-3F39-DC7E-BF9A184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B31F9-A672-27AD-491B-4FEF076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7D2DE2-82CD-5969-3026-310325D6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4C027-8EF7-9127-6CA4-EF8CB8DE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D25395-C55C-FC80-05E8-5E3DFC3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82EB-7A83-1916-A66B-CE461F80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1795-B034-42EF-931F-22EE41BE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6E752-0E39-D8F1-7EF0-7147DA71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3DD89-C56B-9D07-5B2D-D8EA7D6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B0A-526F-5F29-4639-83D770B1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64B2C-611B-7177-50FD-CDBD19F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950-0F27-A236-2CF9-D0A9FF5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34F64E-BDC4-C016-83FF-21C4CE74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858FF-0A1C-087F-6B07-06092B0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81164-5BF9-B6FC-B84A-AC94E4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B4608-2776-92F5-78DA-9FBFA4F9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D4AB-E37B-B8AE-597E-B428516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F946A1-6CAF-D793-A3BE-E944354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116929"/>
            <a:ext cx="11626947" cy="109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30911-6DFB-CFEB-4781-BFE9108E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1" y="1271115"/>
            <a:ext cx="11626947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144C61-B561-6887-06E7-7F80C987D3B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4000" y="6075962"/>
            <a:ext cx="918000" cy="782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13A802-3F14-63F1-C9DF-90FF60EF87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" y="6123218"/>
            <a:ext cx="1637595" cy="6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800" kern="1200">
          <a:solidFill>
            <a:srgbClr val="056D3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F2528D2-C15E-5763-6CA6-DF7009D8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8F3997-D99E-6E9D-5D04-284351F34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4" t="30715" r="38913" b="18519"/>
          <a:stretch/>
        </p:blipFill>
        <p:spPr>
          <a:xfrm>
            <a:off x="290732" y="1271115"/>
            <a:ext cx="11610536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PEC</a:t>
            </a:r>
          </a:p>
        </p:txBody>
      </p:sp>
    </p:spTree>
    <p:extLst>
      <p:ext uri="{BB962C8B-B14F-4D97-AF65-F5344CB8AC3E}">
        <p14:creationId xmlns:p14="http://schemas.microsoft.com/office/powerpoint/2010/main" val="321183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A34E-D184-3664-C239-FA4518A0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C8523-DB5C-829C-FBB2-2E8AFA1D88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084263"/>
            <a:ext cx="11912600" cy="5000625"/>
          </a:xfrm>
        </p:spPr>
        <p:txBody>
          <a:bodyPr>
            <a:normAutofit/>
          </a:bodyPr>
          <a:lstStyle/>
          <a:p>
            <a:r>
              <a:rPr lang="pt-BR" dirty="0"/>
              <a:t>Educação em saúde</a:t>
            </a:r>
          </a:p>
          <a:p>
            <a:r>
              <a:rPr lang="pt-BR" dirty="0"/>
              <a:t>Atendimento em Grupo</a:t>
            </a:r>
          </a:p>
          <a:p>
            <a:r>
              <a:rPr lang="pt-BR" dirty="0"/>
              <a:t>Avaliação/procedimento coletivo</a:t>
            </a:r>
          </a:p>
          <a:p>
            <a:r>
              <a:rPr lang="pt-BR" dirty="0"/>
              <a:t>Mobilização social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8BD7-8F0E-5556-8C54-301DC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atividade coletiva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A1412F-F9FE-50D2-3B44-EA3E0BFBD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69A138-6BD9-FE01-0528-14ECCC2A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" t="16394" r="9769" b="5619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6047C7-6ECB-8DE2-889B-91C2CBF93AC3}"/>
              </a:ext>
            </a:extLst>
          </p:cNvPr>
          <p:cNvSpPr/>
          <p:nvPr/>
        </p:nvSpPr>
        <p:spPr>
          <a:xfrm>
            <a:off x="2363372" y="1800665"/>
            <a:ext cx="9284677" cy="618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60AB20A-B1F1-A10F-0A47-9C979103CC24}"/>
              </a:ext>
            </a:extLst>
          </p:cNvPr>
          <p:cNvSpPr/>
          <p:nvPr/>
        </p:nvSpPr>
        <p:spPr>
          <a:xfrm>
            <a:off x="2363372" y="2572043"/>
            <a:ext cx="3868616" cy="7479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9AF66E-81C0-3B43-B9B9-05E7465D4D15}"/>
              </a:ext>
            </a:extLst>
          </p:cNvPr>
          <p:cNvSpPr/>
          <p:nvPr/>
        </p:nvSpPr>
        <p:spPr>
          <a:xfrm>
            <a:off x="6258447" y="2572042"/>
            <a:ext cx="5389602" cy="3294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0334A9-075D-09A3-8113-E08DB697A142}"/>
              </a:ext>
            </a:extLst>
          </p:cNvPr>
          <p:cNvSpPr/>
          <p:nvPr/>
        </p:nvSpPr>
        <p:spPr>
          <a:xfrm>
            <a:off x="2363372" y="3380936"/>
            <a:ext cx="3868616" cy="20913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E596DE0-FC48-1F45-DADC-09CEA563D733}"/>
              </a:ext>
            </a:extLst>
          </p:cNvPr>
          <p:cNvSpPr/>
          <p:nvPr/>
        </p:nvSpPr>
        <p:spPr>
          <a:xfrm>
            <a:off x="3376246" y="4642338"/>
            <a:ext cx="379828" cy="956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DF630A-A570-C3C9-E790-5B098E8F136E}"/>
              </a:ext>
            </a:extLst>
          </p:cNvPr>
          <p:cNvSpPr txBox="1"/>
          <p:nvPr/>
        </p:nvSpPr>
        <p:spPr>
          <a:xfrm>
            <a:off x="7104185" y="3742006"/>
            <a:ext cx="3910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 T E N Ç Ã 0 !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Nunca inserir o profissional responsável nos profissionais participantes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967507A-9DD5-3A6D-6B14-C0211CCC4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" t="30965" r="5615" b="25937"/>
          <a:stretch/>
        </p:blipFill>
        <p:spPr>
          <a:xfrm>
            <a:off x="1293222" y="91440"/>
            <a:ext cx="10768146" cy="592718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5FE899C-F61F-AE79-39C5-080DB8A4ECC0}"/>
              </a:ext>
            </a:extLst>
          </p:cNvPr>
          <p:cNvSpPr/>
          <p:nvPr/>
        </p:nvSpPr>
        <p:spPr>
          <a:xfrm>
            <a:off x="2152357" y="2180492"/>
            <a:ext cx="4248443" cy="11394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282121-7EFF-673B-B5BE-EF967C37CEA9}"/>
              </a:ext>
            </a:extLst>
          </p:cNvPr>
          <p:cNvSpPr/>
          <p:nvPr/>
        </p:nvSpPr>
        <p:spPr>
          <a:xfrm>
            <a:off x="6710288" y="1800664"/>
            <a:ext cx="4248443" cy="3110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4EC169-DD38-DAE0-D3AF-2D5FF57457F6}"/>
              </a:ext>
            </a:extLst>
          </p:cNvPr>
          <p:cNvSpPr/>
          <p:nvPr/>
        </p:nvSpPr>
        <p:spPr>
          <a:xfrm>
            <a:off x="2150018" y="3358493"/>
            <a:ext cx="4248443" cy="15522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194970-05E7-8A9B-C3E9-01EA81948F78}"/>
              </a:ext>
            </a:extLst>
          </p:cNvPr>
          <p:cNvSpPr txBox="1"/>
          <p:nvPr/>
        </p:nvSpPr>
        <p:spPr>
          <a:xfrm flipH="1">
            <a:off x="3275092" y="5060406"/>
            <a:ext cx="4248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A T E N Ç Ã O!</a:t>
            </a:r>
          </a:p>
          <a:p>
            <a:pPr algn="ctr"/>
            <a:r>
              <a:rPr lang="pt-BR" sz="2000" b="1" dirty="0">
                <a:solidFill>
                  <a:srgbClr val="FF0000"/>
                </a:solidFill>
              </a:rPr>
              <a:t>As opções que exigem identificação são 05/06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2505035-6569-DBA1-4079-4E3F6D1A32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8" t="13101" r="8500" b="11791"/>
          <a:stretch/>
        </p:blipFill>
        <p:spPr>
          <a:xfrm>
            <a:off x="1293220" y="61963"/>
            <a:ext cx="10768146" cy="601410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ACB5F0D-1FDD-1CB0-3C84-26F52BCD6692}"/>
              </a:ext>
            </a:extLst>
          </p:cNvPr>
          <p:cNvSpPr/>
          <p:nvPr/>
        </p:nvSpPr>
        <p:spPr>
          <a:xfrm>
            <a:off x="2150018" y="211015"/>
            <a:ext cx="3249296" cy="4011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FBEBF9-7818-5553-906C-891E1AFBA811}"/>
              </a:ext>
            </a:extLst>
          </p:cNvPr>
          <p:cNvSpPr/>
          <p:nvPr/>
        </p:nvSpPr>
        <p:spPr>
          <a:xfrm>
            <a:off x="5425773" y="222738"/>
            <a:ext cx="3249296" cy="4011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136149F-1B05-2D74-1430-9C0A119BC534}"/>
              </a:ext>
            </a:extLst>
          </p:cNvPr>
          <p:cNvSpPr/>
          <p:nvPr/>
        </p:nvSpPr>
        <p:spPr>
          <a:xfrm>
            <a:off x="8701528" y="222738"/>
            <a:ext cx="3249296" cy="4011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8FBF6D2-E9A2-2939-1783-5281318A7054}"/>
              </a:ext>
            </a:extLst>
          </p:cNvPr>
          <p:cNvSpPr/>
          <p:nvPr/>
        </p:nvSpPr>
        <p:spPr>
          <a:xfrm>
            <a:off x="2172452" y="4222654"/>
            <a:ext cx="9778372" cy="18254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 animBg="1"/>
      <p:bldP spid="15" grpId="0" animBg="1"/>
      <p:bldP spid="16" grpId="0" animBg="1"/>
      <p:bldP spid="17" grpId="0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D9E3-63DA-D4C8-CFF7-645FBA8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B31FD-E391-CB49-3B2E-9424B59C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Ficha de Papel</a:t>
            </a:r>
          </a:p>
        </p:txBody>
      </p:sp>
    </p:spTree>
    <p:extLst>
      <p:ext uri="{BB962C8B-B14F-4D97-AF65-F5344CB8AC3E}">
        <p14:creationId xmlns:p14="http://schemas.microsoft.com/office/powerpoint/2010/main" val="346543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8BD7-8F0E-5556-8C54-301DC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anterior da ficha 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A1412F-F9FE-50D2-3B44-EA3E0BFBD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5F95094-C2F6-FAF0-1CAD-3AA88C8B8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9" t="34022" r="17052" b="21379"/>
          <a:stretch/>
        </p:blipFill>
        <p:spPr>
          <a:xfrm>
            <a:off x="1293224" y="809898"/>
            <a:ext cx="10788677" cy="416666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DB357447-2691-DF80-9C34-DA3EC64D5EF2}"/>
              </a:ext>
            </a:extLst>
          </p:cNvPr>
          <p:cNvSpPr/>
          <p:nvPr/>
        </p:nvSpPr>
        <p:spPr>
          <a:xfrm>
            <a:off x="1555845" y="2033516"/>
            <a:ext cx="3111689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F066A0A-0253-9F35-2A94-B49B6BC4FEA1}"/>
              </a:ext>
            </a:extLst>
          </p:cNvPr>
          <p:cNvSpPr/>
          <p:nvPr/>
        </p:nvSpPr>
        <p:spPr>
          <a:xfrm>
            <a:off x="4667535" y="2033516"/>
            <a:ext cx="1746914" cy="518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EF33F98-FB4A-9F94-631F-64536F8459BE}"/>
              </a:ext>
            </a:extLst>
          </p:cNvPr>
          <p:cNvSpPr/>
          <p:nvPr/>
        </p:nvSpPr>
        <p:spPr>
          <a:xfrm>
            <a:off x="6414450" y="2033516"/>
            <a:ext cx="1746914" cy="518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F6EF5D-DFD9-B84D-ECA7-325E63E52C7F}"/>
              </a:ext>
            </a:extLst>
          </p:cNvPr>
          <p:cNvSpPr/>
          <p:nvPr/>
        </p:nvSpPr>
        <p:spPr>
          <a:xfrm>
            <a:off x="8161364" y="2047163"/>
            <a:ext cx="2279173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63F39F8-152B-4DB8-E3D2-B3CB8667FB82}"/>
              </a:ext>
            </a:extLst>
          </p:cNvPr>
          <p:cNvSpPr/>
          <p:nvPr/>
        </p:nvSpPr>
        <p:spPr>
          <a:xfrm>
            <a:off x="10440537" y="2063084"/>
            <a:ext cx="1323833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BC70EA0-4741-BED1-BE90-7C4C3FA0FE1C}"/>
              </a:ext>
            </a:extLst>
          </p:cNvPr>
          <p:cNvSpPr/>
          <p:nvPr/>
        </p:nvSpPr>
        <p:spPr>
          <a:xfrm>
            <a:off x="1555845" y="2647569"/>
            <a:ext cx="5036024" cy="341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F0A974-BA21-EFFB-1220-830F3C63E22E}"/>
              </a:ext>
            </a:extLst>
          </p:cNvPr>
          <p:cNvSpPr/>
          <p:nvPr/>
        </p:nvSpPr>
        <p:spPr>
          <a:xfrm>
            <a:off x="1555845" y="3367682"/>
            <a:ext cx="3111689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00905E7-6848-522E-8357-4D83425001BB}"/>
              </a:ext>
            </a:extLst>
          </p:cNvPr>
          <p:cNvSpPr/>
          <p:nvPr/>
        </p:nvSpPr>
        <p:spPr>
          <a:xfrm>
            <a:off x="6591869" y="2686950"/>
            <a:ext cx="5172501" cy="2289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78F0365-7F86-6594-E22F-FCA24BD48ED1}"/>
              </a:ext>
            </a:extLst>
          </p:cNvPr>
          <p:cNvSpPr/>
          <p:nvPr/>
        </p:nvSpPr>
        <p:spPr>
          <a:xfrm>
            <a:off x="1555844" y="4389802"/>
            <a:ext cx="5015495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570DCA94-FCE2-7FF7-4F4F-0EA965AB6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1" t="32628" r="18620" b="31732"/>
          <a:stretch/>
        </p:blipFill>
        <p:spPr>
          <a:xfrm>
            <a:off x="1293223" y="746490"/>
            <a:ext cx="10674104" cy="4412363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9342F4F6-24C2-5CC7-F360-CDDBA0037FE8}"/>
              </a:ext>
            </a:extLst>
          </p:cNvPr>
          <p:cNvSpPr/>
          <p:nvPr/>
        </p:nvSpPr>
        <p:spPr>
          <a:xfrm>
            <a:off x="1434800" y="2837270"/>
            <a:ext cx="5015495" cy="220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890C4320-091C-54C5-3503-A5491837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12" t="24764" r="24104" b="17397"/>
          <a:stretch/>
        </p:blipFill>
        <p:spPr>
          <a:xfrm>
            <a:off x="1313753" y="129344"/>
            <a:ext cx="10674103" cy="5982166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352F4D1A-DB7C-C133-C48B-340E132B5AF9}"/>
              </a:ext>
            </a:extLst>
          </p:cNvPr>
          <p:cNvSpPr/>
          <p:nvPr/>
        </p:nvSpPr>
        <p:spPr>
          <a:xfrm>
            <a:off x="1346867" y="120546"/>
            <a:ext cx="3320667" cy="59654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E2E1918-4796-15BD-37DE-E75F832B0D9F}"/>
              </a:ext>
            </a:extLst>
          </p:cNvPr>
          <p:cNvSpPr/>
          <p:nvPr/>
        </p:nvSpPr>
        <p:spPr>
          <a:xfrm>
            <a:off x="4700648" y="106047"/>
            <a:ext cx="3583543" cy="5950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D8E999C-8D15-FC5B-01F0-86833FB76E58}"/>
              </a:ext>
            </a:extLst>
          </p:cNvPr>
          <p:cNvSpPr txBox="1"/>
          <p:nvPr/>
        </p:nvSpPr>
        <p:spPr>
          <a:xfrm>
            <a:off x="5158855" y="2674766"/>
            <a:ext cx="28865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PARTE NÃO OBRIGATÓRIA</a:t>
            </a:r>
          </a:p>
          <a:p>
            <a:r>
              <a:rPr lang="pt-BR" b="1" dirty="0">
                <a:solidFill>
                  <a:srgbClr val="FF0000"/>
                </a:solidFill>
              </a:rPr>
              <a:t>PARA AVALIAÇÃO/ PROCEDIMENTO COLETIVO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445CC17-804F-7D9A-9E90-C6CCEBE30C3A}"/>
              </a:ext>
            </a:extLst>
          </p:cNvPr>
          <p:cNvSpPr/>
          <p:nvPr/>
        </p:nvSpPr>
        <p:spPr>
          <a:xfrm>
            <a:off x="8295105" y="120546"/>
            <a:ext cx="3583543" cy="5950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F1B1C0A-B97B-44A0-57B6-0AEB3C215029}"/>
              </a:ext>
            </a:extLst>
          </p:cNvPr>
          <p:cNvSpPr txBox="1"/>
          <p:nvPr/>
        </p:nvSpPr>
        <p:spPr>
          <a:xfrm>
            <a:off x="8669012" y="2623542"/>
            <a:ext cx="28865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PARTE ÚNICA E OBRIGATÓRIA</a:t>
            </a:r>
          </a:p>
          <a:p>
            <a:r>
              <a:rPr lang="pt-BR" b="1" dirty="0">
                <a:solidFill>
                  <a:srgbClr val="FF0000"/>
                </a:solidFill>
              </a:rPr>
              <a:t>PARA AVALIAÇÃO/ PROCEDIMENTO COLETIVO. MÚLTIPLA PARA ATENDIMENTO DE GRUPO</a:t>
            </a:r>
          </a:p>
        </p:txBody>
      </p:sp>
    </p:spTree>
    <p:extLst>
      <p:ext uri="{BB962C8B-B14F-4D97-AF65-F5344CB8AC3E}">
        <p14:creationId xmlns:p14="http://schemas.microsoft.com/office/powerpoint/2010/main" val="35805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8BD7-8F0E-5556-8C54-301DC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posterior da ficha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BF1B0-139B-EB09-088E-689AA23C6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3" t="28049" r="23209" b="24565"/>
          <a:stretch/>
        </p:blipFill>
        <p:spPr>
          <a:xfrm>
            <a:off x="1360314" y="91439"/>
            <a:ext cx="10701056" cy="59566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78F3A98-4E4A-917E-4011-52CBAD9A6D12}"/>
              </a:ext>
            </a:extLst>
          </p:cNvPr>
          <p:cNvSpPr/>
          <p:nvPr/>
        </p:nvSpPr>
        <p:spPr>
          <a:xfrm>
            <a:off x="2033516" y="696036"/>
            <a:ext cx="3275463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C9844B-8498-7C68-FCD9-1161A9F6F0A1}"/>
              </a:ext>
            </a:extLst>
          </p:cNvPr>
          <p:cNvSpPr/>
          <p:nvPr/>
        </p:nvSpPr>
        <p:spPr>
          <a:xfrm>
            <a:off x="5308979" y="709618"/>
            <a:ext cx="1244221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2BF9C05-20F8-D3D2-C670-A1DD141D648D}"/>
              </a:ext>
            </a:extLst>
          </p:cNvPr>
          <p:cNvSpPr/>
          <p:nvPr/>
        </p:nvSpPr>
        <p:spPr>
          <a:xfrm>
            <a:off x="6620290" y="709618"/>
            <a:ext cx="653967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3C4968-4461-8B6F-CD56-7E281C679070}"/>
              </a:ext>
            </a:extLst>
          </p:cNvPr>
          <p:cNvSpPr/>
          <p:nvPr/>
        </p:nvSpPr>
        <p:spPr>
          <a:xfrm>
            <a:off x="7226402" y="709618"/>
            <a:ext cx="1071437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542F43-8887-71A2-7859-A3C8FD5005B4}"/>
              </a:ext>
            </a:extLst>
          </p:cNvPr>
          <p:cNvSpPr/>
          <p:nvPr/>
        </p:nvSpPr>
        <p:spPr>
          <a:xfrm>
            <a:off x="8297839" y="302526"/>
            <a:ext cx="1419367" cy="5566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F97E-E933-32F6-F08F-5E7C18B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do PSE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3F7C-29A5-009F-139E-C950A051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5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2DD2-BA3D-6505-9DCC-05610CD4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F151-C0AA-449B-C2E3-D80C397F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Alimentação saudável e prevenção da obesidade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atividade física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cultura de paz e direitos humanos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das violências e dos acidentes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de doenças negligenciadas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ao uso de álcool, tabaco e outras drogas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à covid-19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ambiental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bucal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auditiva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ocular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mental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sexual e reprodutiva e prevenção do HIV/IST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Verificação da situação vacinal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2526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Saúde ambiental</a:t>
            </a:r>
          </a:p>
          <a:p>
            <a:pPr lvl="1"/>
            <a:r>
              <a:rPr lang="pt-BR" dirty="0"/>
              <a:t>abordagem educativa  sobre dengue, Chikungunya e Zica</a:t>
            </a:r>
          </a:p>
          <a:p>
            <a:pPr lvl="1"/>
            <a:r>
              <a:rPr lang="pt-BR" dirty="0"/>
              <a:t>abordagem educativa sobre qualidade do ar, da água, do solo; e prevenção de doenças transmitidas por vetores</a:t>
            </a:r>
            <a:endParaRPr lang="pt-BR" sz="2800" dirty="0"/>
          </a:p>
          <a:p>
            <a:r>
              <a:rPr lang="pt-BR" sz="2800" dirty="0"/>
              <a:t>Alimentação saudável e prevenção da obesidade</a:t>
            </a:r>
          </a:p>
          <a:p>
            <a:pPr lvl="1"/>
            <a:r>
              <a:rPr lang="pt-BR" dirty="0"/>
              <a:t>abordagem educativa sobre alimentação saudável</a:t>
            </a:r>
          </a:p>
          <a:p>
            <a:r>
              <a:rPr lang="pt-BR" sz="2800" dirty="0"/>
              <a:t>Promoção da cultura de paz e direitos humanos</a:t>
            </a:r>
          </a:p>
          <a:p>
            <a:pPr lvl="1"/>
            <a:r>
              <a:rPr lang="pt-BR" dirty="0"/>
              <a:t> abordagem educativa sobre promoção do diálogo, da tolerância, da diversidade e combate ao bullying</a:t>
            </a:r>
          </a:p>
          <a:p>
            <a:r>
              <a:rPr lang="pt-BR" sz="2800" dirty="0"/>
              <a:t>Prevenção das violências e dos acidentes</a:t>
            </a:r>
          </a:p>
          <a:p>
            <a:pPr lvl="1"/>
            <a:r>
              <a:rPr lang="pt-BR" dirty="0"/>
              <a:t>abordagem educativa sobre prevenção de violências físicas, psicológicas, sexuais e riscos de acidentes</a:t>
            </a:r>
          </a:p>
          <a:p>
            <a:r>
              <a:rPr lang="pt-BR" sz="2800" dirty="0"/>
              <a:t>Prevenção de doenças negligenciadas</a:t>
            </a:r>
          </a:p>
          <a:p>
            <a:pPr lvl="1"/>
            <a:r>
              <a:rPr lang="pt-BR" dirty="0"/>
              <a:t>abordagem educativa sobre hanseníase, tuberculose, malária, leishmaniose, </a:t>
            </a:r>
            <a:r>
              <a:rPr lang="pt-BR" dirty="0" err="1"/>
              <a:t>geo-helmintíases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12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C41F-6231-28CA-7ADD-62480FC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Sinergia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168F09-6D7B-9EE9-789A-60486CE9F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5565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 </a:t>
            </a:r>
          </a:p>
          <a:p>
            <a:r>
              <a:rPr lang="pt-BR" sz="2800" dirty="0"/>
              <a:t>Saúde sexual e reprodutiva e prevenção do HIV/IST</a:t>
            </a:r>
          </a:p>
          <a:p>
            <a:pPr lvl="1"/>
            <a:r>
              <a:rPr lang="pt-BR" dirty="0"/>
              <a:t>abordagem educativa sobre saúde sexual, prevenção de infecções sexualmente transmissíveis e prevenção da gravidez na adolescência</a:t>
            </a:r>
          </a:p>
          <a:p>
            <a:r>
              <a:rPr lang="pt-BR" sz="2800" dirty="0"/>
              <a:t>Prevenção ao uso de álcool, tabaco e outras drogas</a:t>
            </a:r>
          </a:p>
          <a:p>
            <a:pPr lvl="1"/>
            <a:r>
              <a:rPr lang="pt-BR" dirty="0"/>
              <a:t>abordagem educativa sobre os riscos e danos do uso de álcool, tabaco e outras drogas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68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/>
              <a:t>Alimentação saudável e prevenção da obesidade</a:t>
            </a:r>
          </a:p>
          <a:p>
            <a:pPr lvl="1"/>
            <a:r>
              <a:rPr lang="pt-BR" dirty="0"/>
              <a:t>avaliação do estado nutricional por meio da antropometria</a:t>
            </a:r>
          </a:p>
          <a:p>
            <a:r>
              <a:rPr lang="pt-BR" dirty="0"/>
              <a:t>Saúde bucal</a:t>
            </a:r>
          </a:p>
          <a:p>
            <a:pPr lvl="1"/>
            <a:r>
              <a:rPr lang="pt-BR" dirty="0"/>
              <a:t>avaliação do estado de saúde bucal e aplicação tópica de flúor</a:t>
            </a:r>
          </a:p>
          <a:p>
            <a:pPr lvl="1"/>
            <a:r>
              <a:rPr lang="pt-BR" dirty="0"/>
              <a:t>avaliação do estado de saúde bucal e escovação dental supervisionada</a:t>
            </a:r>
          </a:p>
          <a:p>
            <a:r>
              <a:rPr lang="pt-BR" sz="2800" dirty="0"/>
              <a:t>Promoção da atividade física</a:t>
            </a:r>
          </a:p>
          <a:p>
            <a:pPr lvl="1"/>
            <a:r>
              <a:rPr lang="pt-BR" dirty="0"/>
              <a:t>realização de práticas de atividade física orientadas</a:t>
            </a:r>
          </a:p>
          <a:p>
            <a:r>
              <a:rPr lang="pt-BR" sz="2800" dirty="0"/>
              <a:t>Saúde auditiva</a:t>
            </a:r>
          </a:p>
          <a:p>
            <a:pPr lvl="1"/>
            <a:r>
              <a:rPr lang="pt-BR" dirty="0"/>
              <a:t>avaliação da acuidade auditiva</a:t>
            </a:r>
          </a:p>
          <a:p>
            <a:r>
              <a:rPr lang="pt-BR" sz="2800" dirty="0"/>
              <a:t>Saúde ocular</a:t>
            </a:r>
          </a:p>
          <a:p>
            <a:pPr lvl="1"/>
            <a:r>
              <a:rPr lang="pt-BR" dirty="0"/>
              <a:t>avaliação da acuidade visual</a:t>
            </a:r>
          </a:p>
          <a:p>
            <a:r>
              <a:rPr lang="pt-BR" sz="2800" dirty="0"/>
              <a:t>Verificação da situação vacinal</a:t>
            </a:r>
          </a:p>
          <a:p>
            <a:pPr lvl="1"/>
            <a:r>
              <a:rPr lang="pt-BR" dirty="0"/>
              <a:t>avaliação da situação vacina</a:t>
            </a:r>
          </a:p>
          <a:p>
            <a:r>
              <a:rPr lang="pt-BR" sz="2800" dirty="0"/>
              <a:t>Prevenção à covid-19</a:t>
            </a:r>
          </a:p>
          <a:p>
            <a:pPr lvl="1"/>
            <a:r>
              <a:rPr lang="pt-BR" dirty="0"/>
              <a:t>Este campo deve ser utilizado, excepcionalmente, para o registro das ações de prevenção à covid-19 nas escolas, o código SIGTAP </a:t>
            </a:r>
            <a:r>
              <a:rPr lang="pt-BR" dirty="0" err="1"/>
              <a:t>n.°</a:t>
            </a:r>
            <a:r>
              <a:rPr lang="pt-BR" dirty="0"/>
              <a:t> 01.01.01.009-5 (exemplo: abordagem educativa sobre prevenção à covid-19).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59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PEC</a:t>
            </a:r>
          </a:p>
        </p:txBody>
      </p:sp>
    </p:spTree>
    <p:extLst>
      <p:ext uri="{BB962C8B-B14F-4D97-AF65-F5344CB8AC3E}">
        <p14:creationId xmlns:p14="http://schemas.microsoft.com/office/powerpoint/2010/main" val="8217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4EA7-FF9A-77B7-C87F-BC365BFF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Percentual de escolas pactuadas que realizaram ações do PSE no Município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2ACBD-CA82-1EDE-D066-CD9C528C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Cálculo:</a:t>
            </a:r>
          </a:p>
          <a:p>
            <a:pPr lvl="1" algn="just"/>
            <a:r>
              <a:rPr lang="pt-BR" dirty="0"/>
              <a:t>Número de escolas pactuadas na adesão que registraram ações do PSE / Número total de escolas pactuadas na adesão ao PSE no Município</a:t>
            </a:r>
          </a:p>
          <a:p>
            <a:pPr algn="just"/>
            <a:r>
              <a:rPr lang="pt-BR" dirty="0"/>
              <a:t>Periodicidade: anual</a:t>
            </a:r>
          </a:p>
          <a:p>
            <a:pPr algn="just"/>
            <a:r>
              <a:rPr lang="pt-BR" dirty="0"/>
              <a:t>Parâmetro: cobertura de 100% das escolas pactuadas na adesão ao PSE Ciclo 2023/2024</a:t>
            </a:r>
          </a:p>
          <a:p>
            <a:pPr algn="just"/>
            <a:r>
              <a:rPr lang="pt-BR" dirty="0"/>
              <a:t>Meta: cobertura de 50% das escolas pactuadas na adesão ao PSE Ciclo 2023/2024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C548D-14BC-D023-F6F3-493FE1A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60AA-1942-85DD-30C5-4248399A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Atividade prioritária obrigatória:</a:t>
            </a:r>
          </a:p>
          <a:p>
            <a:pPr lvl="1"/>
            <a:r>
              <a:rPr lang="pt-BR" dirty="0"/>
              <a:t>Temas para Saúde – 03 Alimentação Saudável/ Práticas em Saúde - 01 Antropometria</a:t>
            </a:r>
          </a:p>
          <a:p>
            <a:r>
              <a:rPr lang="pt-BR" dirty="0"/>
              <a:t>Mais outra atividade prioritária:</a:t>
            </a:r>
          </a:p>
          <a:p>
            <a:pPr lvl="1"/>
            <a:r>
              <a:rPr lang="pt-BR" dirty="0"/>
              <a:t>Práticas em Saúde – 05 Práticas Corporais e Atividade Física</a:t>
            </a:r>
          </a:p>
          <a:p>
            <a:pPr lvl="1"/>
            <a:r>
              <a:rPr lang="pt-BR" dirty="0"/>
              <a:t>Temas para Saúde – 13 Saúde mental</a:t>
            </a:r>
          </a:p>
          <a:p>
            <a:pPr lvl="1"/>
            <a:r>
              <a:rPr lang="pt-BR" dirty="0"/>
              <a:t>Temas para Saúde – 09 Prevenção da violência e promoção da cultura da paz</a:t>
            </a:r>
          </a:p>
          <a:p>
            <a:pPr lvl="1"/>
            <a:r>
              <a:rPr lang="pt-BR" dirty="0"/>
              <a:t>Temas para Saúde – 05 Cidadania e direitos humanos</a:t>
            </a:r>
          </a:p>
          <a:p>
            <a:pPr lvl="1"/>
            <a:r>
              <a:rPr lang="pt-BR" dirty="0"/>
              <a:t>Temas para Saúde – 14 Saúde sexual e reprodutiva</a:t>
            </a:r>
          </a:p>
        </p:txBody>
      </p:sp>
    </p:spTree>
    <p:extLst>
      <p:ext uri="{BB962C8B-B14F-4D97-AF65-F5344CB8AC3E}">
        <p14:creationId xmlns:p14="http://schemas.microsoft.com/office/powerpoint/2010/main" val="16448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6F721-BA2A-1E68-A742-5459F41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EF198-D92E-EC4E-6942-DC60FAD2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Cálculo:</a:t>
            </a:r>
          </a:p>
          <a:p>
            <a:pPr lvl="1"/>
            <a:r>
              <a:rPr lang="pt-BR" dirty="0"/>
              <a:t>Número de escolas pactuadas na adesão que registraram ações de alimentação </a:t>
            </a:r>
            <a:r>
              <a:rPr lang="pt-BR"/>
              <a:t>saudável mais / </a:t>
            </a:r>
            <a:r>
              <a:rPr lang="pt-BR" dirty="0"/>
              <a:t>Número total de escolas pactuadas na adesão ao PSE no Município</a:t>
            </a:r>
          </a:p>
          <a:p>
            <a:pPr lvl="1"/>
            <a:endParaRPr lang="pt-BR" dirty="0"/>
          </a:p>
          <a:p>
            <a:r>
              <a:rPr lang="pt-BR" dirty="0" err="1"/>
              <a:t>kk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D32C-F1A8-1851-FB9B-E88FF71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CC0E8-C88B-BAFF-E1DF-B2533EC0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 de escolas que realizaram as ações do PSE no Município</a:t>
            </a:r>
          </a:p>
          <a:p>
            <a:r>
              <a:rPr lang="pt-BR" dirty="0"/>
              <a:t>% de escolas que realizaram ações de </a:t>
            </a:r>
            <a:r>
              <a:rPr lang="pt-BR" dirty="0">
                <a:highlight>
                  <a:srgbClr val="FFFF00"/>
                </a:highlight>
              </a:rPr>
              <a:t>alimentação saudável,</a:t>
            </a:r>
            <a:r>
              <a:rPr lang="pt-BR" dirty="0"/>
              <a:t> </a:t>
            </a:r>
            <a:r>
              <a:rPr lang="pt-BR" dirty="0">
                <a:highlight>
                  <a:srgbClr val="00FF00"/>
                </a:highlight>
              </a:rPr>
              <a:t>prevenção de obesidade </a:t>
            </a:r>
            <a:r>
              <a:rPr lang="pt-BR" dirty="0"/>
              <a:t>ou </a:t>
            </a:r>
            <a:r>
              <a:rPr lang="pt-BR" dirty="0">
                <a:highlight>
                  <a:srgbClr val="00FFFF"/>
                </a:highlight>
              </a:rPr>
              <a:t>promoção de atividade física</a:t>
            </a:r>
          </a:p>
          <a:p>
            <a:r>
              <a:rPr lang="pt-BR" dirty="0"/>
              <a:t>O ciclo é de 2 anos, porém o acompanhamento é de 12 meses, exemplo:</a:t>
            </a:r>
          </a:p>
          <a:p>
            <a:pPr lvl="1"/>
            <a:r>
              <a:rPr lang="pt-BR" dirty="0"/>
              <a:t>Se tenho 12 escolas, não posso fazer 6 escolas em 1 ano e as outras 6 no outro ano</a:t>
            </a:r>
          </a:p>
          <a:p>
            <a:pPr lvl="1"/>
            <a:r>
              <a:rPr lang="pt-BR" dirty="0"/>
              <a:t>O correto é fazer as 12 escolas no primeiro e segundo ano</a:t>
            </a:r>
          </a:p>
        </p:txBody>
      </p:sp>
    </p:spTree>
    <p:extLst>
      <p:ext uri="{BB962C8B-B14F-4D97-AF65-F5344CB8AC3E}">
        <p14:creationId xmlns:p14="http://schemas.microsoft.com/office/powerpoint/2010/main" val="140476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9CA7-E32F-81B9-BABB-684E848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E276A-CB5A-CD31-8B56-D754ED4E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PSE não é a Semana de Saúde na Escola!</a:t>
            </a:r>
          </a:p>
          <a:p>
            <a:r>
              <a:rPr lang="pt-BR" dirty="0"/>
              <a:t>Não ficar só nas “</a:t>
            </a:r>
            <a:r>
              <a:rPr lang="pt-BR" dirty="0" err="1"/>
              <a:t>palestrinhas</a:t>
            </a:r>
            <a:r>
              <a:rPr lang="pt-BR" dirty="0"/>
              <a:t>”</a:t>
            </a:r>
          </a:p>
          <a:p>
            <a:r>
              <a:rPr lang="pt-BR" dirty="0"/>
              <a:t>Fazer atividades planejadas com a escola</a:t>
            </a:r>
          </a:p>
          <a:p>
            <a:r>
              <a:rPr lang="pt-BR" dirty="0"/>
              <a:t>Fazer cronogramas para não ser em cima dos prazos</a:t>
            </a:r>
          </a:p>
          <a:p>
            <a:r>
              <a:rPr lang="pt-BR" dirty="0"/>
              <a:t>Evitar atividades chatas e monótonas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40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A460-3E63-DC34-FFF7-CFF6722E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pode executar as tarefas do PSE?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605D7-C62E-B9B7-58D9-B5F2E2FB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Professores e profissionais da educação (porém o registro no prontuário eletrônico são dos profissionais de saúde)</a:t>
            </a:r>
          </a:p>
          <a:p>
            <a:r>
              <a:rPr lang="pt-BR" dirty="0"/>
              <a:t>Profissionais da ESF</a:t>
            </a:r>
          </a:p>
          <a:p>
            <a:r>
              <a:rPr lang="pt-BR" dirty="0"/>
              <a:t>Profissionais dos </a:t>
            </a:r>
            <a:r>
              <a:rPr lang="pt-BR" dirty="0" err="1"/>
              <a:t>eMULTIs</a:t>
            </a:r>
            <a:endParaRPr lang="pt-BR" dirty="0"/>
          </a:p>
          <a:p>
            <a:r>
              <a:rPr lang="pt-BR" dirty="0"/>
              <a:t>Profissionais da ESB</a:t>
            </a:r>
          </a:p>
        </p:txBody>
      </p:sp>
    </p:spTree>
    <p:extLst>
      <p:ext uri="{BB962C8B-B14F-4D97-AF65-F5344CB8AC3E}">
        <p14:creationId xmlns:p14="http://schemas.microsoft.com/office/powerpoint/2010/main" val="46747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792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Wingdings</vt:lpstr>
      <vt:lpstr>Tema do Office</vt:lpstr>
      <vt:lpstr>Apresentação do PowerPoint</vt:lpstr>
      <vt:lpstr>Sinergia</vt:lpstr>
      <vt:lpstr>Indicadores</vt:lpstr>
      <vt:lpstr>1- Percentual de escolas pactuadas que realizaram ações do PSE no Município</vt:lpstr>
      <vt:lpstr>2- Percentual de escolas pactuadas que realizaram ações prioritárias para o Ciclo 2023/2024</vt:lpstr>
      <vt:lpstr>2- Percentual de escolas pactuadas que realizaram ações prioritárias para o Ciclo 2023/2024</vt:lpstr>
      <vt:lpstr>Indicadores</vt:lpstr>
      <vt:lpstr>IMPORTANTE!!!</vt:lpstr>
      <vt:lpstr>Quem pode executar as tarefas do PSE?</vt:lpstr>
      <vt:lpstr>Cronograma</vt:lpstr>
      <vt:lpstr>Ficha de Atividade Coletiva</vt:lpstr>
      <vt:lpstr>Tipos de atividades</vt:lpstr>
      <vt:lpstr>Campos atividade coletiva</vt:lpstr>
      <vt:lpstr>Ficha de Atividade Coletiva</vt:lpstr>
      <vt:lpstr>Face anterior da ficha </vt:lpstr>
      <vt:lpstr>Face posterior da ficha </vt:lpstr>
      <vt:lpstr>Ações do PSE</vt:lpstr>
      <vt:lpstr>Temas</vt:lpstr>
      <vt:lpstr>Abordagem educativa por tema</vt:lpstr>
      <vt:lpstr>Abordagem educativa por tema</vt:lpstr>
      <vt:lpstr>Práticas por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20</cp:revision>
  <dcterms:created xsi:type="dcterms:W3CDTF">2023-04-03T22:14:55Z</dcterms:created>
  <dcterms:modified xsi:type="dcterms:W3CDTF">2023-06-22T19:47:13Z</dcterms:modified>
</cp:coreProperties>
</file>