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74" r:id="rId2"/>
    <p:sldId id="843" r:id="rId3"/>
    <p:sldId id="844" r:id="rId4"/>
    <p:sldId id="845" r:id="rId5"/>
    <p:sldId id="846" r:id="rId6"/>
    <p:sldId id="850" r:id="rId7"/>
    <p:sldId id="848" r:id="rId8"/>
    <p:sldId id="875" r:id="rId9"/>
    <p:sldId id="849" r:id="rId10"/>
    <p:sldId id="851" r:id="rId11"/>
    <p:sldId id="855" r:id="rId12"/>
    <p:sldId id="854" r:id="rId13"/>
    <p:sldId id="856" r:id="rId14"/>
    <p:sldId id="858" r:id="rId15"/>
    <p:sldId id="859" r:id="rId16"/>
    <p:sldId id="860" r:id="rId17"/>
    <p:sldId id="861" r:id="rId18"/>
    <p:sldId id="862" r:id="rId19"/>
    <p:sldId id="863" r:id="rId20"/>
    <p:sldId id="864" r:id="rId21"/>
    <p:sldId id="865" r:id="rId22"/>
    <p:sldId id="874" r:id="rId23"/>
  </p:sldIdLst>
  <p:sldSz cx="12601575" cy="7056438"/>
  <p:notesSz cx="6819900" cy="9918700"/>
  <p:defaultTextStyle>
    <a:defPPr>
      <a:defRPr lang="pt-BR"/>
    </a:defPPr>
    <a:lvl1pPr marL="0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4600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49201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23801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98401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73002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47603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22203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96803" algn="l" defTabSz="9492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A728865-2B41-40B0-A972-E1010CBEB2AC}">
          <p14:sldIdLst>
            <p14:sldId id="774"/>
            <p14:sldId id="843"/>
            <p14:sldId id="844"/>
            <p14:sldId id="845"/>
            <p14:sldId id="846"/>
            <p14:sldId id="850"/>
            <p14:sldId id="848"/>
            <p14:sldId id="875"/>
            <p14:sldId id="849"/>
            <p14:sldId id="851"/>
            <p14:sldId id="855"/>
            <p14:sldId id="854"/>
            <p14:sldId id="856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3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e Zeppelini" initials="VZ" lastIdx="8" clrIdx="0">
    <p:extLst>
      <p:ext uri="{19B8F6BF-5375-455C-9EA6-DF929625EA0E}">
        <p15:presenceInfo xmlns:p15="http://schemas.microsoft.com/office/powerpoint/2012/main" userId="2228086012539bef" providerId="Windows Live"/>
      </p:ext>
    </p:extLst>
  </p:cmAuthor>
  <p:cmAuthor id="2" name="Rebeca Correia Cardoso" initials="RCC" lastIdx="1" clrIdx="1">
    <p:extLst>
      <p:ext uri="{19B8F6BF-5375-455C-9EA6-DF929625EA0E}">
        <p15:presenceInfo xmlns:p15="http://schemas.microsoft.com/office/powerpoint/2012/main" userId="S::REBECA.CORREIA@EINSTEIN.BR::bf2200cd-bc74-4f7e-a862-b1f4c17dd2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084"/>
    <a:srgbClr val="2A538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95939" autoAdjust="0"/>
  </p:normalViewPr>
  <p:slideViewPr>
    <p:cSldViewPr>
      <p:cViewPr varScale="1">
        <p:scale>
          <a:sx n="66" d="100"/>
          <a:sy n="66" d="100"/>
        </p:scale>
        <p:origin x="150" y="78"/>
      </p:cViewPr>
      <p:guideLst>
        <p:guide orient="horz" pos="2223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64" y="-90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1T18:14:51.024" idx="5">
    <p:pos x="2343" y="1183"/>
    <p:text>colocar por extenso TBS e ACZ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9T16:09:25.119" idx="1">
    <p:pos x="4407" y="3548"/>
    <p:text>Deixa destacado em vermelho?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AC5F0-CE10-4091-B4C3-E27E7DBC754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3B452-8A6B-432F-94AA-C8B34C41F9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CE36-D2E7-40D2-8A07-E13F6D77430D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421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F02D0-DC4F-407D-A9B1-D5BF1C789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16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4600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49201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3801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98401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3002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47603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2203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796803" algn="l" defTabSz="949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1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29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9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3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9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0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12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3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9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5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5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0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80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9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6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F02D0-DC4F-407D-A9B1-D5BF1C7897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9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9" y="2192072"/>
            <a:ext cx="10711339" cy="151256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9" y="3998647"/>
            <a:ext cx="8821102" cy="18033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9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8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3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7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6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2588"/>
            <a:ext cx="2835354" cy="602084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80" y="282588"/>
            <a:ext cx="8296037" cy="602084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5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5613"/>
            <a:ext cx="354419" cy="13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0" y="6999268"/>
            <a:ext cx="12601575" cy="65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325" tIns="56162" rIns="112325" bIns="5616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5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55" y="6502704"/>
            <a:ext cx="8381361" cy="4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606640" y="319598"/>
            <a:ext cx="10393485" cy="56250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9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514753" y="1613600"/>
            <a:ext cx="10393485" cy="56250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4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501627" y="2263101"/>
            <a:ext cx="10393485" cy="56250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514753" y="2999798"/>
            <a:ext cx="10393485" cy="11182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522629" y="4183799"/>
            <a:ext cx="3050119" cy="20297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8482624" y="4183799"/>
            <a:ext cx="3050119" cy="20297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4532485" y="4183799"/>
            <a:ext cx="3050119" cy="20297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40"/>
          </p:nvPr>
        </p:nvSpPr>
        <p:spPr>
          <a:xfrm>
            <a:off x="222382" y="6640794"/>
            <a:ext cx="3350367" cy="3955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65000"/>
                  </a:schemeClr>
                </a:solidFill>
              </a:defRPr>
            </a:lvl1pPr>
            <a:lvl2pPr marL="628905" indent="0">
              <a:buNone/>
              <a:defRPr/>
            </a:lvl2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F5433-401F-4E3B-BAEF-1909E7A14F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4304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28551" y="233324"/>
            <a:ext cx="8928266" cy="623166"/>
          </a:xfrm>
        </p:spPr>
        <p:txBody>
          <a:bodyPr>
            <a:noAutofit/>
          </a:bodyPr>
          <a:lstStyle>
            <a:lvl1pPr algn="r">
              <a:defRPr sz="2100"/>
            </a:lvl1pPr>
          </a:lstStyle>
          <a:p>
            <a:r>
              <a:rPr lang="pt-BR" dirty="0"/>
              <a:t>Clique para editar o título mestre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3043231" y="233324"/>
            <a:ext cx="0" cy="638735"/>
          </a:xfrm>
          <a:prstGeom prst="line">
            <a:avLst/>
          </a:prstGeom>
          <a:ln>
            <a:solidFill>
              <a:srgbClr val="285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165387" y="905751"/>
            <a:ext cx="12288036" cy="0"/>
          </a:xfrm>
          <a:prstGeom prst="line">
            <a:avLst/>
          </a:prstGeom>
          <a:ln>
            <a:solidFill>
              <a:srgbClr val="285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Rodapé 15"/>
          <p:cNvSpPr>
            <a:spLocks noGrp="1"/>
          </p:cNvSpPr>
          <p:nvPr>
            <p:ph type="ftr" sz="quarter" idx="15"/>
          </p:nvPr>
        </p:nvSpPr>
        <p:spPr>
          <a:xfrm>
            <a:off x="18799" y="6649153"/>
            <a:ext cx="8997829" cy="375690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2" descr="D:\Z_old\ONCO\Figura1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4" r="39568" b="45898"/>
          <a:stretch>
            <a:fillRect/>
          </a:stretch>
        </p:blipFill>
        <p:spPr bwMode="auto">
          <a:xfrm>
            <a:off x="89322" y="290386"/>
            <a:ext cx="773368" cy="56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 userDrawn="1"/>
        </p:nvSpPr>
        <p:spPr>
          <a:xfrm>
            <a:off x="809402" y="177850"/>
            <a:ext cx="1767919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pt-BR" baseline="0" dirty="0"/>
              <a:t>Instituto Israelita</a:t>
            </a:r>
          </a:p>
          <a:p>
            <a:pPr>
              <a:lnSpc>
                <a:spcPts val="1800"/>
              </a:lnSpc>
            </a:pPr>
            <a:r>
              <a:rPr lang="pt-BR" baseline="0" dirty="0"/>
              <a:t>Consultoria e Gestão</a:t>
            </a:r>
          </a:p>
        </p:txBody>
      </p:sp>
    </p:spTree>
    <p:extLst>
      <p:ext uri="{BB962C8B-B14F-4D97-AF65-F5344CB8AC3E}">
        <p14:creationId xmlns:p14="http://schemas.microsoft.com/office/powerpoint/2010/main" val="312244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9" y="4534419"/>
            <a:ext cx="10711339" cy="1401487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9" y="2990823"/>
            <a:ext cx="10711339" cy="15435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4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492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23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98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30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476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222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7968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80" y="1646506"/>
            <a:ext cx="5565696" cy="46569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46506"/>
            <a:ext cx="5565696" cy="465692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2" y="1579533"/>
            <a:ext cx="5567885" cy="65827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600" indent="0">
              <a:buNone/>
              <a:defRPr sz="2100" b="1"/>
            </a:lvl2pPr>
            <a:lvl3pPr marL="949201" indent="0">
              <a:buNone/>
              <a:defRPr sz="1800" b="1"/>
            </a:lvl3pPr>
            <a:lvl4pPr marL="1423801" indent="0">
              <a:buNone/>
              <a:defRPr sz="1600" b="1"/>
            </a:lvl4pPr>
            <a:lvl5pPr marL="1898401" indent="0">
              <a:buNone/>
              <a:defRPr sz="1600" b="1"/>
            </a:lvl5pPr>
            <a:lvl6pPr marL="2373002" indent="0">
              <a:buNone/>
              <a:defRPr sz="1600" b="1"/>
            </a:lvl6pPr>
            <a:lvl7pPr marL="2847603" indent="0">
              <a:buNone/>
              <a:defRPr sz="1600" b="1"/>
            </a:lvl7pPr>
            <a:lvl8pPr marL="3322203" indent="0">
              <a:buNone/>
              <a:defRPr sz="1600" b="1"/>
            </a:lvl8pPr>
            <a:lvl9pPr marL="3796803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82" y="2237806"/>
            <a:ext cx="5567885" cy="40656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7" y="1579533"/>
            <a:ext cx="5570071" cy="65827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600" indent="0">
              <a:buNone/>
              <a:defRPr sz="2100" b="1"/>
            </a:lvl2pPr>
            <a:lvl3pPr marL="949201" indent="0">
              <a:buNone/>
              <a:defRPr sz="1800" b="1"/>
            </a:lvl3pPr>
            <a:lvl4pPr marL="1423801" indent="0">
              <a:buNone/>
              <a:defRPr sz="1600" b="1"/>
            </a:lvl4pPr>
            <a:lvl5pPr marL="1898401" indent="0">
              <a:buNone/>
              <a:defRPr sz="1600" b="1"/>
            </a:lvl5pPr>
            <a:lvl6pPr marL="2373002" indent="0">
              <a:buNone/>
              <a:defRPr sz="1600" b="1"/>
            </a:lvl6pPr>
            <a:lvl7pPr marL="2847603" indent="0">
              <a:buNone/>
              <a:defRPr sz="1600" b="1"/>
            </a:lvl7pPr>
            <a:lvl8pPr marL="3322203" indent="0">
              <a:buNone/>
              <a:defRPr sz="1600" b="1"/>
            </a:lvl8pPr>
            <a:lvl9pPr marL="3796803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7" y="2237806"/>
            <a:ext cx="5570071" cy="40656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3" y="280953"/>
            <a:ext cx="4145831" cy="119567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8" y="280955"/>
            <a:ext cx="7044631" cy="60224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3" y="1476629"/>
            <a:ext cx="4145831" cy="4826800"/>
          </a:xfrm>
        </p:spPr>
        <p:txBody>
          <a:bodyPr/>
          <a:lstStyle>
            <a:lvl1pPr marL="0" indent="0">
              <a:buNone/>
              <a:defRPr sz="1500"/>
            </a:lvl1pPr>
            <a:lvl2pPr marL="474600" indent="0">
              <a:buNone/>
              <a:defRPr sz="1300"/>
            </a:lvl2pPr>
            <a:lvl3pPr marL="949201" indent="0">
              <a:buNone/>
              <a:defRPr sz="1000"/>
            </a:lvl3pPr>
            <a:lvl4pPr marL="1423801" indent="0">
              <a:buNone/>
              <a:defRPr sz="900"/>
            </a:lvl4pPr>
            <a:lvl5pPr marL="1898401" indent="0">
              <a:buNone/>
              <a:defRPr sz="900"/>
            </a:lvl5pPr>
            <a:lvl6pPr marL="2373002" indent="0">
              <a:buNone/>
              <a:defRPr sz="900"/>
            </a:lvl6pPr>
            <a:lvl7pPr marL="2847603" indent="0">
              <a:buNone/>
              <a:defRPr sz="900"/>
            </a:lvl7pPr>
            <a:lvl8pPr marL="3322203" indent="0">
              <a:buNone/>
              <a:defRPr sz="900"/>
            </a:lvl8pPr>
            <a:lvl9pPr marL="3796803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8" y="4939510"/>
            <a:ext cx="7560945" cy="5831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8" y="630506"/>
            <a:ext cx="7560945" cy="4233863"/>
          </a:xfrm>
        </p:spPr>
        <p:txBody>
          <a:bodyPr/>
          <a:lstStyle>
            <a:lvl1pPr marL="0" indent="0">
              <a:buNone/>
              <a:defRPr sz="3300"/>
            </a:lvl1pPr>
            <a:lvl2pPr marL="474600" indent="0">
              <a:buNone/>
              <a:defRPr sz="2900"/>
            </a:lvl2pPr>
            <a:lvl3pPr marL="949201" indent="0">
              <a:buNone/>
              <a:defRPr sz="2500"/>
            </a:lvl3pPr>
            <a:lvl4pPr marL="1423801" indent="0">
              <a:buNone/>
              <a:defRPr sz="2100"/>
            </a:lvl4pPr>
            <a:lvl5pPr marL="1898401" indent="0">
              <a:buNone/>
              <a:defRPr sz="2100"/>
            </a:lvl5pPr>
            <a:lvl6pPr marL="2373002" indent="0">
              <a:buNone/>
              <a:defRPr sz="2100"/>
            </a:lvl6pPr>
            <a:lvl7pPr marL="2847603" indent="0">
              <a:buNone/>
              <a:defRPr sz="2100"/>
            </a:lvl7pPr>
            <a:lvl8pPr marL="3322203" indent="0">
              <a:buNone/>
              <a:defRPr sz="2100"/>
            </a:lvl8pPr>
            <a:lvl9pPr marL="3796803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8" y="5522646"/>
            <a:ext cx="7560945" cy="828151"/>
          </a:xfrm>
        </p:spPr>
        <p:txBody>
          <a:bodyPr/>
          <a:lstStyle>
            <a:lvl1pPr marL="0" indent="0">
              <a:buNone/>
              <a:defRPr sz="1500"/>
            </a:lvl1pPr>
            <a:lvl2pPr marL="474600" indent="0">
              <a:buNone/>
              <a:defRPr sz="1300"/>
            </a:lvl2pPr>
            <a:lvl3pPr marL="949201" indent="0">
              <a:buNone/>
              <a:defRPr sz="1000"/>
            </a:lvl3pPr>
            <a:lvl4pPr marL="1423801" indent="0">
              <a:buNone/>
              <a:defRPr sz="900"/>
            </a:lvl4pPr>
            <a:lvl5pPr marL="1898401" indent="0">
              <a:buNone/>
              <a:defRPr sz="900"/>
            </a:lvl5pPr>
            <a:lvl6pPr marL="2373002" indent="0">
              <a:buNone/>
              <a:defRPr sz="900"/>
            </a:lvl6pPr>
            <a:lvl7pPr marL="2847603" indent="0">
              <a:buNone/>
              <a:defRPr sz="900"/>
            </a:lvl7pPr>
            <a:lvl8pPr marL="3322203" indent="0">
              <a:buNone/>
              <a:defRPr sz="900"/>
            </a:lvl8pPr>
            <a:lvl9pPr marL="3796803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55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80" y="282586"/>
            <a:ext cx="11341418" cy="1176073"/>
          </a:xfrm>
          <a:prstGeom prst="rect">
            <a:avLst/>
          </a:prstGeom>
        </p:spPr>
        <p:txBody>
          <a:bodyPr vert="horz" lIns="94920" tIns="47460" rIns="94920" bIns="4746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0" y="1646506"/>
            <a:ext cx="11341418" cy="4656924"/>
          </a:xfrm>
          <a:prstGeom prst="rect">
            <a:avLst/>
          </a:prstGeom>
        </p:spPr>
        <p:txBody>
          <a:bodyPr vert="horz" lIns="94920" tIns="47460" rIns="94920" bIns="4746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81" y="6540276"/>
            <a:ext cx="2940367" cy="375690"/>
          </a:xfrm>
          <a:prstGeom prst="rect">
            <a:avLst/>
          </a:prstGeom>
        </p:spPr>
        <p:txBody>
          <a:bodyPr vert="horz" lIns="94920" tIns="47460" rIns="94920" bIns="4746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A21D-40E8-4A2F-A12B-5CE020882808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9" y="6540276"/>
            <a:ext cx="3990499" cy="375690"/>
          </a:xfrm>
          <a:prstGeom prst="rect">
            <a:avLst/>
          </a:prstGeom>
        </p:spPr>
        <p:txBody>
          <a:bodyPr vert="horz" lIns="94920" tIns="47460" rIns="94920" bIns="4746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540276"/>
            <a:ext cx="2940367" cy="375690"/>
          </a:xfrm>
          <a:prstGeom prst="rect">
            <a:avLst/>
          </a:prstGeom>
        </p:spPr>
        <p:txBody>
          <a:bodyPr vert="horz" lIns="94920" tIns="47460" rIns="94920" bIns="4746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5C70-F769-4DF7-A90D-5FE968F1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0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4920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951" indent="-355951" algn="l" defTabSz="949201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1225" indent="-296625" algn="l" defTabSz="94920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6501" indent="-237300" algn="l" defTabSz="94920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101" indent="-237300" algn="l" defTabSz="94920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5702" indent="-237300" algn="l" defTabSz="94920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302" indent="-237300" algn="l" defTabSz="9492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84903" indent="-237300" algn="l" defTabSz="9492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59503" indent="-237300" algn="l" defTabSz="9492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34103" indent="-237300" algn="l" defTabSz="9492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4600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49201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3801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8401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3002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47603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22203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96803" algn="l" defTabSz="9492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8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comments" Target="../comments/comment1.xml"/><Relationship Id="rId10" Type="http://schemas.openxmlformats.org/officeDocument/2006/relationships/image" Target="../media/image23.jpeg"/><Relationship Id="rId4" Type="http://schemas.openxmlformats.org/officeDocument/2006/relationships/image" Target="../media/image7.png"/><Relationship Id="rId9" Type="http://schemas.openxmlformats.org/officeDocument/2006/relationships/image" Target="../media/image22.gif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7.png"/><Relationship Id="rId9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A538A"/>
                </a:solidFill>
              </a:rPr>
              <a:t>PLANIFICASUS</a:t>
            </a:r>
            <a:endParaRPr lang="pt-BR" b="1" dirty="0">
              <a:solidFill>
                <a:srgbClr val="2A538A"/>
              </a:solidFill>
            </a:endParaRPr>
          </a:p>
        </p:txBody>
      </p:sp>
      <p:pic>
        <p:nvPicPr>
          <p:cNvPr id="3" name="Picture 2" descr="Z:\0PROADI_Planificação\Imagens e Logos\logotipoEinsteinAzuleCinza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3" y="166524"/>
            <a:ext cx="232610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61" y="179887"/>
            <a:ext cx="2173490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6" y="323879"/>
            <a:ext cx="211465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 descr="C:\Users\drt37922\AppData\Local\Microsoft\Windows\Temporary Internet Files\Content.Outlook\Q160L8C8\Logo 136_SUS_MS_GV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11" y="166524"/>
            <a:ext cx="2664296" cy="76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15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84163" y="1597646"/>
            <a:ext cx="2880320" cy="4384362"/>
          </a:xfrm>
        </p:spPr>
        <p:txBody>
          <a:bodyPr>
            <a:normAutofit/>
          </a:bodyPr>
          <a:lstStyle/>
          <a:p>
            <a:pPr algn="just" defTabSz="1257812">
              <a:lnSpc>
                <a:spcPct val="150000"/>
              </a:lnSpc>
              <a:defRPr/>
            </a:pPr>
            <a:r>
              <a:rPr lang="pt-BR" alt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É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 </a:t>
            </a:r>
            <a:r>
              <a:rPr lang="pt-BR" alt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a delimitação de um território administrativo assistencial que congrega diferentes pontos da RAS.</a:t>
            </a:r>
          </a:p>
          <a:p>
            <a:pPr algn="just" defTabSz="1257812">
              <a:defRPr/>
            </a:pPr>
            <a:endParaRPr lang="pt-BR" sz="2500" dirty="0">
              <a:latin typeface="Lucida Grande"/>
            </a:endParaRPr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54379B-DE53-46C1-9E32-B49B2CEA55CE}"/>
              </a:ext>
            </a:extLst>
          </p:cNvPr>
          <p:cNvSpPr/>
          <p:nvPr/>
        </p:nvSpPr>
        <p:spPr>
          <a:xfrm>
            <a:off x="900187" y="431875"/>
            <a:ext cx="7848872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Território-distrito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7" t="20265" r="21309" b="19045"/>
          <a:stretch/>
        </p:blipFill>
        <p:spPr bwMode="auto">
          <a:xfrm>
            <a:off x="4824623" y="801495"/>
            <a:ext cx="6871993" cy="531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0488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84163" y="503883"/>
            <a:ext cx="7992888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r>
              <a:rPr lang="pt-BR" sz="3200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Território-área</a:t>
            </a: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4C0769-AC86-4187-8209-3EF630EDC665}"/>
              </a:ext>
            </a:extLst>
          </p:cNvPr>
          <p:cNvSpPr/>
          <p:nvPr/>
        </p:nvSpPr>
        <p:spPr>
          <a:xfrm>
            <a:off x="712651" y="2162636"/>
            <a:ext cx="4320480" cy="253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Tem por finalidade planejar as ações de saúde, organizar a oferta de serviços dentro da rede e viabilizar os recursos para o atendimento das necessidade de saúde das famílias residentes no território.</a:t>
            </a:r>
          </a:p>
        </p:txBody>
      </p:sp>
      <p:pic>
        <p:nvPicPr>
          <p:cNvPr id="39" name="Imagem 3" descr="shopping park Atualizado.PNG">
            <a:extLst>
              <a:ext uri="{FF2B5EF4-FFF2-40B4-BE49-F238E27FC236}">
                <a16:creationId xmlns:a16="http://schemas.microsoft.com/office/drawing/2014/main" id="{F8B6BDAB-2B60-42EA-AA3C-DAC9D9690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61" y="1295971"/>
            <a:ext cx="41290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74424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379359"/>
            <a:ext cx="11233248" cy="5799546"/>
          </a:xfrm>
        </p:spPr>
        <p:txBody>
          <a:bodyPr>
            <a:normAutofit/>
          </a:bodyPr>
          <a:lstStyle/>
          <a:p>
            <a:pPr defTabSz="1257812">
              <a:defRPr/>
            </a:pPr>
            <a:r>
              <a:rPr lang="pt-BR" sz="3200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Território-área</a:t>
            </a:r>
          </a:p>
          <a:p>
            <a:pPr defTabSz="1257812">
              <a:lnSpc>
                <a:spcPct val="150000"/>
              </a:lnSpc>
              <a:defRPr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lnSpc>
                <a:spcPct val="150000"/>
              </a:lnSpc>
              <a:defRPr/>
            </a:pPr>
            <a:r>
              <a:rPr lang="pt-BR" alt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É o território-processo de responsabilidade de uma </a:t>
            </a:r>
            <a:r>
              <a:rPr lang="pt-BR" altLang="pt-BR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eSF</a:t>
            </a:r>
            <a:r>
              <a:rPr lang="pt-BR" alt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 ou uma Equipe de Atenção Básica (EAB).</a:t>
            </a: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grpSp>
        <p:nvGrpSpPr>
          <p:cNvPr id="88" name="Grupo 35">
            <a:extLst>
              <a:ext uri="{FF2B5EF4-FFF2-40B4-BE49-F238E27FC236}">
                <a16:creationId xmlns:a16="http://schemas.microsoft.com/office/drawing/2014/main" id="{13A2ACC8-5289-449D-86E1-1F1766E4F8E7}"/>
              </a:ext>
            </a:extLst>
          </p:cNvPr>
          <p:cNvGrpSpPr>
            <a:grpSpLocks/>
          </p:cNvGrpSpPr>
          <p:nvPr/>
        </p:nvGrpSpPr>
        <p:grpSpPr bwMode="auto">
          <a:xfrm>
            <a:off x="565740" y="2346831"/>
            <a:ext cx="1458608" cy="1874966"/>
            <a:chOff x="287079" y="2133684"/>
            <a:chExt cx="1489077" cy="1874790"/>
          </a:xfrm>
        </p:grpSpPr>
        <p:pic>
          <p:nvPicPr>
            <p:cNvPr id="89" name="Picture 30" descr="http://t0.gstatic.com/images?q=tbn:ANd9GcQJOqqsCnPhBrzNBIvndaZz3T59y9LPnuSfBJCdjMAL70-2pSqb5Q">
              <a:extLst>
                <a:ext uri="{FF2B5EF4-FFF2-40B4-BE49-F238E27FC236}">
                  <a16:creationId xmlns:a16="http://schemas.microsoft.com/office/drawing/2014/main" id="{709E5BD4-9AE7-4162-8D77-42BE50B82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79" y="2615616"/>
              <a:ext cx="1411596" cy="139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CaixaDeTexto 25">
              <a:extLst>
                <a:ext uri="{FF2B5EF4-FFF2-40B4-BE49-F238E27FC236}">
                  <a16:creationId xmlns:a16="http://schemas.microsoft.com/office/drawing/2014/main" id="{B023D6AD-7BEF-45DD-9635-FCA0AF70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116" y="2133684"/>
              <a:ext cx="1166040" cy="456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Gerente</a:t>
              </a:r>
            </a:p>
          </p:txBody>
        </p:sp>
      </p:grpSp>
      <p:grpSp>
        <p:nvGrpSpPr>
          <p:cNvPr id="91" name="Grupo 36">
            <a:extLst>
              <a:ext uri="{FF2B5EF4-FFF2-40B4-BE49-F238E27FC236}">
                <a16:creationId xmlns:a16="http://schemas.microsoft.com/office/drawing/2014/main" id="{913DFCC0-D80A-429B-B622-F4087DF4B5DE}"/>
              </a:ext>
            </a:extLst>
          </p:cNvPr>
          <p:cNvGrpSpPr>
            <a:grpSpLocks/>
          </p:cNvGrpSpPr>
          <p:nvPr/>
        </p:nvGrpSpPr>
        <p:grpSpPr bwMode="auto">
          <a:xfrm>
            <a:off x="2409698" y="2344599"/>
            <a:ext cx="1454150" cy="1642198"/>
            <a:chOff x="2140801" y="2196593"/>
            <a:chExt cx="1485016" cy="1641761"/>
          </a:xfrm>
        </p:grpSpPr>
        <p:pic>
          <p:nvPicPr>
            <p:cNvPr id="92" name="Picture 26" descr="http://t0.gstatic.com/images?q=tbn:ANd9GcRu8W_HAK-eG2ww5I0fK6m2JxB_SUNVs-bT61VrOWoACaJBkeJr">
              <a:extLst>
                <a:ext uri="{FF2B5EF4-FFF2-40B4-BE49-F238E27FC236}">
                  <a16:creationId xmlns:a16="http://schemas.microsoft.com/office/drawing/2014/main" id="{4BCEB8CB-A7BB-4960-8B86-31C714881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8"/>
            <a:stretch>
              <a:fillRect/>
            </a:stretch>
          </p:blipFill>
          <p:spPr bwMode="auto">
            <a:xfrm>
              <a:off x="2317898" y="2743201"/>
              <a:ext cx="946297" cy="109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CaixaDeTexto 26">
              <a:extLst>
                <a:ext uri="{FF2B5EF4-FFF2-40B4-BE49-F238E27FC236}">
                  <a16:creationId xmlns:a16="http://schemas.microsoft.com/office/drawing/2014/main" id="{44A73464-79B8-40CD-9E7D-AFFA31867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01" y="2196593"/>
              <a:ext cx="1485016" cy="45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Enfermeira</a:t>
              </a:r>
            </a:p>
          </p:txBody>
        </p:sp>
      </p:grpSp>
      <p:grpSp>
        <p:nvGrpSpPr>
          <p:cNvPr id="94" name="Grupo 37">
            <a:extLst>
              <a:ext uri="{FF2B5EF4-FFF2-40B4-BE49-F238E27FC236}">
                <a16:creationId xmlns:a16="http://schemas.microsoft.com/office/drawing/2014/main" id="{E828B81B-FDC6-438E-B469-7F0F262C3309}"/>
              </a:ext>
            </a:extLst>
          </p:cNvPr>
          <p:cNvGrpSpPr>
            <a:grpSpLocks/>
          </p:cNvGrpSpPr>
          <p:nvPr/>
        </p:nvGrpSpPr>
        <p:grpSpPr bwMode="auto">
          <a:xfrm>
            <a:off x="4350832" y="2407907"/>
            <a:ext cx="1081087" cy="1924767"/>
            <a:chOff x="3969409" y="2009255"/>
            <a:chExt cx="1105787" cy="1924792"/>
          </a:xfrm>
        </p:grpSpPr>
        <p:pic>
          <p:nvPicPr>
            <p:cNvPr id="95" name="Picture 28" descr="http://t1.gstatic.com/images?q=tbn:ANd9GcQki62NdHNneJ0wmWClqBJfdZ51oHo6qaVXBO3FW9FSsPxBKrEg">
              <a:extLst>
                <a:ext uri="{FF2B5EF4-FFF2-40B4-BE49-F238E27FC236}">
                  <a16:creationId xmlns:a16="http://schemas.microsoft.com/office/drawing/2014/main" id="{EB8EF0D9-3DA7-48AB-A24C-951A84958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30"/>
            <a:stretch>
              <a:fillRect/>
            </a:stretch>
          </p:blipFill>
          <p:spPr bwMode="auto">
            <a:xfrm>
              <a:off x="4019107" y="2753832"/>
              <a:ext cx="1048290" cy="118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CaixaDeTexto 27">
              <a:extLst>
                <a:ext uri="{FF2B5EF4-FFF2-40B4-BE49-F238E27FC236}">
                  <a16:creationId xmlns:a16="http://schemas.microsoft.com/office/drawing/2014/main" id="{439537FE-44D5-49DD-BFBA-9E07A2D5E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409" y="2009255"/>
              <a:ext cx="1105787" cy="36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/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Médico</a:t>
              </a:r>
            </a:p>
          </p:txBody>
        </p:sp>
      </p:grpSp>
      <p:grpSp>
        <p:nvGrpSpPr>
          <p:cNvPr id="97" name="Grupo 38">
            <a:extLst>
              <a:ext uri="{FF2B5EF4-FFF2-40B4-BE49-F238E27FC236}">
                <a16:creationId xmlns:a16="http://schemas.microsoft.com/office/drawing/2014/main" id="{569645C5-31D6-4F92-AC99-2599857B5604}"/>
              </a:ext>
            </a:extLst>
          </p:cNvPr>
          <p:cNvGrpSpPr>
            <a:grpSpLocks/>
          </p:cNvGrpSpPr>
          <p:nvPr/>
        </p:nvGrpSpPr>
        <p:grpSpPr bwMode="auto">
          <a:xfrm>
            <a:off x="6012755" y="2323430"/>
            <a:ext cx="1303409" cy="1747505"/>
            <a:chOff x="5854350" y="2175383"/>
            <a:chExt cx="1331216" cy="1748031"/>
          </a:xfrm>
        </p:grpSpPr>
        <p:pic>
          <p:nvPicPr>
            <p:cNvPr id="98" name="Picture 36" descr="http://t2.gstatic.com/images?q=tbn:ANd9GcS2OaxMcApVOqIFey-OzNjABdU5QyBVn8Om9PNBPFRtEa6LZwKL">
              <a:extLst>
                <a:ext uri="{FF2B5EF4-FFF2-40B4-BE49-F238E27FC236}">
                  <a16:creationId xmlns:a16="http://schemas.microsoft.com/office/drawing/2014/main" id="{BED1CFE5-C7D4-490C-B000-8629CF9C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763" y="2791467"/>
              <a:ext cx="1188803" cy="113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CaixaDeTexto 28">
              <a:extLst>
                <a:ext uri="{FF2B5EF4-FFF2-40B4-BE49-F238E27FC236}">
                  <a16:creationId xmlns:a16="http://schemas.microsoft.com/office/drawing/2014/main" id="{5D7B7FBF-0411-4AEF-82F3-C3158550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350" y="2175383"/>
              <a:ext cx="1169583" cy="45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Dentista</a:t>
              </a:r>
            </a:p>
          </p:txBody>
        </p:sp>
      </p:grpSp>
      <p:grpSp>
        <p:nvGrpSpPr>
          <p:cNvPr id="100" name="Grupo 39">
            <a:extLst>
              <a:ext uri="{FF2B5EF4-FFF2-40B4-BE49-F238E27FC236}">
                <a16:creationId xmlns:a16="http://schemas.microsoft.com/office/drawing/2014/main" id="{142CBCE2-3CD9-41D6-80F0-DA20D16C1DBF}"/>
              </a:ext>
            </a:extLst>
          </p:cNvPr>
          <p:cNvGrpSpPr>
            <a:grpSpLocks/>
          </p:cNvGrpSpPr>
          <p:nvPr/>
        </p:nvGrpSpPr>
        <p:grpSpPr bwMode="auto">
          <a:xfrm>
            <a:off x="8250745" y="2105122"/>
            <a:ext cx="1941134" cy="2103790"/>
            <a:chOff x="7617929" y="1919287"/>
            <a:chExt cx="1983420" cy="2102846"/>
          </a:xfrm>
        </p:grpSpPr>
        <p:pic>
          <p:nvPicPr>
            <p:cNvPr id="101" name="Picture 16" descr="pc1.gif (4535 bytes)">
              <a:extLst>
                <a:ext uri="{FF2B5EF4-FFF2-40B4-BE49-F238E27FC236}">
                  <a16:creationId xmlns:a16="http://schemas.microsoft.com/office/drawing/2014/main" id="{C8632215-5C68-44E6-BE0B-CE2F7BA3E55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930" y="2804854"/>
              <a:ext cx="1329070" cy="1217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CaixaDeTexto 33">
              <a:extLst>
                <a:ext uri="{FF2B5EF4-FFF2-40B4-BE49-F238E27FC236}">
                  <a16:creationId xmlns:a16="http://schemas.microsoft.com/office/drawing/2014/main" id="{83D04BBB-C6AE-4F5C-8BB3-CD0DB891D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929" y="1919287"/>
              <a:ext cx="1983420" cy="87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Auxiliar Administrativo</a:t>
              </a:r>
            </a:p>
          </p:txBody>
        </p:sp>
      </p:grpSp>
      <p:grpSp>
        <p:nvGrpSpPr>
          <p:cNvPr id="103" name="Grupo 40">
            <a:extLst>
              <a:ext uri="{FF2B5EF4-FFF2-40B4-BE49-F238E27FC236}">
                <a16:creationId xmlns:a16="http://schemas.microsoft.com/office/drawing/2014/main" id="{3C560812-E3C9-451F-8123-9FEA7325040D}"/>
              </a:ext>
            </a:extLst>
          </p:cNvPr>
          <p:cNvGrpSpPr>
            <a:grpSpLocks/>
          </p:cNvGrpSpPr>
          <p:nvPr/>
        </p:nvGrpSpPr>
        <p:grpSpPr bwMode="auto">
          <a:xfrm>
            <a:off x="-31314" y="4194576"/>
            <a:ext cx="2528888" cy="1939524"/>
            <a:chOff x="178331" y="3909682"/>
            <a:chExt cx="2643966" cy="2248452"/>
          </a:xfrm>
        </p:grpSpPr>
        <p:pic>
          <p:nvPicPr>
            <p:cNvPr id="104" name="Picture 18" descr="http://t3.gstatic.com/images?q=tbn:ANd9GcTZOhq8JqtcSE-l1gWlhoSSHXrG2uSboPdqhkPGXqH5fVtQMkol">
              <a:extLst>
                <a:ext uri="{FF2B5EF4-FFF2-40B4-BE49-F238E27FC236}">
                  <a16:creationId xmlns:a16="http://schemas.microsoft.com/office/drawing/2014/main" id="{32F9EC9C-3113-4628-94AE-87505C295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74" y="4937515"/>
              <a:ext cx="1116418" cy="12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CaixaDeTexto 29">
              <a:extLst>
                <a:ext uri="{FF2B5EF4-FFF2-40B4-BE49-F238E27FC236}">
                  <a16:creationId xmlns:a16="http://schemas.microsoft.com/office/drawing/2014/main" id="{5F254D4B-2E42-4F2A-9BB1-ABDF56BD9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31" y="3909682"/>
              <a:ext cx="2643966" cy="101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Técnico de </a:t>
              </a:r>
            </a:p>
            <a:p>
              <a:pPr algn="ctr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enfermagem</a:t>
              </a:r>
            </a:p>
          </p:txBody>
        </p:sp>
      </p:grpSp>
      <p:grpSp>
        <p:nvGrpSpPr>
          <p:cNvPr id="106" name="Grupo 41">
            <a:extLst>
              <a:ext uri="{FF2B5EF4-FFF2-40B4-BE49-F238E27FC236}">
                <a16:creationId xmlns:a16="http://schemas.microsoft.com/office/drawing/2014/main" id="{463A518D-7F76-4954-979F-33A11C31B0E6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4290629"/>
            <a:ext cx="1180271" cy="1887921"/>
            <a:chOff x="2120533" y="4115888"/>
            <a:chExt cx="1179332" cy="2232894"/>
          </a:xfrm>
        </p:grpSpPr>
        <p:pic>
          <p:nvPicPr>
            <p:cNvPr id="107" name="Picture 38" descr="http://t2.gstatic.com/images?q=tbn:ANd9GcQ6MB14lKMojEmC5xu00U-XPWhPvk-1hGJRlp1T__FdA7L4qyn5iw">
              <a:extLst>
                <a:ext uri="{FF2B5EF4-FFF2-40B4-BE49-F238E27FC236}">
                  <a16:creationId xmlns:a16="http://schemas.microsoft.com/office/drawing/2014/main" id="{28EE59B9-EE42-4D72-8EA3-44E30E68B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533" y="4742120"/>
              <a:ext cx="1157953" cy="160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CaixaDeTexto 31">
              <a:extLst>
                <a:ext uri="{FF2B5EF4-FFF2-40B4-BE49-F238E27FC236}">
                  <a16:creationId xmlns:a16="http://schemas.microsoft.com/office/drawing/2014/main" id="{1DD18C00-93E8-45E0-9894-060C2CD31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980" y="4115888"/>
              <a:ext cx="832885" cy="53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TSB</a:t>
              </a:r>
            </a:p>
          </p:txBody>
        </p:sp>
      </p:grpSp>
      <p:grpSp>
        <p:nvGrpSpPr>
          <p:cNvPr id="109" name="Grupo 43">
            <a:extLst>
              <a:ext uri="{FF2B5EF4-FFF2-40B4-BE49-F238E27FC236}">
                <a16:creationId xmlns:a16="http://schemas.microsoft.com/office/drawing/2014/main" id="{78A5458F-7FFA-44CD-9393-C1CEAFB3FE00}"/>
              </a:ext>
            </a:extLst>
          </p:cNvPr>
          <p:cNvGrpSpPr>
            <a:grpSpLocks/>
          </p:cNvGrpSpPr>
          <p:nvPr/>
        </p:nvGrpSpPr>
        <p:grpSpPr bwMode="auto">
          <a:xfrm>
            <a:off x="4390092" y="4326937"/>
            <a:ext cx="1910695" cy="1967717"/>
            <a:chOff x="7721754" y="4159813"/>
            <a:chExt cx="1950794" cy="1966084"/>
          </a:xfrm>
        </p:grpSpPr>
        <p:pic>
          <p:nvPicPr>
            <p:cNvPr id="110" name="Picture 32" descr="http://t2.gstatic.com/images?q=tbn:ANd9GcRydPFwouutiu6M4Z93OOZ5GyWYhdbQMnxso4ZRsmWsgskOvqQC">
              <a:extLst>
                <a:ext uri="{FF2B5EF4-FFF2-40B4-BE49-F238E27FC236}">
                  <a16:creationId xmlns:a16="http://schemas.microsoft.com/office/drawing/2014/main" id="{04913C65-C8AD-4E16-B809-CCA1AEB49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818" y="4849989"/>
              <a:ext cx="1116419" cy="1275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aixaDeTexto 34">
              <a:extLst>
                <a:ext uri="{FF2B5EF4-FFF2-40B4-BE49-F238E27FC236}">
                  <a16:creationId xmlns:a16="http://schemas.microsoft.com/office/drawing/2014/main" id="{D8E4AD4F-D9A2-4DE3-A39B-B060B43FD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754" y="4159813"/>
              <a:ext cx="1950794" cy="45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Serviços gerais</a:t>
              </a:r>
            </a:p>
          </p:txBody>
        </p:sp>
      </p:grpSp>
      <p:grpSp>
        <p:nvGrpSpPr>
          <p:cNvPr id="113" name="Grupo 42">
            <a:extLst>
              <a:ext uri="{FF2B5EF4-FFF2-40B4-BE49-F238E27FC236}">
                <a16:creationId xmlns:a16="http://schemas.microsoft.com/office/drawing/2014/main" id="{34714126-5784-4802-811E-28BD669250C2}"/>
              </a:ext>
            </a:extLst>
          </p:cNvPr>
          <p:cNvGrpSpPr>
            <a:grpSpLocks/>
          </p:cNvGrpSpPr>
          <p:nvPr/>
        </p:nvGrpSpPr>
        <p:grpSpPr bwMode="auto">
          <a:xfrm>
            <a:off x="7765233" y="4151101"/>
            <a:ext cx="3335128" cy="2042055"/>
            <a:chOff x="4403205" y="3954390"/>
            <a:chExt cx="4014207" cy="2132727"/>
          </a:xfrm>
        </p:grpSpPr>
        <p:pic>
          <p:nvPicPr>
            <p:cNvPr id="114" name="Picture 24" descr="http://t1.gstatic.com/images?q=tbn:ANd9GcSaUwHNJPMBmZ-SZXj0SlTdal7u1fOt4woYZPJ37nol890WczR7">
              <a:extLst>
                <a:ext uri="{FF2B5EF4-FFF2-40B4-BE49-F238E27FC236}">
                  <a16:creationId xmlns:a16="http://schemas.microsoft.com/office/drawing/2014/main" id="{14515496-026E-46BA-A572-D40D0E8C9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803" y="5057715"/>
              <a:ext cx="2220277" cy="1029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CaixaDeTexto 32">
              <a:extLst>
                <a:ext uri="{FF2B5EF4-FFF2-40B4-BE49-F238E27FC236}">
                  <a16:creationId xmlns:a16="http://schemas.microsoft.com/office/drawing/2014/main" id="{676610A8-957B-437A-B43A-856D7850F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205" y="3954390"/>
              <a:ext cx="4014207" cy="910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pt-BR" alt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</a:rPr>
                <a:t>Agente Comunitário de Saúde/ACS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89B6A85-A0F2-79CB-C166-0342E86165F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7188" t="29832" r="6474" b="54132"/>
          <a:stretch/>
        </p:blipFill>
        <p:spPr>
          <a:xfrm>
            <a:off x="6012755" y="5031944"/>
            <a:ext cx="1607111" cy="8850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023891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 fontScale="85000" lnSpcReduction="20000"/>
          </a:bodyPr>
          <a:lstStyle/>
          <a:p>
            <a:pPr defTabSz="1257812">
              <a:lnSpc>
                <a:spcPct val="150000"/>
              </a:lnSpc>
              <a:defRPr/>
            </a:pPr>
            <a:r>
              <a:rPr lang="pt-BR" sz="3200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Território-</a:t>
            </a:r>
            <a:r>
              <a:rPr lang="pt-BR" sz="3200" dirty="0" err="1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microárea</a:t>
            </a:r>
            <a:r>
              <a:rPr lang="pt-BR" sz="3200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 </a:t>
            </a:r>
          </a:p>
          <a:p>
            <a:pPr defTabSz="1257812">
              <a:lnSpc>
                <a:spcPct val="150000"/>
              </a:lnSpc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4C0769-AC86-4187-8209-3EF630EDC665}"/>
              </a:ext>
            </a:extLst>
          </p:cNvPr>
          <p:cNvSpPr/>
          <p:nvPr/>
        </p:nvSpPr>
        <p:spPr>
          <a:xfrm>
            <a:off x="662498" y="1449926"/>
            <a:ext cx="43204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algn="just">
              <a:lnSpc>
                <a:spcPct val="150000"/>
              </a:lnSpc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É a subdivisão do território-área de responsabilidade da equipe de saúde para definição das áreas de atuação de cada Agente Comunitário de Saúde. </a:t>
            </a:r>
          </a:p>
          <a:p>
            <a:pPr algn="just"/>
            <a:endParaRPr lang="pt-BR" altLang="pt-BR" dirty="0"/>
          </a:p>
        </p:txBody>
      </p:sp>
      <p:pic>
        <p:nvPicPr>
          <p:cNvPr id="9" name="Imagem 3" descr="staluzia_microareas.png">
            <a:extLst>
              <a:ext uri="{FF2B5EF4-FFF2-40B4-BE49-F238E27FC236}">
                <a16:creationId xmlns:a16="http://schemas.microsoft.com/office/drawing/2014/main" id="{68E952F0-0DF7-4354-AB86-46F0F0C3E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30" y="1308821"/>
            <a:ext cx="3900488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2521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359982"/>
            <a:ext cx="8280920" cy="648072"/>
          </a:xfrm>
        </p:spPr>
        <p:txBody>
          <a:bodyPr>
            <a:normAutofit fontScale="25000" lnSpcReduction="20000"/>
          </a:bodyPr>
          <a:lstStyle/>
          <a:p>
            <a:pPr defTabSz="1257812">
              <a:lnSpc>
                <a:spcPct val="170000"/>
              </a:lnSpc>
              <a:defRPr/>
            </a:pPr>
            <a:r>
              <a:rPr lang="pt-BR" sz="12800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Processo de territorialização</a:t>
            </a:r>
          </a:p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pic>
        <p:nvPicPr>
          <p:cNvPr id="14" name="Picture 3" descr="C:\Users\sonda\Documents\Consultoria\Manaus\5 - APS\Oficinas\Oficina 2 - Gerenciamento processos\Rascunho\Manaus mapa.jpg">
            <a:extLst>
              <a:ext uri="{FF2B5EF4-FFF2-40B4-BE49-F238E27FC236}">
                <a16:creationId xmlns:a16="http://schemas.microsoft.com/office/drawing/2014/main" id="{0227E2AC-C1AE-4348-BC56-379E777B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1606" y="1367055"/>
            <a:ext cx="1945420" cy="111073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5">
            <a:extLst>
              <a:ext uri="{FF2B5EF4-FFF2-40B4-BE49-F238E27FC236}">
                <a16:creationId xmlns:a16="http://schemas.microsoft.com/office/drawing/2014/main" id="{5C4FD102-04A0-4818-9A39-18F57F02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86" y="2841301"/>
            <a:ext cx="1945420" cy="137113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4E8F00"/>
          </a:solidFill>
          <a:ln w="254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ENTRADA</a:t>
            </a:r>
          </a:p>
          <a:p>
            <a:pPr algn="ctr" eaLnBrk="0" hangingPunct="0">
              <a:defRPr/>
            </a:pP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(</a:t>
            </a:r>
            <a:r>
              <a:rPr lang="pt-BR" b="1" i="1" dirty="0">
                <a:solidFill>
                  <a:schemeClr val="lt1"/>
                </a:solidFill>
                <a:latin typeface="+mn-lt"/>
                <a:ea typeface="+mn-ea"/>
              </a:rPr>
              <a:t>input</a:t>
            </a: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D32876-E973-4292-A8B8-A7624DF46BAC}"/>
              </a:ext>
            </a:extLst>
          </p:cNvPr>
          <p:cNvSpPr/>
          <p:nvPr/>
        </p:nvSpPr>
        <p:spPr>
          <a:xfrm>
            <a:off x="4415780" y="1364803"/>
            <a:ext cx="2605087" cy="9318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pt-BR" b="1" dirty="0"/>
              <a:t>CONJUNTO DE ATIVIDADES </a:t>
            </a:r>
          </a:p>
        </p:txBody>
      </p:sp>
      <p:pic>
        <p:nvPicPr>
          <p:cNvPr id="17" name="Imagem 3" descr="staluzia_microareas.png">
            <a:extLst>
              <a:ext uri="{FF2B5EF4-FFF2-40B4-BE49-F238E27FC236}">
                <a16:creationId xmlns:a16="http://schemas.microsoft.com/office/drawing/2014/main" id="{CF09A006-4659-4B79-9C0D-F296E186E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55" y="1237804"/>
            <a:ext cx="21050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4C3A95EB-C4C7-433E-AC6A-0CC53C67A05A}"/>
              </a:ext>
            </a:extLst>
          </p:cNvPr>
          <p:cNvSpPr/>
          <p:nvPr/>
        </p:nvSpPr>
        <p:spPr>
          <a:xfrm>
            <a:off x="3993505" y="3114675"/>
            <a:ext cx="844550" cy="827088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pt-BR" b="1" dirty="0"/>
              <a:t>ATIVIDADE 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724E41-E3DA-4867-9BD6-E4EAA592F447}"/>
              </a:ext>
            </a:extLst>
          </p:cNvPr>
          <p:cNvSpPr/>
          <p:nvPr/>
        </p:nvSpPr>
        <p:spPr>
          <a:xfrm>
            <a:off x="4997596" y="3114675"/>
            <a:ext cx="844550" cy="827088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pt-BR" b="1" dirty="0"/>
              <a:t>ATIVIDADE 2</a:t>
            </a:r>
          </a:p>
        </p:txBody>
      </p:sp>
      <p:sp>
        <p:nvSpPr>
          <p:cNvPr id="21" name="Seta para a direita 2">
            <a:extLst>
              <a:ext uri="{FF2B5EF4-FFF2-40B4-BE49-F238E27FC236}">
                <a16:creationId xmlns:a16="http://schemas.microsoft.com/office/drawing/2014/main" id="{F9FF666F-D45F-4FDA-AF80-44719C9D40FC}"/>
              </a:ext>
            </a:extLst>
          </p:cNvPr>
          <p:cNvSpPr/>
          <p:nvPr/>
        </p:nvSpPr>
        <p:spPr>
          <a:xfrm>
            <a:off x="4887231" y="3367497"/>
            <a:ext cx="110365" cy="41275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 dirty="0"/>
          </a:p>
        </p:txBody>
      </p:sp>
      <p:sp>
        <p:nvSpPr>
          <p:cNvPr id="22" name="Seta para a direita 22">
            <a:extLst>
              <a:ext uri="{FF2B5EF4-FFF2-40B4-BE49-F238E27FC236}">
                <a16:creationId xmlns:a16="http://schemas.microsoft.com/office/drawing/2014/main" id="{BA1CC2EE-8582-4A61-AB22-1B923A239FA7}"/>
              </a:ext>
            </a:extLst>
          </p:cNvPr>
          <p:cNvSpPr/>
          <p:nvPr/>
        </p:nvSpPr>
        <p:spPr>
          <a:xfrm>
            <a:off x="5846034" y="3379006"/>
            <a:ext cx="156815" cy="41275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8FB546C-0098-4C24-BD18-C23174B23C2F}"/>
              </a:ext>
            </a:extLst>
          </p:cNvPr>
          <p:cNvSpPr/>
          <p:nvPr/>
        </p:nvSpPr>
        <p:spPr>
          <a:xfrm>
            <a:off x="6035483" y="3111970"/>
            <a:ext cx="842962" cy="827088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pt-BR" b="1" dirty="0"/>
              <a:t>ATIVIDADE 3</a:t>
            </a:r>
          </a:p>
        </p:txBody>
      </p:sp>
      <p:sp>
        <p:nvSpPr>
          <p:cNvPr id="24" name="Seta para a direita 23">
            <a:extLst>
              <a:ext uri="{FF2B5EF4-FFF2-40B4-BE49-F238E27FC236}">
                <a16:creationId xmlns:a16="http://schemas.microsoft.com/office/drawing/2014/main" id="{8D59CC75-731F-445F-A6F5-08F6EF7137AF}"/>
              </a:ext>
            </a:extLst>
          </p:cNvPr>
          <p:cNvSpPr/>
          <p:nvPr/>
        </p:nvSpPr>
        <p:spPr>
          <a:xfrm>
            <a:off x="6867426" y="3363387"/>
            <a:ext cx="168275" cy="41275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F42533D-1344-4857-98EF-F65EF71BB415}"/>
              </a:ext>
            </a:extLst>
          </p:cNvPr>
          <p:cNvSpPr/>
          <p:nvPr/>
        </p:nvSpPr>
        <p:spPr>
          <a:xfrm>
            <a:off x="7039037" y="3111970"/>
            <a:ext cx="842962" cy="827088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pt-BR" b="1" dirty="0"/>
              <a:t>ATIVIDADE 4</a:t>
            </a:r>
          </a:p>
        </p:txBody>
      </p:sp>
      <p:sp>
        <p:nvSpPr>
          <p:cNvPr id="27" name="Seta para a direita 6">
            <a:extLst>
              <a:ext uri="{FF2B5EF4-FFF2-40B4-BE49-F238E27FC236}">
                <a16:creationId xmlns:a16="http://schemas.microsoft.com/office/drawing/2014/main" id="{FB7D8977-A859-4ABE-87F5-9914ED1C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027" y="2841301"/>
            <a:ext cx="2259013" cy="1368425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4E8F00"/>
          </a:solidFill>
          <a:ln w="254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SAÍDA</a:t>
            </a:r>
          </a:p>
          <a:p>
            <a:pPr algn="ctr" eaLnBrk="0" hangingPunct="0">
              <a:defRPr/>
            </a:pP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(</a:t>
            </a:r>
            <a:r>
              <a:rPr lang="pt-BR" b="1" i="1" dirty="0">
                <a:solidFill>
                  <a:schemeClr val="lt1"/>
                </a:solidFill>
                <a:latin typeface="+mn-lt"/>
                <a:ea typeface="+mn-ea"/>
              </a:rPr>
              <a:t>output</a:t>
            </a:r>
            <a:r>
              <a:rPr lang="pt-BR" b="1" dirty="0">
                <a:solidFill>
                  <a:schemeClr val="lt1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B2EDFC-8145-4CB3-B8FD-907D0DC5607C}"/>
              </a:ext>
            </a:extLst>
          </p:cNvPr>
          <p:cNvSpPr/>
          <p:nvPr/>
        </p:nvSpPr>
        <p:spPr>
          <a:xfrm>
            <a:off x="924373" y="4218987"/>
            <a:ext cx="225904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Território-solo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2EA121-2FF8-47ED-8B91-CD6DA05A4118}"/>
              </a:ext>
            </a:extLst>
          </p:cNvPr>
          <p:cNvSpPr/>
          <p:nvPr/>
        </p:nvSpPr>
        <p:spPr>
          <a:xfrm>
            <a:off x="8449841" y="4490536"/>
            <a:ext cx="2247859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Território-processo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2BEAB073-2146-4EDB-A226-C478C32D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82" y="4706235"/>
            <a:ext cx="4248473" cy="456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50000"/>
              </a:lnSpc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Definir território-área 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microárea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56EDC66-D1B6-48E9-A9F2-A31D2FC8E140}"/>
              </a:ext>
            </a:extLst>
          </p:cNvPr>
          <p:cNvSpPr/>
          <p:nvPr/>
        </p:nvSpPr>
        <p:spPr>
          <a:xfrm>
            <a:off x="1295120" y="5053716"/>
            <a:ext cx="3702475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lnSpc>
                <a:spcPct val="150000"/>
              </a:lnSpc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Cadastramento das famílias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BA50EA1-69C5-46A7-81CE-6FA13AC52A32}"/>
              </a:ext>
            </a:extLst>
          </p:cNvPr>
          <p:cNvSpPr/>
          <p:nvPr/>
        </p:nvSpPr>
        <p:spPr>
          <a:xfrm>
            <a:off x="1542442" y="5377088"/>
            <a:ext cx="3403496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lnSpc>
                <a:spcPct val="150000"/>
              </a:lnSpc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Diagnóstico local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F8C7E9B-3B94-4FEA-961D-495CA4EC8FA2}"/>
              </a:ext>
            </a:extLst>
          </p:cNvPr>
          <p:cNvSpPr/>
          <p:nvPr/>
        </p:nvSpPr>
        <p:spPr>
          <a:xfrm>
            <a:off x="3141381" y="5717618"/>
            <a:ext cx="3393348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Lucida Grande"/>
                <a:ea typeface="ＭＳ Ｐゴシック" charset="-128"/>
              </a:rPr>
              <a:t>Conhecer subpopulações-alvos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61027" y="4332623"/>
            <a:ext cx="3633736" cy="184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pt-BR" b="1" dirty="0">
                <a:solidFill>
                  <a:srgbClr val="FF0000"/>
                </a:solidFill>
                <a:latin typeface="Lucida Grande"/>
              </a:rPr>
              <a:t>Território sanitário definido, com famílias cadastradas e estratificadas por risco</a:t>
            </a:r>
            <a:endParaRPr lang="pt-BR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8241254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28" name="Tabela 1">
            <a:extLst>
              <a:ext uri="{FF2B5EF4-FFF2-40B4-BE49-F238E27FC236}">
                <a16:creationId xmlns:a16="http://schemas.microsoft.com/office/drawing/2014/main" id="{43179C8F-19FA-4F1E-8B50-A0E3AAC7524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19" y="1511995"/>
            <a:ext cx="6389687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69686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Metas de </a:t>
            </a:r>
            <a:r>
              <a:rPr lang="pt-BR" sz="3200" b="1" dirty="0" err="1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territorialização</a:t>
            </a:r>
            <a:endParaRPr lang="pt-BR" sz="3200" b="1" dirty="0">
              <a:solidFill>
                <a:srgbClr val="2A538A"/>
              </a:solidFill>
              <a:latin typeface="Lucida Grande (Títulos)"/>
              <a:ea typeface="MS Mincho" pitchFamily="49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1036435" y="1552497"/>
            <a:ext cx="872073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Cadastrar 100% da população residente no território.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Identificar 100% das lideranças comunitárias e entidades associativas e representativas da comunidade residente no território.</a:t>
            </a:r>
          </a:p>
          <a:p>
            <a:pPr algn="just">
              <a:lnSpc>
                <a:spcPct val="150000"/>
              </a:lnSpc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Construir o mapa inteligente, destacando os aspectos geográficos, ambientais e sociais e marcando os problemas identificados em cada área.</a:t>
            </a:r>
          </a:p>
        </p:txBody>
      </p:sp>
    </p:spTree>
    <p:extLst>
      <p:ext uri="{BB962C8B-B14F-4D97-AF65-F5344CB8AC3E}">
        <p14:creationId xmlns:p14="http://schemas.microsoft.com/office/powerpoint/2010/main" val="396210986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Fase da apropriação do território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540147" y="1511995"/>
            <a:ext cx="1029714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03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Realizar discussões na equipe de saúde para compreensão do processo de territorialização.</a:t>
            </a:r>
          </a:p>
          <a:p>
            <a:pPr lvl="1">
              <a:lnSpc>
                <a:spcPct val="150000"/>
              </a:lnSpc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7603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Avaliar a territorialização atual: áreas de abrangências e </a:t>
            </a:r>
            <a:r>
              <a:rPr lang="pt-BR" alt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microáreas</a:t>
            </a: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 (“onde estamos”).</a:t>
            </a:r>
          </a:p>
          <a:p>
            <a:pPr lvl="1">
              <a:lnSpc>
                <a:spcPct val="150000"/>
              </a:lnSpc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7603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Entrevistar as lideranças-chaves existentes no território-área para a identificação e a priorização dos problemas de saúde das famílias:</a:t>
            </a:r>
          </a:p>
          <a:p>
            <a:pPr marL="1022350" lvl="1" indent="-374650" algn="just" eaLnBrk="0" hangingPunct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Identificação da percepção do usuário/comunidade sobre o funcionamento da Unidade de Atenção Primária à Saúde.</a:t>
            </a:r>
          </a:p>
          <a:p>
            <a:pPr marL="1022350" lvl="1" indent="-374650" algn="just" eaLnBrk="0" hangingPunct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Colaboração na definição do território.</a:t>
            </a:r>
          </a:p>
        </p:txBody>
      </p:sp>
    </p:spTree>
    <p:extLst>
      <p:ext uri="{BB962C8B-B14F-4D97-AF65-F5344CB8AC3E}">
        <p14:creationId xmlns:p14="http://schemas.microsoft.com/office/powerpoint/2010/main" val="31881512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Fase da apropriação do território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874787" y="1525054"/>
            <a:ext cx="10297144" cy="371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hangingPunct="0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Fazer uma análise comparativa, considerando os principais elementos (ver roteiro de territorialização):</a:t>
            </a:r>
          </a:p>
          <a:p>
            <a:pPr marL="1333500" lvl="1" indent="-336550" eaLnBrk="0" hangingPunct="0">
              <a:lnSpc>
                <a:spcPct val="150000"/>
              </a:lnSpc>
              <a:spcBef>
                <a:spcPts val="1200"/>
              </a:spcBef>
              <a:buFont typeface="Wingdings" charset="2"/>
              <a:buChar char="ü"/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Distância máxima de um domicílio e a Unidade de Atenção Primária à Saúde.</a:t>
            </a:r>
          </a:p>
          <a:p>
            <a:pPr marL="1333500" lvl="1" indent="-336550" eaLnBrk="0" hangingPunct="0">
              <a:lnSpc>
                <a:spcPct val="150000"/>
              </a:lnSpc>
              <a:spcBef>
                <a:spcPts val="1200"/>
              </a:spcBef>
              <a:buFont typeface="Wingdings" charset="2"/>
              <a:buChar char="ü"/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Barreiras geográficas ou de grande esforço.</a:t>
            </a:r>
          </a:p>
          <a:p>
            <a:pPr marL="1333500" lvl="1" indent="-336550" eaLnBrk="0" hangingPunct="0">
              <a:lnSpc>
                <a:spcPct val="150000"/>
              </a:lnSpc>
              <a:spcBef>
                <a:spcPts val="1200"/>
              </a:spcBef>
              <a:buFont typeface="Wingdings" charset="2"/>
              <a:buChar char="ü"/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Áreas de risco ambiental e/ou urbano.</a:t>
            </a:r>
          </a:p>
          <a:p>
            <a:pPr marL="1333500" lvl="1" indent="-336550" eaLnBrk="0" hangingPunct="0">
              <a:lnSpc>
                <a:spcPct val="150000"/>
              </a:lnSpc>
              <a:spcBef>
                <a:spcPts val="1200"/>
              </a:spcBef>
              <a:buFont typeface="Wingdings" charset="2"/>
              <a:buChar char="ü"/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Malha viária, pavimentação e transporte.</a:t>
            </a:r>
          </a:p>
          <a:p>
            <a:pPr marL="1333500" lvl="1" indent="-336550" eaLnBrk="0" hangingPunct="0">
              <a:lnSpc>
                <a:spcPct val="150000"/>
              </a:lnSpc>
              <a:spcBef>
                <a:spcPts val="1200"/>
              </a:spcBef>
              <a:buFont typeface="Wingdings" charset="2"/>
              <a:buChar char="ü"/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  <a:ea typeface="Verdana" pitchFamily="34" charset="0"/>
                <a:cs typeface="Verdana" pitchFamily="34" charset="0"/>
              </a:rPr>
              <a:t>Proporção entre população e equipe.</a:t>
            </a:r>
          </a:p>
        </p:txBody>
      </p:sp>
    </p:spTree>
    <p:extLst>
      <p:ext uri="{BB962C8B-B14F-4D97-AF65-F5344CB8AC3E}">
        <p14:creationId xmlns:p14="http://schemas.microsoft.com/office/powerpoint/2010/main" val="112220536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Fase da apropriação do território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684163" y="1439986"/>
            <a:ext cx="10153128" cy="378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 Marcar no mapa os problemas de maior relevância.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Atualizar o cadastro das famílias residentes no território.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Fazer a identificação dos problemas no mapa com a representação das comunidades.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Fazer o mapa inteligente.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Identificar a rede social de parcerias.</a:t>
            </a:r>
          </a:p>
        </p:txBody>
      </p:sp>
    </p:spTree>
    <p:extLst>
      <p:ext uri="{BB962C8B-B14F-4D97-AF65-F5344CB8AC3E}">
        <p14:creationId xmlns:p14="http://schemas.microsoft.com/office/powerpoint/2010/main" val="25497232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41018" y="2361947"/>
            <a:ext cx="10394111" cy="2690268"/>
          </a:xfrm>
        </p:spPr>
        <p:txBody>
          <a:bodyPr>
            <a:normAutofit/>
          </a:bodyPr>
          <a:lstStyle/>
          <a:p>
            <a:pPr algn="just" defTabSz="1257812">
              <a:spcBef>
                <a:spcPts val="0"/>
              </a:spcBef>
              <a:defRPr/>
            </a:pPr>
            <a:endParaRPr lang="pt-BR" sz="2500" dirty="0">
              <a:solidFill>
                <a:schemeClr val="tx2"/>
              </a:solidFill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CBA588-BEFC-4974-AE54-AE864C5135E5}"/>
              </a:ext>
            </a:extLst>
          </p:cNvPr>
          <p:cNvSpPr/>
          <p:nvPr/>
        </p:nvSpPr>
        <p:spPr>
          <a:xfrm>
            <a:off x="1044203" y="1018260"/>
            <a:ext cx="11068915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b="1" dirty="0">
                <a:solidFill>
                  <a:srgbClr val="2A538A"/>
                </a:solidFill>
                <a:latin typeface="Lucida Grande"/>
                <a:cs typeface="Lao UI" panose="020B0502040204020203" pitchFamily="34" charset="0"/>
              </a:rPr>
              <a:t>Macroprocessos Básicos - Territorialização  </a:t>
            </a:r>
            <a:endParaRPr lang="pt-BR" sz="3200" b="1" dirty="0">
              <a:solidFill>
                <a:srgbClr val="2A538A"/>
              </a:solidFill>
              <a:latin typeface="Lucida Grande"/>
              <a:cs typeface="Lao UI" panose="020B0502040204020203" pitchFamily="34" charset="0"/>
            </a:endParaRPr>
          </a:p>
        </p:txBody>
      </p:sp>
      <p:grpSp>
        <p:nvGrpSpPr>
          <p:cNvPr id="11" name="Agrupar 7">
            <a:extLst>
              <a:ext uri="{FF2B5EF4-FFF2-40B4-BE49-F238E27FC236}">
                <a16:creationId xmlns:a16="http://schemas.microsoft.com/office/drawing/2014/main" id="{89EF2C04-653C-4A90-96FD-4A1F8520120E}"/>
              </a:ext>
            </a:extLst>
          </p:cNvPr>
          <p:cNvGrpSpPr>
            <a:grpSpLocks/>
          </p:cNvGrpSpPr>
          <p:nvPr/>
        </p:nvGrpSpPr>
        <p:grpSpPr bwMode="auto">
          <a:xfrm>
            <a:off x="4485139" y="2361946"/>
            <a:ext cx="3357563" cy="3186113"/>
            <a:chOff x="0" y="0"/>
            <a:chExt cx="2988000" cy="2518810"/>
          </a:xfrm>
        </p:grpSpPr>
        <p:pic>
          <p:nvPicPr>
            <p:cNvPr id="12" name="Imagem 8">
              <a:extLst>
                <a:ext uri="{FF2B5EF4-FFF2-40B4-BE49-F238E27FC236}">
                  <a16:creationId xmlns:a16="http://schemas.microsoft.com/office/drawing/2014/main" id="{9D190E83-BB3E-4259-A159-9168437B9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8" y="50815"/>
              <a:ext cx="2795382" cy="246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AC5349F-C803-49B6-A9FE-C677D9DED657}"/>
                </a:ext>
              </a:extLst>
            </p:cNvPr>
            <p:cNvSpPr/>
            <p:nvPr/>
          </p:nvSpPr>
          <p:spPr>
            <a:xfrm>
              <a:off x="0" y="0"/>
              <a:ext cx="2988000" cy="22314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spcAft>
                  <a:spcPts val="0"/>
                </a:spcAft>
                <a:defRPr/>
              </a:pPr>
              <a:r>
                <a:rPr lang="pt-BR" sz="1200">
                  <a:latin typeface="Times New Roman" panose="02020603050405020304" pitchFamily="18" charset="0"/>
                  <a:ea typeface="MS Mincho" panose="02020609040205080304" pitchFamily="49" charset="-128"/>
                </a:rPr>
                <a:t> </a:t>
              </a:r>
            </a:p>
          </p:txBody>
        </p:sp>
      </p:grpSp>
      <p:sp>
        <p:nvSpPr>
          <p:cNvPr id="14" name="Seta para a direita 1">
            <a:extLst>
              <a:ext uri="{FF2B5EF4-FFF2-40B4-BE49-F238E27FC236}">
                <a16:creationId xmlns:a16="http://schemas.microsoft.com/office/drawing/2014/main" id="{387E6CB4-6A9A-47AC-B4EF-95D4DC31D5C0}"/>
              </a:ext>
            </a:extLst>
          </p:cNvPr>
          <p:cNvSpPr/>
          <p:nvPr/>
        </p:nvSpPr>
        <p:spPr>
          <a:xfrm>
            <a:off x="1918979" y="5250938"/>
            <a:ext cx="1087438" cy="36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29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Delimitação do território da UBS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972195" y="1199920"/>
            <a:ext cx="1015312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Localização de pontos de atenção à saúde - UBS, hospitais, pronto-atendimentos, escolas, creches, serviços sociais, associações comunitárias, campos de futebol, parques etc.</a:t>
            </a:r>
          </a:p>
          <a:p>
            <a:pPr algn="just">
              <a:lnSpc>
                <a:spcPct val="150000"/>
              </a:lnSpc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Estabelecimentos de controle sanitário.</a:t>
            </a:r>
          </a:p>
          <a:p>
            <a:pPr algn="just">
              <a:lnSpc>
                <a:spcPct val="150000"/>
              </a:lnSpc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Áreas de risco ambiental: lixão, áreas de risco de deslizamento ou de inundação e outros riscos.</a:t>
            </a:r>
          </a:p>
          <a:p>
            <a:pPr algn="just">
              <a:lnSpc>
                <a:spcPct val="150000"/>
              </a:lnSpc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Áreas de invasões ou de assentamentos, favelas e outros.</a:t>
            </a:r>
          </a:p>
          <a:p>
            <a:pPr algn="just">
              <a:defRPr/>
            </a:pPr>
            <a:endParaRPr lang="pt-BR" altLang="pt-BR" sz="2400" dirty="0">
              <a:latin typeface="Lucida Grande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00016011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396131" y="503883"/>
            <a:ext cx="8280920" cy="648072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3200" dirty="0">
              <a:solidFill>
                <a:schemeClr val="accent1"/>
              </a:solidFill>
              <a:latin typeface="Lucida Grande (Títulos)"/>
              <a:ea typeface="MS Mincho" pitchFamily="49" charset="-128"/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B353B0E-7956-42F1-82BE-FAA43F39DED0}"/>
              </a:ext>
            </a:extLst>
          </p:cNvPr>
          <p:cNvSpPr/>
          <p:nvPr/>
        </p:nvSpPr>
        <p:spPr>
          <a:xfrm>
            <a:off x="8415539" y="3676155"/>
            <a:ext cx="38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D61C01-D91D-4EB6-8B1F-FB1BAFD04DAB}"/>
              </a:ext>
            </a:extLst>
          </p:cNvPr>
          <p:cNvSpPr/>
          <p:nvPr/>
        </p:nvSpPr>
        <p:spPr>
          <a:xfrm>
            <a:off x="828179" y="503883"/>
            <a:ext cx="6800921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Perfil institucional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5A59C-E0D8-439F-B093-CE142602A215}"/>
              </a:ext>
            </a:extLst>
          </p:cNvPr>
          <p:cNvSpPr/>
          <p:nvPr/>
        </p:nvSpPr>
        <p:spPr>
          <a:xfrm>
            <a:off x="828179" y="1584002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Histórico da unidade.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Localização.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Tipologia: UBS.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Acesso à UBS (topografia e transporte urbano).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Horário de atendimento.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Recursos humanos (número de profissionais por categoria).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Conselhos locais de saúde (existência e atuação).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pitchFamily="34" charset="-128"/>
              </a:rPr>
              <a:t>Sistematizar as sugestões para a definição da nova área de abrangência da equipe e das respectivas </a:t>
            </a:r>
            <a:r>
              <a:rPr lang="pt-BR" alt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pitchFamily="34" charset="-128"/>
              </a:rPr>
              <a:t>microáreas</a:t>
            </a: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pitchFamily="34" charset="-128"/>
              </a:rPr>
              <a:t> (“aonde queremos chegar”).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pitchFamily="34" charset="-128"/>
              </a:rPr>
              <a:t>Enviar para a SMS e a coordenação da APS.</a:t>
            </a: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5765990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8219" y="3096171"/>
            <a:ext cx="10711339" cy="15125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A538A"/>
                </a:solidFill>
              </a:rPr>
              <a:t>OBRIGADO</a:t>
            </a:r>
            <a:endParaRPr lang="pt-BR" b="1" dirty="0">
              <a:solidFill>
                <a:srgbClr val="2A538A"/>
              </a:solidFill>
            </a:endParaRPr>
          </a:p>
        </p:txBody>
      </p:sp>
      <p:pic>
        <p:nvPicPr>
          <p:cNvPr id="3" name="Picture 2" descr="Z:\0PROADI_Planificação\Imagens e Logos\logotipoEinsteinAzuleCinza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3" y="166524"/>
            <a:ext cx="232610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61" y="179887"/>
            <a:ext cx="2173490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6" y="323879"/>
            <a:ext cx="211465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 descr="C:\Users\drt37922\AppData\Local\Microsoft\Windows\Temporary Internet Files\Content.Outlook\Q160L8C8\Logo 136_SUS_MS_GV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11" y="166524"/>
            <a:ext cx="2664296" cy="76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5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71683" y="2183085"/>
            <a:ext cx="10394111" cy="2690268"/>
          </a:xfrm>
        </p:spPr>
        <p:txBody>
          <a:bodyPr>
            <a:normAutofit/>
          </a:bodyPr>
          <a:lstStyle/>
          <a:p>
            <a:pPr algn="just" defTabSz="1257812">
              <a:spcBef>
                <a:spcPts val="0"/>
              </a:spcBef>
              <a:defRPr/>
            </a:pPr>
            <a:endParaRPr lang="pt-BR" sz="2500" dirty="0">
              <a:solidFill>
                <a:schemeClr val="tx2"/>
              </a:solidFill>
            </a:endParaRP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CBA588-BEFC-4974-AE54-AE864C5135E5}"/>
              </a:ext>
            </a:extLst>
          </p:cNvPr>
          <p:cNvSpPr/>
          <p:nvPr/>
        </p:nvSpPr>
        <p:spPr>
          <a:xfrm>
            <a:off x="641018" y="359867"/>
            <a:ext cx="11057361" cy="14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2A538A"/>
                </a:solidFill>
                <a:latin typeface="Lucida Grande"/>
              </a:rPr>
              <a:t>Quanto à divisão, os territórios podem ser classificados em: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D1DF03-3B78-40A8-862B-CD70507CDB80}"/>
              </a:ext>
            </a:extLst>
          </p:cNvPr>
          <p:cNvSpPr/>
          <p:nvPr/>
        </p:nvSpPr>
        <p:spPr>
          <a:xfrm>
            <a:off x="1116211" y="2361946"/>
            <a:ext cx="62992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Território-distrito.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Território-área.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Território-microárea.</a:t>
            </a:r>
          </a:p>
        </p:txBody>
      </p:sp>
    </p:spTree>
    <p:extLst>
      <p:ext uri="{BB962C8B-B14F-4D97-AF65-F5344CB8AC3E}">
        <p14:creationId xmlns:p14="http://schemas.microsoft.com/office/powerpoint/2010/main" val="2118055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71683" y="1874209"/>
            <a:ext cx="10453640" cy="3953270"/>
          </a:xfrm>
        </p:spPr>
        <p:txBody>
          <a:bodyPr>
            <a:normAutofit fontScale="32500" lnSpcReduction="20000"/>
          </a:bodyPr>
          <a:lstStyle/>
          <a:p>
            <a:pPr algn="just" defTabSz="1257812">
              <a:lnSpc>
                <a:spcPct val="170000"/>
              </a:lnSpc>
              <a:spcBef>
                <a:spcPts val="0"/>
              </a:spcBef>
              <a:defRPr/>
            </a:pPr>
            <a:endParaRPr lang="pt-BR" sz="2900" b="0" dirty="0">
              <a:solidFill>
                <a:schemeClr val="tx1">
                  <a:lumMod val="65000"/>
                  <a:lumOff val="35000"/>
                </a:schemeClr>
              </a:solidFill>
              <a:latin typeface="Lucida Grande (Títulos)"/>
            </a:endParaRP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Territorialização</a:t>
            </a: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Cadastramento das famílias.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Estratificação de riscos familiares.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Diagnóstico local.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Estratificação de risco das condições crônicas.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Programação e monitoramento por estratos de risco.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Agenda.</a:t>
            </a:r>
          </a:p>
          <a:p>
            <a:pPr marL="542925" indent="-342900">
              <a:lnSpc>
                <a:spcPct val="170000"/>
              </a:lnSpc>
              <a:spcBef>
                <a:spcPts val="300"/>
              </a:spcBef>
              <a:buClr>
                <a:srgbClr val="B00000"/>
              </a:buClr>
              <a:buSzPct val="90000"/>
              <a:buFont typeface="Arial" panose="020B0604020202020204" pitchFamily="34" charset="0"/>
              <a:buChar char="•"/>
              <a:tabLst>
                <a:tab pos="542925" algn="l"/>
              </a:tabLst>
              <a:defRPr/>
            </a:pPr>
            <a:r>
              <a:rPr lang="pt-BR" sz="5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Contratualização</a:t>
            </a:r>
            <a:r>
              <a:rPr lang="pt-BR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ea typeface="ＭＳ Ｐゴシック" charset="-128"/>
              </a:rPr>
              <a:t>.</a:t>
            </a: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CBA588-BEFC-4974-AE54-AE864C5135E5}"/>
              </a:ext>
            </a:extLst>
          </p:cNvPr>
          <p:cNvSpPr/>
          <p:nvPr/>
        </p:nvSpPr>
        <p:spPr>
          <a:xfrm>
            <a:off x="641018" y="359867"/>
            <a:ext cx="110573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Alicerces da casa 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85084"/>
                </a:solidFill>
                <a:latin typeface="Lucida Grande"/>
                <a:ea typeface="MS Mincho" pitchFamily="49" charset="-128"/>
              </a:rPr>
              <a:t>Macroprocessos básicos da APS:</a:t>
            </a:r>
          </a:p>
          <a:p>
            <a:pPr eaLnBrk="0" hangingPunct="0">
              <a:defRPr/>
            </a:pPr>
            <a:endParaRPr lang="pt-BR" sz="3200" b="1" dirty="0">
              <a:solidFill>
                <a:schemeClr val="accent1"/>
              </a:solidFill>
              <a:ea typeface="MS Mincho" pitchFamily="49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471FFE-3291-40B8-9BFD-BCCD456084AD}"/>
              </a:ext>
            </a:extLst>
          </p:cNvPr>
          <p:cNvSpPr/>
          <p:nvPr/>
        </p:nvSpPr>
        <p:spPr>
          <a:xfrm>
            <a:off x="798861" y="5996198"/>
            <a:ext cx="108995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ea typeface="ＭＳ Ｐゴシック" charset="-128"/>
              </a:rPr>
              <a:t>Fonte: Mendes EV. A  construção social da Atenção Primária à Saúde. Brasília, DF: Conselho Nacional de Secretários da Saúde; 2015.</a:t>
            </a:r>
          </a:p>
        </p:txBody>
      </p:sp>
    </p:spTree>
    <p:extLst>
      <p:ext uri="{BB962C8B-B14F-4D97-AF65-F5344CB8AC3E}">
        <p14:creationId xmlns:p14="http://schemas.microsoft.com/office/powerpoint/2010/main" val="28952739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41018" y="1504877"/>
            <a:ext cx="10669664" cy="3219016"/>
          </a:xfrm>
        </p:spPr>
        <p:txBody>
          <a:bodyPr>
            <a:normAutofit/>
          </a:bodyPr>
          <a:lstStyle/>
          <a:p>
            <a:pPr algn="just" defTabSz="1257812">
              <a:lnSpc>
                <a:spcPct val="150000"/>
              </a:lnSpc>
              <a:defRPr/>
            </a:pPr>
            <a:r>
              <a:rPr lang="pt-BR" alt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 (Títulos)"/>
              </a:rPr>
              <a:t>Estabelecer as áreas de responsabilidade das equipes de saúde, para que elas possam fazer o planejamento: diagnóstico, identificação e priorização dos problemas de saúde, além de programação, operacionalização e monitoramento das ações de saúde.</a:t>
            </a:r>
          </a:p>
          <a:p>
            <a:pPr algn="just"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CBA588-BEFC-4974-AE54-AE864C5135E5}"/>
              </a:ext>
            </a:extLst>
          </p:cNvPr>
          <p:cNvSpPr/>
          <p:nvPr/>
        </p:nvSpPr>
        <p:spPr>
          <a:xfrm>
            <a:off x="641018" y="359867"/>
            <a:ext cx="110573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Resultados esperados da Territorialização </a:t>
            </a:r>
          </a:p>
          <a:p>
            <a:pPr eaLnBrk="0" hangingPunct="0">
              <a:defRPr/>
            </a:pPr>
            <a:endParaRPr lang="pt-BR" sz="3200" b="1" dirty="0">
              <a:solidFill>
                <a:schemeClr val="accent1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98045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776650" y="1971539"/>
            <a:ext cx="11089231" cy="3145840"/>
          </a:xfrm>
        </p:spPr>
        <p:txBody>
          <a:bodyPr>
            <a:normAutofit/>
          </a:bodyPr>
          <a:lstStyle/>
          <a:p>
            <a:pPr defTabSz="1257812">
              <a:lnSpc>
                <a:spcPct val="150000"/>
              </a:lnSpc>
              <a:defRPr/>
            </a:pPr>
            <a:r>
              <a:rPr lang="pt-BR" altLang="pt-BR" sz="1800" dirty="0">
                <a:latin typeface="Lucida Grande (Títulos)"/>
              </a:rPr>
              <a:t>1. Território Solo</a:t>
            </a:r>
          </a:p>
          <a:p>
            <a:pPr lvl="0" algn="just" defTabSz="1257812">
              <a:lnSpc>
                <a:spcPct val="150000"/>
              </a:lnSpc>
              <a:defRPr/>
            </a:pPr>
            <a:r>
              <a:rPr lang="pt-BR" altLang="pt-BR" sz="1800" b="0" dirty="0">
                <a:latin typeface="Lucida Grande"/>
              </a:rPr>
              <a:t>Definido a partir de critérios geográficos e com uma visão estática, sem acompanhar as mudanças ocorridas no território pela entrada de novos atores, mudanças ambientais pela incorporação de novas tecnologias etc.</a:t>
            </a: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8A9CC-ECAA-44E9-9AC1-74ED6CA4EA6C}"/>
              </a:ext>
            </a:extLst>
          </p:cNvPr>
          <p:cNvSpPr/>
          <p:nvPr/>
        </p:nvSpPr>
        <p:spPr>
          <a:xfrm>
            <a:off x="684162" y="361097"/>
            <a:ext cx="11089231" cy="14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  <a:latin typeface="Lucida Grande (Títulos)"/>
                <a:ea typeface="MS Mincho" pitchFamily="49" charset="-128"/>
              </a:rPr>
              <a:t>Mendes</a:t>
            </a:r>
            <a:r>
              <a:rPr lang="pt-BR" sz="3200" b="1" dirty="0">
                <a:solidFill>
                  <a:schemeClr val="tx2"/>
                </a:solidFill>
                <a:latin typeface="Lucida Grande (Títulos)"/>
                <a:cs typeface="Arial" pitchFamily="34" charset="0"/>
              </a:rPr>
              <a:t> </a:t>
            </a:r>
            <a:r>
              <a:rPr lang="pt-BR" sz="3200" b="1" dirty="0">
                <a:solidFill>
                  <a:schemeClr val="tx2"/>
                </a:solidFill>
                <a:latin typeface="Lucida Grande (Títulos)"/>
                <a:ea typeface="MS Mincho" pitchFamily="49" charset="-128"/>
              </a:rPr>
              <a:t>(1993) trabalha a Territorialização a partir de duas concepções:</a:t>
            </a:r>
            <a:endParaRPr lang="pt-BR" sz="3200" dirty="0">
              <a:solidFill>
                <a:schemeClr val="tx2"/>
              </a:solidFill>
              <a:latin typeface="Lucida Grande (Títulos)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08825" y="5904483"/>
            <a:ext cx="11233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MENDES, Eugênio Vilaça. Distritos Sanitários: processo social de mudanças nas práticas sanitárias para o Sistema Único de Saúde. São Paulo: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Hucitec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: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Abrasco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, 1993.</a:t>
            </a:r>
          </a:p>
        </p:txBody>
      </p:sp>
    </p:spTree>
    <p:extLst>
      <p:ext uri="{BB962C8B-B14F-4D97-AF65-F5344CB8AC3E}">
        <p14:creationId xmlns:p14="http://schemas.microsoft.com/office/powerpoint/2010/main" val="143123665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770764" y="613181"/>
            <a:ext cx="7127002" cy="5799546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7FFCB4-F416-4182-9DB6-3A487581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86" y="586901"/>
            <a:ext cx="7127002" cy="579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4">
            <a:extLst>
              <a:ext uri="{FF2B5EF4-FFF2-40B4-BE49-F238E27FC236}">
                <a16:creationId xmlns:a16="http://schemas.microsoft.com/office/drawing/2014/main" id="{074DFE79-34C0-4A9B-948D-6A498271A67B}"/>
              </a:ext>
            </a:extLst>
          </p:cNvPr>
          <p:cNvSpPr>
            <a:spLocks/>
          </p:cNvSpPr>
          <p:nvPr/>
        </p:nvSpPr>
        <p:spPr bwMode="auto">
          <a:xfrm>
            <a:off x="4102046" y="630251"/>
            <a:ext cx="2806700" cy="2643188"/>
          </a:xfrm>
          <a:custGeom>
            <a:avLst/>
            <a:gdLst>
              <a:gd name="T0" fmla="*/ 2147483647 w 2475"/>
              <a:gd name="T1" fmla="*/ 0 h 2101"/>
              <a:gd name="T2" fmla="*/ 2147483647 w 2475"/>
              <a:gd name="T3" fmla="*/ 2147483647 h 2101"/>
              <a:gd name="T4" fmla="*/ 0 w 2475"/>
              <a:gd name="T5" fmla="*/ 2147483647 h 2101"/>
              <a:gd name="T6" fmla="*/ 2147483647 w 2475"/>
              <a:gd name="T7" fmla="*/ 2147483647 h 2101"/>
              <a:gd name="T8" fmla="*/ 2147483647 w 2475"/>
              <a:gd name="T9" fmla="*/ 2147483647 h 2101"/>
              <a:gd name="T10" fmla="*/ 2147483647 w 2475"/>
              <a:gd name="T11" fmla="*/ 2147483647 h 2101"/>
              <a:gd name="T12" fmla="*/ 2147483647 w 2475"/>
              <a:gd name="T13" fmla="*/ 2147483647 h 2101"/>
              <a:gd name="T14" fmla="*/ 2147483647 w 2475"/>
              <a:gd name="T15" fmla="*/ 2147483647 h 2101"/>
              <a:gd name="T16" fmla="*/ 2147483647 w 2475"/>
              <a:gd name="T17" fmla="*/ 2147483647 h 2101"/>
              <a:gd name="T18" fmla="*/ 2147483647 w 2475"/>
              <a:gd name="T19" fmla="*/ 2147483647 h 2101"/>
              <a:gd name="T20" fmla="*/ 2147483647 w 2475"/>
              <a:gd name="T21" fmla="*/ 2147483647 h 2101"/>
              <a:gd name="T22" fmla="*/ 2147483647 w 2475"/>
              <a:gd name="T23" fmla="*/ 2147483647 h 2101"/>
              <a:gd name="T24" fmla="*/ 2147483647 w 2475"/>
              <a:gd name="T25" fmla="*/ 2147483647 h 2101"/>
              <a:gd name="T26" fmla="*/ 2147483647 w 2475"/>
              <a:gd name="T27" fmla="*/ 2147483647 h 2101"/>
              <a:gd name="T28" fmla="*/ 2147483647 w 2475"/>
              <a:gd name="T29" fmla="*/ 2147483647 h 2101"/>
              <a:gd name="T30" fmla="*/ 2147483647 w 2475"/>
              <a:gd name="T31" fmla="*/ 2147483647 h 2101"/>
              <a:gd name="T32" fmla="*/ 2147483647 w 2475"/>
              <a:gd name="T33" fmla="*/ 2147483647 h 2101"/>
              <a:gd name="T34" fmla="*/ 2147483647 w 2475"/>
              <a:gd name="T35" fmla="*/ 2147483647 h 2101"/>
              <a:gd name="T36" fmla="*/ 2147483647 w 2475"/>
              <a:gd name="T37" fmla="*/ 2147483647 h 2101"/>
              <a:gd name="T38" fmla="*/ 2147483647 w 2475"/>
              <a:gd name="T39" fmla="*/ 2147483647 h 2101"/>
              <a:gd name="T40" fmla="*/ 2147483647 w 2475"/>
              <a:gd name="T41" fmla="*/ 2147483647 h 2101"/>
              <a:gd name="T42" fmla="*/ 2147483647 w 2475"/>
              <a:gd name="T43" fmla="*/ 2147483647 h 2101"/>
              <a:gd name="T44" fmla="*/ 2147483647 w 2475"/>
              <a:gd name="T45" fmla="*/ 2147483647 h 2101"/>
              <a:gd name="T46" fmla="*/ 2147483647 w 2475"/>
              <a:gd name="T47" fmla="*/ 2147483647 h 2101"/>
              <a:gd name="T48" fmla="*/ 2147483647 w 2475"/>
              <a:gd name="T49" fmla="*/ 0 h 21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475"/>
              <a:gd name="T76" fmla="*/ 0 h 2101"/>
              <a:gd name="T77" fmla="*/ 2475 w 2475"/>
              <a:gd name="T78" fmla="*/ 2101 h 210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475" h="2101">
                <a:moveTo>
                  <a:pt x="1416" y="0"/>
                </a:moveTo>
                <a:cubicBezTo>
                  <a:pt x="1248" y="102"/>
                  <a:pt x="1143" y="166"/>
                  <a:pt x="976" y="258"/>
                </a:cubicBezTo>
                <a:cubicBezTo>
                  <a:pt x="740" y="436"/>
                  <a:pt x="143" y="918"/>
                  <a:pt x="0" y="1065"/>
                </a:cubicBezTo>
                <a:cubicBezTo>
                  <a:pt x="30" y="1087"/>
                  <a:pt x="33" y="1146"/>
                  <a:pt x="118" y="1138"/>
                </a:cubicBezTo>
                <a:cubicBezTo>
                  <a:pt x="153" y="1182"/>
                  <a:pt x="195" y="1158"/>
                  <a:pt x="237" y="1170"/>
                </a:cubicBezTo>
                <a:cubicBezTo>
                  <a:pt x="327" y="1389"/>
                  <a:pt x="373" y="1311"/>
                  <a:pt x="442" y="1285"/>
                </a:cubicBezTo>
                <a:cubicBezTo>
                  <a:pt x="498" y="1337"/>
                  <a:pt x="571" y="1293"/>
                  <a:pt x="574" y="1480"/>
                </a:cubicBezTo>
                <a:cubicBezTo>
                  <a:pt x="602" y="1518"/>
                  <a:pt x="589" y="1510"/>
                  <a:pt x="610" y="1516"/>
                </a:cubicBezTo>
                <a:cubicBezTo>
                  <a:pt x="640" y="1603"/>
                  <a:pt x="685" y="1503"/>
                  <a:pt x="720" y="1528"/>
                </a:cubicBezTo>
                <a:cubicBezTo>
                  <a:pt x="736" y="1540"/>
                  <a:pt x="735" y="1545"/>
                  <a:pt x="703" y="1614"/>
                </a:cubicBezTo>
                <a:cubicBezTo>
                  <a:pt x="783" y="1696"/>
                  <a:pt x="753" y="1719"/>
                  <a:pt x="763" y="1765"/>
                </a:cubicBezTo>
                <a:cubicBezTo>
                  <a:pt x="773" y="1811"/>
                  <a:pt x="799" y="1803"/>
                  <a:pt x="762" y="1891"/>
                </a:cubicBezTo>
                <a:cubicBezTo>
                  <a:pt x="838" y="1920"/>
                  <a:pt x="862" y="1926"/>
                  <a:pt x="903" y="1956"/>
                </a:cubicBezTo>
                <a:cubicBezTo>
                  <a:pt x="944" y="1986"/>
                  <a:pt x="982" y="2028"/>
                  <a:pt x="1005" y="2070"/>
                </a:cubicBezTo>
                <a:cubicBezTo>
                  <a:pt x="1102" y="2101"/>
                  <a:pt x="1062" y="2056"/>
                  <a:pt x="1113" y="2013"/>
                </a:cubicBezTo>
                <a:cubicBezTo>
                  <a:pt x="1282" y="1896"/>
                  <a:pt x="1406" y="1918"/>
                  <a:pt x="1492" y="1923"/>
                </a:cubicBezTo>
                <a:cubicBezTo>
                  <a:pt x="1624" y="1905"/>
                  <a:pt x="1750" y="1903"/>
                  <a:pt x="1873" y="1816"/>
                </a:cubicBezTo>
                <a:cubicBezTo>
                  <a:pt x="2044" y="1663"/>
                  <a:pt x="1953" y="1707"/>
                  <a:pt x="1986" y="1549"/>
                </a:cubicBezTo>
                <a:cubicBezTo>
                  <a:pt x="2094" y="1405"/>
                  <a:pt x="2062" y="1443"/>
                  <a:pt x="2145" y="1330"/>
                </a:cubicBezTo>
                <a:cubicBezTo>
                  <a:pt x="2254" y="1172"/>
                  <a:pt x="2362" y="1039"/>
                  <a:pt x="2464" y="898"/>
                </a:cubicBezTo>
                <a:cubicBezTo>
                  <a:pt x="2463" y="786"/>
                  <a:pt x="2463" y="756"/>
                  <a:pt x="2475" y="594"/>
                </a:cubicBezTo>
                <a:cubicBezTo>
                  <a:pt x="2376" y="625"/>
                  <a:pt x="2391" y="649"/>
                  <a:pt x="2287" y="652"/>
                </a:cubicBezTo>
                <a:cubicBezTo>
                  <a:pt x="2165" y="621"/>
                  <a:pt x="1806" y="393"/>
                  <a:pt x="1768" y="408"/>
                </a:cubicBezTo>
                <a:cubicBezTo>
                  <a:pt x="1752" y="403"/>
                  <a:pt x="1724" y="413"/>
                  <a:pt x="1702" y="411"/>
                </a:cubicBezTo>
                <a:cubicBezTo>
                  <a:pt x="1643" y="343"/>
                  <a:pt x="1476" y="90"/>
                  <a:pt x="1416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EB34BF6-B9C5-4B3C-BAFB-603FA1591C99}"/>
              </a:ext>
            </a:extLst>
          </p:cNvPr>
          <p:cNvSpPr>
            <a:spLocks/>
          </p:cNvSpPr>
          <p:nvPr/>
        </p:nvSpPr>
        <p:spPr bwMode="auto">
          <a:xfrm>
            <a:off x="3062929" y="1972745"/>
            <a:ext cx="2514600" cy="4098925"/>
          </a:xfrm>
          <a:custGeom>
            <a:avLst/>
            <a:gdLst>
              <a:gd name="T0" fmla="*/ 2147483647 w 2217"/>
              <a:gd name="T1" fmla="*/ 2147483647 h 3259"/>
              <a:gd name="T2" fmla="*/ 2147483647 w 2217"/>
              <a:gd name="T3" fmla="*/ 2147483647 h 3259"/>
              <a:gd name="T4" fmla="*/ 2147483647 w 2217"/>
              <a:gd name="T5" fmla="*/ 2147483647 h 3259"/>
              <a:gd name="T6" fmla="*/ 2147483647 w 2217"/>
              <a:gd name="T7" fmla="*/ 2147483647 h 3259"/>
              <a:gd name="T8" fmla="*/ 2147483647 w 2217"/>
              <a:gd name="T9" fmla="*/ 2147483647 h 3259"/>
              <a:gd name="T10" fmla="*/ 2147483647 w 2217"/>
              <a:gd name="T11" fmla="*/ 2147483647 h 3259"/>
              <a:gd name="T12" fmla="*/ 2147483647 w 2217"/>
              <a:gd name="T13" fmla="*/ 2147483647 h 3259"/>
              <a:gd name="T14" fmla="*/ 2147483647 w 2217"/>
              <a:gd name="T15" fmla="*/ 2147483647 h 3259"/>
              <a:gd name="T16" fmla="*/ 2147483647 w 2217"/>
              <a:gd name="T17" fmla="*/ 2147483647 h 3259"/>
              <a:gd name="T18" fmla="*/ 0 w 2217"/>
              <a:gd name="T19" fmla="*/ 2147483647 h 3259"/>
              <a:gd name="T20" fmla="*/ 2147483647 w 2217"/>
              <a:gd name="T21" fmla="*/ 2147483647 h 3259"/>
              <a:gd name="T22" fmla="*/ 2147483647 w 2217"/>
              <a:gd name="T23" fmla="*/ 2147483647 h 3259"/>
              <a:gd name="T24" fmla="*/ 2147483647 w 2217"/>
              <a:gd name="T25" fmla="*/ 2147483647 h 3259"/>
              <a:gd name="T26" fmla="*/ 2147483647 w 2217"/>
              <a:gd name="T27" fmla="*/ 2147483647 h 3259"/>
              <a:gd name="T28" fmla="*/ 2147483647 w 2217"/>
              <a:gd name="T29" fmla="*/ 2147483647 h 3259"/>
              <a:gd name="T30" fmla="*/ 2147483647 w 2217"/>
              <a:gd name="T31" fmla="*/ 2147483647 h 3259"/>
              <a:gd name="T32" fmla="*/ 2147483647 w 2217"/>
              <a:gd name="T33" fmla="*/ 2147483647 h 3259"/>
              <a:gd name="T34" fmla="*/ 2147483647 w 2217"/>
              <a:gd name="T35" fmla="*/ 2147483647 h 3259"/>
              <a:gd name="T36" fmla="*/ 2147483647 w 2217"/>
              <a:gd name="T37" fmla="*/ 2147483647 h 3259"/>
              <a:gd name="T38" fmla="*/ 2147483647 w 2217"/>
              <a:gd name="T39" fmla="*/ 2147483647 h 3259"/>
              <a:gd name="T40" fmla="*/ 2147483647 w 2217"/>
              <a:gd name="T41" fmla="*/ 2147483647 h 3259"/>
              <a:gd name="T42" fmla="*/ 2147483647 w 2217"/>
              <a:gd name="T43" fmla="*/ 2147483647 h 3259"/>
              <a:gd name="T44" fmla="*/ 2147483647 w 2217"/>
              <a:gd name="T45" fmla="*/ 2147483647 h 3259"/>
              <a:gd name="T46" fmla="*/ 2147483647 w 2217"/>
              <a:gd name="T47" fmla="*/ 2147483647 h 3259"/>
              <a:gd name="T48" fmla="*/ 2147483647 w 2217"/>
              <a:gd name="T49" fmla="*/ 0 h 3259"/>
              <a:gd name="T50" fmla="*/ 2147483647 w 2217"/>
              <a:gd name="T51" fmla="*/ 2147483647 h 3259"/>
              <a:gd name="T52" fmla="*/ 2147483647 w 2217"/>
              <a:gd name="T53" fmla="*/ 2147483647 h 3259"/>
              <a:gd name="T54" fmla="*/ 2147483647 w 2217"/>
              <a:gd name="T55" fmla="*/ 2147483647 h 3259"/>
              <a:gd name="T56" fmla="*/ 2147483647 w 2217"/>
              <a:gd name="T57" fmla="*/ 2147483647 h 3259"/>
              <a:gd name="T58" fmla="*/ 2147483647 w 2217"/>
              <a:gd name="T59" fmla="*/ 2147483647 h 3259"/>
              <a:gd name="T60" fmla="*/ 2147483647 w 2217"/>
              <a:gd name="T61" fmla="*/ 2147483647 h 3259"/>
              <a:gd name="T62" fmla="*/ 2147483647 w 2217"/>
              <a:gd name="T63" fmla="*/ 2147483647 h 3259"/>
              <a:gd name="T64" fmla="*/ 2147483647 w 2217"/>
              <a:gd name="T65" fmla="*/ 2147483647 h 3259"/>
              <a:gd name="T66" fmla="*/ 2147483647 w 2217"/>
              <a:gd name="T67" fmla="*/ 2147483647 h 3259"/>
              <a:gd name="T68" fmla="*/ 2147483647 w 2217"/>
              <a:gd name="T69" fmla="*/ 2147483647 h 3259"/>
              <a:gd name="T70" fmla="*/ 2147483647 w 2217"/>
              <a:gd name="T71" fmla="*/ 2147483647 h 3259"/>
              <a:gd name="T72" fmla="*/ 2147483647 w 2217"/>
              <a:gd name="T73" fmla="*/ 2147483647 h 3259"/>
              <a:gd name="T74" fmla="*/ 2147483647 w 2217"/>
              <a:gd name="T75" fmla="*/ 2147483647 h 3259"/>
              <a:gd name="T76" fmla="*/ 2147483647 w 2217"/>
              <a:gd name="T77" fmla="*/ 2147483647 h 3259"/>
              <a:gd name="T78" fmla="*/ 2147483647 w 2217"/>
              <a:gd name="T79" fmla="*/ 2147483647 h 3259"/>
              <a:gd name="T80" fmla="*/ 2147483647 w 2217"/>
              <a:gd name="T81" fmla="*/ 2147483647 h 32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17"/>
              <a:gd name="T124" fmla="*/ 0 h 3259"/>
              <a:gd name="T125" fmla="*/ 2217 w 2217"/>
              <a:gd name="T126" fmla="*/ 3259 h 325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17" h="3259">
                <a:moveTo>
                  <a:pt x="1913" y="1826"/>
                </a:moveTo>
                <a:cubicBezTo>
                  <a:pt x="1916" y="1970"/>
                  <a:pt x="1917" y="2214"/>
                  <a:pt x="1922" y="2444"/>
                </a:cubicBezTo>
                <a:cubicBezTo>
                  <a:pt x="1916" y="2527"/>
                  <a:pt x="1925" y="2520"/>
                  <a:pt x="1926" y="2697"/>
                </a:cubicBezTo>
                <a:cubicBezTo>
                  <a:pt x="1883" y="2829"/>
                  <a:pt x="1896" y="2783"/>
                  <a:pt x="1833" y="2976"/>
                </a:cubicBezTo>
                <a:cubicBezTo>
                  <a:pt x="1517" y="2849"/>
                  <a:pt x="1106" y="2667"/>
                  <a:pt x="864" y="2555"/>
                </a:cubicBezTo>
                <a:cubicBezTo>
                  <a:pt x="782" y="2586"/>
                  <a:pt x="672" y="2652"/>
                  <a:pt x="575" y="2700"/>
                </a:cubicBezTo>
                <a:cubicBezTo>
                  <a:pt x="431" y="3009"/>
                  <a:pt x="353" y="3045"/>
                  <a:pt x="317" y="3126"/>
                </a:cubicBezTo>
                <a:cubicBezTo>
                  <a:pt x="311" y="3169"/>
                  <a:pt x="329" y="3167"/>
                  <a:pt x="347" y="3255"/>
                </a:cubicBezTo>
                <a:cubicBezTo>
                  <a:pt x="291" y="3252"/>
                  <a:pt x="58" y="3259"/>
                  <a:pt x="3" y="3249"/>
                </a:cubicBezTo>
                <a:cubicBezTo>
                  <a:pt x="0" y="3144"/>
                  <a:pt x="0" y="2918"/>
                  <a:pt x="0" y="2867"/>
                </a:cubicBezTo>
                <a:cubicBezTo>
                  <a:pt x="173" y="2865"/>
                  <a:pt x="158" y="2861"/>
                  <a:pt x="197" y="2864"/>
                </a:cubicBezTo>
                <a:cubicBezTo>
                  <a:pt x="206" y="2801"/>
                  <a:pt x="257" y="2739"/>
                  <a:pt x="276" y="2687"/>
                </a:cubicBezTo>
                <a:cubicBezTo>
                  <a:pt x="303" y="2646"/>
                  <a:pt x="258" y="2663"/>
                  <a:pt x="279" y="2607"/>
                </a:cubicBezTo>
                <a:cubicBezTo>
                  <a:pt x="310" y="2546"/>
                  <a:pt x="474" y="2402"/>
                  <a:pt x="516" y="2342"/>
                </a:cubicBezTo>
                <a:cubicBezTo>
                  <a:pt x="589" y="2226"/>
                  <a:pt x="573" y="2030"/>
                  <a:pt x="717" y="1811"/>
                </a:cubicBezTo>
                <a:cubicBezTo>
                  <a:pt x="804" y="1640"/>
                  <a:pt x="913" y="1504"/>
                  <a:pt x="942" y="1418"/>
                </a:cubicBezTo>
                <a:cubicBezTo>
                  <a:pt x="986" y="1309"/>
                  <a:pt x="882" y="1185"/>
                  <a:pt x="956" y="1055"/>
                </a:cubicBezTo>
                <a:cubicBezTo>
                  <a:pt x="1004" y="960"/>
                  <a:pt x="1106" y="986"/>
                  <a:pt x="1179" y="935"/>
                </a:cubicBezTo>
                <a:cubicBezTo>
                  <a:pt x="1106" y="942"/>
                  <a:pt x="942" y="878"/>
                  <a:pt x="783" y="810"/>
                </a:cubicBezTo>
                <a:cubicBezTo>
                  <a:pt x="640" y="779"/>
                  <a:pt x="474" y="788"/>
                  <a:pt x="323" y="750"/>
                </a:cubicBezTo>
                <a:cubicBezTo>
                  <a:pt x="360" y="515"/>
                  <a:pt x="495" y="609"/>
                  <a:pt x="516" y="492"/>
                </a:cubicBezTo>
                <a:cubicBezTo>
                  <a:pt x="416" y="350"/>
                  <a:pt x="428" y="123"/>
                  <a:pt x="479" y="138"/>
                </a:cubicBezTo>
                <a:cubicBezTo>
                  <a:pt x="497" y="132"/>
                  <a:pt x="505" y="146"/>
                  <a:pt x="687" y="251"/>
                </a:cubicBezTo>
                <a:cubicBezTo>
                  <a:pt x="696" y="168"/>
                  <a:pt x="737" y="203"/>
                  <a:pt x="795" y="66"/>
                </a:cubicBezTo>
                <a:cubicBezTo>
                  <a:pt x="857" y="48"/>
                  <a:pt x="908" y="8"/>
                  <a:pt x="933" y="0"/>
                </a:cubicBezTo>
                <a:cubicBezTo>
                  <a:pt x="998" y="42"/>
                  <a:pt x="954" y="87"/>
                  <a:pt x="1053" y="77"/>
                </a:cubicBezTo>
                <a:cubicBezTo>
                  <a:pt x="1101" y="132"/>
                  <a:pt x="1117" y="83"/>
                  <a:pt x="1172" y="107"/>
                </a:cubicBezTo>
                <a:cubicBezTo>
                  <a:pt x="1280" y="366"/>
                  <a:pt x="1346" y="204"/>
                  <a:pt x="1382" y="224"/>
                </a:cubicBezTo>
                <a:cubicBezTo>
                  <a:pt x="1438" y="276"/>
                  <a:pt x="1515" y="240"/>
                  <a:pt x="1508" y="420"/>
                </a:cubicBezTo>
                <a:cubicBezTo>
                  <a:pt x="1536" y="449"/>
                  <a:pt x="1536" y="451"/>
                  <a:pt x="1547" y="450"/>
                </a:cubicBezTo>
                <a:cubicBezTo>
                  <a:pt x="1559" y="492"/>
                  <a:pt x="1562" y="486"/>
                  <a:pt x="1580" y="489"/>
                </a:cubicBezTo>
                <a:cubicBezTo>
                  <a:pt x="1656" y="441"/>
                  <a:pt x="1694" y="458"/>
                  <a:pt x="1635" y="552"/>
                </a:cubicBezTo>
                <a:cubicBezTo>
                  <a:pt x="1701" y="608"/>
                  <a:pt x="1694" y="635"/>
                  <a:pt x="1695" y="678"/>
                </a:cubicBezTo>
                <a:cubicBezTo>
                  <a:pt x="1710" y="731"/>
                  <a:pt x="1727" y="758"/>
                  <a:pt x="1698" y="828"/>
                </a:cubicBezTo>
                <a:cubicBezTo>
                  <a:pt x="1785" y="864"/>
                  <a:pt x="1898" y="909"/>
                  <a:pt x="1940" y="1010"/>
                </a:cubicBezTo>
                <a:cubicBezTo>
                  <a:pt x="1962" y="998"/>
                  <a:pt x="1862" y="1058"/>
                  <a:pt x="1976" y="1148"/>
                </a:cubicBezTo>
                <a:cubicBezTo>
                  <a:pt x="2002" y="1186"/>
                  <a:pt x="2009" y="1304"/>
                  <a:pt x="2054" y="1319"/>
                </a:cubicBezTo>
                <a:cubicBezTo>
                  <a:pt x="2091" y="1338"/>
                  <a:pt x="2116" y="1276"/>
                  <a:pt x="2130" y="1332"/>
                </a:cubicBezTo>
                <a:cubicBezTo>
                  <a:pt x="2145" y="1394"/>
                  <a:pt x="2145" y="1373"/>
                  <a:pt x="2217" y="1478"/>
                </a:cubicBezTo>
                <a:cubicBezTo>
                  <a:pt x="2196" y="1515"/>
                  <a:pt x="2078" y="1542"/>
                  <a:pt x="2088" y="1572"/>
                </a:cubicBezTo>
                <a:cubicBezTo>
                  <a:pt x="2009" y="1688"/>
                  <a:pt x="1989" y="1706"/>
                  <a:pt x="1913" y="1826"/>
                </a:cubicBezTo>
                <a:close/>
              </a:path>
            </a:pathLst>
          </a:cu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6E60048C-76BD-4931-A75D-F8A70A063048}"/>
              </a:ext>
            </a:extLst>
          </p:cNvPr>
          <p:cNvSpPr>
            <a:spLocks/>
          </p:cNvSpPr>
          <p:nvPr/>
        </p:nvSpPr>
        <p:spPr bwMode="auto">
          <a:xfrm>
            <a:off x="5139986" y="3273757"/>
            <a:ext cx="3092450" cy="2795587"/>
          </a:xfrm>
          <a:custGeom>
            <a:avLst/>
            <a:gdLst>
              <a:gd name="T0" fmla="*/ 0 w 2727"/>
              <a:gd name="T1" fmla="*/ 2147483647 h 2223"/>
              <a:gd name="T2" fmla="*/ 2147483647 w 2727"/>
              <a:gd name="T3" fmla="*/ 2147483647 h 2223"/>
              <a:gd name="T4" fmla="*/ 2147483647 w 2727"/>
              <a:gd name="T5" fmla="*/ 2147483647 h 2223"/>
              <a:gd name="T6" fmla="*/ 2147483647 w 2727"/>
              <a:gd name="T7" fmla="*/ 2147483647 h 2223"/>
              <a:gd name="T8" fmla="*/ 2147483647 w 2727"/>
              <a:gd name="T9" fmla="*/ 2147483647 h 2223"/>
              <a:gd name="T10" fmla="*/ 2147483647 w 2727"/>
              <a:gd name="T11" fmla="*/ 2147483647 h 2223"/>
              <a:gd name="T12" fmla="*/ 2147483647 w 2727"/>
              <a:gd name="T13" fmla="*/ 2147483647 h 2223"/>
              <a:gd name="T14" fmla="*/ 2147483647 w 2727"/>
              <a:gd name="T15" fmla="*/ 2147483647 h 2223"/>
              <a:gd name="T16" fmla="*/ 2147483647 w 2727"/>
              <a:gd name="T17" fmla="*/ 2147483647 h 2223"/>
              <a:gd name="T18" fmla="*/ 2147483647 w 2727"/>
              <a:gd name="T19" fmla="*/ 2147483647 h 2223"/>
              <a:gd name="T20" fmla="*/ 2147483647 w 2727"/>
              <a:gd name="T21" fmla="*/ 0 h 2223"/>
              <a:gd name="T22" fmla="*/ 2147483647 w 2727"/>
              <a:gd name="T23" fmla="*/ 2147483647 h 2223"/>
              <a:gd name="T24" fmla="*/ 2147483647 w 2727"/>
              <a:gd name="T25" fmla="*/ 2147483647 h 2223"/>
              <a:gd name="T26" fmla="*/ 2147483647 w 2727"/>
              <a:gd name="T27" fmla="*/ 2147483647 h 2223"/>
              <a:gd name="T28" fmla="*/ 2147483647 w 2727"/>
              <a:gd name="T29" fmla="*/ 2147483647 h 2223"/>
              <a:gd name="T30" fmla="*/ 2147483647 w 2727"/>
              <a:gd name="T31" fmla="*/ 2147483647 h 2223"/>
              <a:gd name="T32" fmla="*/ 2147483647 w 2727"/>
              <a:gd name="T33" fmla="*/ 2147483647 h 2223"/>
              <a:gd name="T34" fmla="*/ 2147483647 w 2727"/>
              <a:gd name="T35" fmla="*/ 2147483647 h 2223"/>
              <a:gd name="T36" fmla="*/ 2147483647 w 2727"/>
              <a:gd name="T37" fmla="*/ 2147483647 h 2223"/>
              <a:gd name="T38" fmla="*/ 2147483647 w 2727"/>
              <a:gd name="T39" fmla="*/ 2147483647 h 2223"/>
              <a:gd name="T40" fmla="*/ 2147483647 w 2727"/>
              <a:gd name="T41" fmla="*/ 2147483647 h 2223"/>
              <a:gd name="T42" fmla="*/ 2147483647 w 2727"/>
              <a:gd name="T43" fmla="*/ 2147483647 h 2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27"/>
              <a:gd name="T67" fmla="*/ 0 h 2223"/>
              <a:gd name="T68" fmla="*/ 2727 w 2727"/>
              <a:gd name="T69" fmla="*/ 2223 h 22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27" h="2223">
                <a:moveTo>
                  <a:pt x="0" y="1938"/>
                </a:moveTo>
                <a:cubicBezTo>
                  <a:pt x="274" y="2074"/>
                  <a:pt x="235" y="2056"/>
                  <a:pt x="561" y="2217"/>
                </a:cubicBezTo>
                <a:cubicBezTo>
                  <a:pt x="1008" y="2217"/>
                  <a:pt x="2158" y="2217"/>
                  <a:pt x="2421" y="2218"/>
                </a:cubicBezTo>
                <a:cubicBezTo>
                  <a:pt x="2433" y="2182"/>
                  <a:pt x="2421" y="2155"/>
                  <a:pt x="2446" y="2142"/>
                </a:cubicBezTo>
                <a:cubicBezTo>
                  <a:pt x="2491" y="2155"/>
                  <a:pt x="2472" y="2223"/>
                  <a:pt x="2553" y="2214"/>
                </a:cubicBezTo>
                <a:cubicBezTo>
                  <a:pt x="2664" y="2214"/>
                  <a:pt x="2707" y="2184"/>
                  <a:pt x="2727" y="2151"/>
                </a:cubicBezTo>
                <a:cubicBezTo>
                  <a:pt x="2674" y="1755"/>
                  <a:pt x="2565" y="901"/>
                  <a:pt x="2535" y="772"/>
                </a:cubicBezTo>
                <a:cubicBezTo>
                  <a:pt x="2442" y="781"/>
                  <a:pt x="2512" y="774"/>
                  <a:pt x="2418" y="781"/>
                </a:cubicBezTo>
                <a:cubicBezTo>
                  <a:pt x="2156" y="680"/>
                  <a:pt x="2178" y="619"/>
                  <a:pt x="1869" y="522"/>
                </a:cubicBezTo>
                <a:cubicBezTo>
                  <a:pt x="1731" y="477"/>
                  <a:pt x="1359" y="465"/>
                  <a:pt x="1335" y="333"/>
                </a:cubicBezTo>
                <a:cubicBezTo>
                  <a:pt x="1317" y="165"/>
                  <a:pt x="1582" y="84"/>
                  <a:pt x="1339" y="0"/>
                </a:cubicBezTo>
                <a:cubicBezTo>
                  <a:pt x="1350" y="22"/>
                  <a:pt x="1374" y="34"/>
                  <a:pt x="1342" y="82"/>
                </a:cubicBezTo>
                <a:cubicBezTo>
                  <a:pt x="1310" y="130"/>
                  <a:pt x="1223" y="214"/>
                  <a:pt x="1149" y="289"/>
                </a:cubicBezTo>
                <a:cubicBezTo>
                  <a:pt x="1047" y="411"/>
                  <a:pt x="961" y="494"/>
                  <a:pt x="900" y="534"/>
                </a:cubicBezTo>
                <a:cubicBezTo>
                  <a:pt x="789" y="584"/>
                  <a:pt x="740" y="565"/>
                  <a:pt x="709" y="568"/>
                </a:cubicBezTo>
                <a:cubicBezTo>
                  <a:pt x="621" y="567"/>
                  <a:pt x="525" y="568"/>
                  <a:pt x="478" y="489"/>
                </a:cubicBezTo>
                <a:cubicBezTo>
                  <a:pt x="405" y="459"/>
                  <a:pt x="448" y="472"/>
                  <a:pt x="390" y="442"/>
                </a:cubicBezTo>
                <a:cubicBezTo>
                  <a:pt x="268" y="514"/>
                  <a:pt x="256" y="510"/>
                  <a:pt x="255" y="537"/>
                </a:cubicBezTo>
                <a:cubicBezTo>
                  <a:pt x="213" y="598"/>
                  <a:pt x="175" y="643"/>
                  <a:pt x="78" y="786"/>
                </a:cubicBezTo>
                <a:cubicBezTo>
                  <a:pt x="85" y="951"/>
                  <a:pt x="87" y="1261"/>
                  <a:pt x="90" y="1407"/>
                </a:cubicBezTo>
                <a:cubicBezTo>
                  <a:pt x="91" y="1531"/>
                  <a:pt x="91" y="1506"/>
                  <a:pt x="94" y="1660"/>
                </a:cubicBezTo>
                <a:cubicBezTo>
                  <a:pt x="57" y="1767"/>
                  <a:pt x="20" y="1881"/>
                  <a:pt x="1" y="1939"/>
                </a:cubicBezTo>
              </a:path>
            </a:pathLst>
          </a:cu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2948BE4-D349-4A06-A650-87F509CBAECD}"/>
              </a:ext>
            </a:extLst>
          </p:cNvPr>
          <p:cNvSpPr>
            <a:spLocks/>
          </p:cNvSpPr>
          <p:nvPr/>
        </p:nvSpPr>
        <p:spPr bwMode="auto">
          <a:xfrm>
            <a:off x="6545400" y="1260043"/>
            <a:ext cx="3014662" cy="3001963"/>
          </a:xfrm>
          <a:custGeom>
            <a:avLst/>
            <a:gdLst>
              <a:gd name="T0" fmla="*/ 2147483647 w 2658"/>
              <a:gd name="T1" fmla="*/ 2147483647 h 2387"/>
              <a:gd name="T2" fmla="*/ 0 w 2658"/>
              <a:gd name="T3" fmla="*/ 2147483647 h 2387"/>
              <a:gd name="T4" fmla="*/ 2147483647 w 2658"/>
              <a:gd name="T5" fmla="*/ 2147483647 h 2387"/>
              <a:gd name="T6" fmla="*/ 2147483647 w 2658"/>
              <a:gd name="T7" fmla="*/ 2147483647 h 2387"/>
              <a:gd name="T8" fmla="*/ 2147483647 w 2658"/>
              <a:gd name="T9" fmla="*/ 2147483647 h 2387"/>
              <a:gd name="T10" fmla="*/ 2147483647 w 2658"/>
              <a:gd name="T11" fmla="*/ 2147483647 h 2387"/>
              <a:gd name="T12" fmla="*/ 2147483647 w 2658"/>
              <a:gd name="T13" fmla="*/ 2147483647 h 2387"/>
              <a:gd name="T14" fmla="*/ 2147483647 w 2658"/>
              <a:gd name="T15" fmla="*/ 2147483647 h 2387"/>
              <a:gd name="T16" fmla="*/ 2147483647 w 2658"/>
              <a:gd name="T17" fmla="*/ 2147483647 h 2387"/>
              <a:gd name="T18" fmla="*/ 2147483647 w 2658"/>
              <a:gd name="T19" fmla="*/ 2147483647 h 2387"/>
              <a:gd name="T20" fmla="*/ 2147483647 w 2658"/>
              <a:gd name="T21" fmla="*/ 2147483647 h 2387"/>
              <a:gd name="T22" fmla="*/ 2147483647 w 2658"/>
              <a:gd name="T23" fmla="*/ 2147483647 h 2387"/>
              <a:gd name="T24" fmla="*/ 2147483647 w 2658"/>
              <a:gd name="T25" fmla="*/ 2147483647 h 2387"/>
              <a:gd name="T26" fmla="*/ 2147483647 w 2658"/>
              <a:gd name="T27" fmla="*/ 2147483647 h 2387"/>
              <a:gd name="T28" fmla="*/ 2147483647 w 2658"/>
              <a:gd name="T29" fmla="*/ 2147483647 h 2387"/>
              <a:gd name="T30" fmla="*/ 2147483647 w 2658"/>
              <a:gd name="T31" fmla="*/ 2147483647 h 2387"/>
              <a:gd name="T32" fmla="*/ 2147483647 w 2658"/>
              <a:gd name="T33" fmla="*/ 2147483647 h 2387"/>
              <a:gd name="T34" fmla="*/ 2147483647 w 2658"/>
              <a:gd name="T35" fmla="*/ 2147483647 h 2387"/>
              <a:gd name="T36" fmla="*/ 2147483647 w 2658"/>
              <a:gd name="T37" fmla="*/ 2147483647 h 2387"/>
              <a:gd name="T38" fmla="*/ 2147483647 w 2658"/>
              <a:gd name="T39" fmla="*/ 2147483647 h 2387"/>
              <a:gd name="T40" fmla="*/ 2147483647 w 2658"/>
              <a:gd name="T41" fmla="*/ 2147483647 h 23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58"/>
              <a:gd name="T64" fmla="*/ 0 h 2387"/>
              <a:gd name="T65" fmla="*/ 2658 w 2658"/>
              <a:gd name="T66" fmla="*/ 2387 h 23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58" h="2387">
                <a:moveTo>
                  <a:pt x="318" y="398"/>
                </a:moveTo>
                <a:cubicBezTo>
                  <a:pt x="232" y="521"/>
                  <a:pt x="91" y="689"/>
                  <a:pt x="0" y="831"/>
                </a:cubicBezTo>
                <a:cubicBezTo>
                  <a:pt x="3" y="839"/>
                  <a:pt x="398" y="1090"/>
                  <a:pt x="399" y="1098"/>
                </a:cubicBezTo>
                <a:cubicBezTo>
                  <a:pt x="351" y="1167"/>
                  <a:pt x="285" y="1142"/>
                  <a:pt x="145" y="1325"/>
                </a:cubicBezTo>
                <a:cubicBezTo>
                  <a:pt x="117" y="1418"/>
                  <a:pt x="107" y="1472"/>
                  <a:pt x="94" y="1607"/>
                </a:cubicBezTo>
                <a:cubicBezTo>
                  <a:pt x="306" y="1683"/>
                  <a:pt x="130" y="1716"/>
                  <a:pt x="85" y="1910"/>
                </a:cubicBezTo>
                <a:cubicBezTo>
                  <a:pt x="84" y="2079"/>
                  <a:pt x="496" y="2075"/>
                  <a:pt x="655" y="2136"/>
                </a:cubicBezTo>
                <a:cubicBezTo>
                  <a:pt x="876" y="2208"/>
                  <a:pt x="963" y="2303"/>
                  <a:pt x="1171" y="2384"/>
                </a:cubicBezTo>
                <a:cubicBezTo>
                  <a:pt x="1179" y="2387"/>
                  <a:pt x="1287" y="2375"/>
                  <a:pt x="1287" y="2375"/>
                </a:cubicBezTo>
                <a:cubicBezTo>
                  <a:pt x="1386" y="2361"/>
                  <a:pt x="1560" y="2346"/>
                  <a:pt x="1765" y="2301"/>
                </a:cubicBezTo>
                <a:cubicBezTo>
                  <a:pt x="1990" y="2136"/>
                  <a:pt x="2532" y="1734"/>
                  <a:pt x="2658" y="1647"/>
                </a:cubicBezTo>
                <a:cubicBezTo>
                  <a:pt x="2307" y="1412"/>
                  <a:pt x="2079" y="1253"/>
                  <a:pt x="1912" y="1149"/>
                </a:cubicBezTo>
                <a:cubicBezTo>
                  <a:pt x="1864" y="1105"/>
                  <a:pt x="1878" y="1101"/>
                  <a:pt x="1798" y="962"/>
                </a:cubicBezTo>
                <a:cubicBezTo>
                  <a:pt x="1651" y="692"/>
                  <a:pt x="1533" y="566"/>
                  <a:pt x="1429" y="450"/>
                </a:cubicBezTo>
                <a:cubicBezTo>
                  <a:pt x="1438" y="407"/>
                  <a:pt x="1469" y="352"/>
                  <a:pt x="1485" y="312"/>
                </a:cubicBezTo>
                <a:cubicBezTo>
                  <a:pt x="1492" y="297"/>
                  <a:pt x="1558" y="212"/>
                  <a:pt x="1558" y="212"/>
                </a:cubicBezTo>
                <a:cubicBezTo>
                  <a:pt x="1515" y="162"/>
                  <a:pt x="1557" y="204"/>
                  <a:pt x="1513" y="150"/>
                </a:cubicBezTo>
                <a:cubicBezTo>
                  <a:pt x="1333" y="133"/>
                  <a:pt x="1278" y="203"/>
                  <a:pt x="1206" y="254"/>
                </a:cubicBezTo>
                <a:cubicBezTo>
                  <a:pt x="1042" y="173"/>
                  <a:pt x="691" y="0"/>
                  <a:pt x="588" y="2"/>
                </a:cubicBezTo>
                <a:cubicBezTo>
                  <a:pt x="485" y="4"/>
                  <a:pt x="468" y="30"/>
                  <a:pt x="330" y="95"/>
                </a:cubicBezTo>
                <a:cubicBezTo>
                  <a:pt x="322" y="267"/>
                  <a:pt x="321" y="132"/>
                  <a:pt x="318" y="398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A14AA1-7B4B-46F8-8655-A958937231C1}"/>
              </a:ext>
            </a:extLst>
          </p:cNvPr>
          <p:cNvSpPr/>
          <p:nvPr/>
        </p:nvSpPr>
        <p:spPr>
          <a:xfrm>
            <a:off x="625623" y="648192"/>
            <a:ext cx="2437306" cy="14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pt-BR" alt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Território</a:t>
            </a:r>
          </a:p>
          <a:p>
            <a:pPr algn="just" eaLnBrk="0" hangingPunct="0">
              <a:lnSpc>
                <a:spcPct val="150000"/>
              </a:lnSpc>
              <a:defRPr/>
            </a:pPr>
            <a:r>
              <a:rPr lang="pt-BR" altLang="pt-BR" sz="3200" b="1" dirty="0">
                <a:solidFill>
                  <a:srgbClr val="2A538A"/>
                </a:solidFill>
                <a:latin typeface="Lucida Grande (Títulos)"/>
                <a:ea typeface="MS Mincho" pitchFamily="49" charset="-128"/>
              </a:rPr>
              <a:t>Solo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ABDCDF-5528-47D5-9EB8-419B8CA5AD63}"/>
              </a:ext>
            </a:extLst>
          </p:cNvPr>
          <p:cNvSpPr/>
          <p:nvPr/>
        </p:nvSpPr>
        <p:spPr>
          <a:xfrm>
            <a:off x="3138437" y="1204891"/>
            <a:ext cx="1529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rgbClr val="FF0000"/>
                </a:solidFill>
                <a:latin typeface="Verdana" pitchFamily="34" charset="0"/>
              </a:rPr>
              <a:t>Setor Norte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D3680E5-922D-4553-B646-CBE6E7BFAC35}"/>
              </a:ext>
            </a:extLst>
          </p:cNvPr>
          <p:cNvSpPr/>
          <p:nvPr/>
        </p:nvSpPr>
        <p:spPr>
          <a:xfrm>
            <a:off x="8292568" y="1554562"/>
            <a:ext cx="26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latin typeface="Verdana" pitchFamily="34" charset="0"/>
              </a:rPr>
              <a:t>Setor Leste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23D09-057F-4D15-B09D-B7A47B65A227}"/>
              </a:ext>
            </a:extLst>
          </p:cNvPr>
          <p:cNvSpPr/>
          <p:nvPr/>
        </p:nvSpPr>
        <p:spPr>
          <a:xfrm>
            <a:off x="8188113" y="5552672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chemeClr val="accent1"/>
                </a:solidFill>
                <a:latin typeface="Verdana" pitchFamily="34" charset="0"/>
              </a:rPr>
              <a:t>Setor Sul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858CB5-3C75-4912-A299-31983485236F}"/>
              </a:ext>
            </a:extLst>
          </p:cNvPr>
          <p:cNvSpPr/>
          <p:nvPr/>
        </p:nvSpPr>
        <p:spPr>
          <a:xfrm>
            <a:off x="3541009" y="5767918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rgbClr val="008000"/>
                </a:solidFill>
                <a:latin typeface="Verdana" pitchFamily="34" charset="0"/>
              </a:rPr>
              <a:t>Setor Oeste</a:t>
            </a:r>
          </a:p>
        </p:txBody>
      </p:sp>
    </p:spTree>
    <p:extLst>
      <p:ext uri="{BB962C8B-B14F-4D97-AF65-F5344CB8AC3E}">
        <p14:creationId xmlns:p14="http://schemas.microsoft.com/office/powerpoint/2010/main" val="332507623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776650" y="1971539"/>
            <a:ext cx="11089231" cy="3145840"/>
          </a:xfrm>
        </p:spPr>
        <p:txBody>
          <a:bodyPr>
            <a:normAutofit/>
          </a:bodyPr>
          <a:lstStyle/>
          <a:p>
            <a:pPr defTabSz="1257812">
              <a:lnSpc>
                <a:spcPct val="150000"/>
              </a:lnSpc>
              <a:defRPr/>
            </a:pPr>
            <a:r>
              <a:rPr lang="pt-BR" altLang="pt-BR" sz="1800" dirty="0">
                <a:latin typeface="Lucida Grande (Títulos)"/>
              </a:rPr>
              <a:t>2. Território Processo</a:t>
            </a:r>
          </a:p>
          <a:p>
            <a:pPr defTabSz="1257812">
              <a:lnSpc>
                <a:spcPct val="150000"/>
              </a:lnSpc>
              <a:defRPr/>
            </a:pPr>
            <a:endParaRPr lang="pt-BR" altLang="pt-BR" sz="1800" dirty="0">
              <a:latin typeface="Lucida Grande (Títulos)"/>
            </a:endParaRPr>
          </a:p>
          <a:p>
            <a:pPr lvl="0" algn="just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800" b="0" dirty="0">
                <a:solidFill>
                  <a:srgbClr val="595959"/>
                </a:solidFill>
                <a:latin typeface="Arial" pitchFamily="34" charset="0"/>
                <a:ea typeface="ＭＳ Ｐゴシック" pitchFamily="34" charset="-128"/>
              </a:rPr>
              <a:t>Definido por critérios geográficos políticos, econômico, sociais e culturais, com um visão dinâmica que acompanha as mudanças permanentes no território.</a:t>
            </a:r>
          </a:p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8A9CC-ECAA-44E9-9AC1-74ED6CA4EA6C}"/>
              </a:ext>
            </a:extLst>
          </p:cNvPr>
          <p:cNvSpPr/>
          <p:nvPr/>
        </p:nvSpPr>
        <p:spPr>
          <a:xfrm>
            <a:off x="684162" y="361097"/>
            <a:ext cx="11089231" cy="14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  <a:latin typeface="Lucida Grande (Títulos)"/>
                <a:ea typeface="MS Mincho" pitchFamily="49" charset="-128"/>
              </a:rPr>
              <a:t>Mendes</a:t>
            </a:r>
            <a:r>
              <a:rPr lang="pt-BR" sz="3200" b="1" dirty="0">
                <a:solidFill>
                  <a:schemeClr val="tx2"/>
                </a:solidFill>
                <a:latin typeface="Lucida Grande (Títulos)"/>
                <a:cs typeface="Arial" pitchFamily="34" charset="0"/>
              </a:rPr>
              <a:t> </a:t>
            </a:r>
            <a:r>
              <a:rPr lang="pt-BR" sz="3200" b="1" dirty="0">
                <a:solidFill>
                  <a:schemeClr val="tx2"/>
                </a:solidFill>
                <a:latin typeface="Lucida Grande (Títulos)"/>
                <a:ea typeface="MS Mincho" pitchFamily="49" charset="-128"/>
              </a:rPr>
              <a:t>(1993) trabalha a Territorialização a partir de duas concepções:</a:t>
            </a:r>
            <a:endParaRPr lang="pt-BR" sz="3200" dirty="0">
              <a:solidFill>
                <a:schemeClr val="tx2"/>
              </a:solidFill>
              <a:latin typeface="Lucida Grande (Títulos)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08825" y="5904483"/>
            <a:ext cx="11233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MENDES, Eugênio Vilaça. Distritos Sanitários: processo social de mudanças nas práticas sanitárias para o Sistema Único de Saúde. São Paulo: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Hucitec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: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Abrasco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</a:rPr>
              <a:t>, 1993.</a:t>
            </a:r>
          </a:p>
        </p:txBody>
      </p:sp>
    </p:spTree>
    <p:extLst>
      <p:ext uri="{BB962C8B-B14F-4D97-AF65-F5344CB8AC3E}">
        <p14:creationId xmlns:p14="http://schemas.microsoft.com/office/powerpoint/2010/main" val="13594687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370" y="0"/>
            <a:ext cx="643205" cy="47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spaço Reservado para Número de Slide 29"/>
          <p:cNvSpPr>
            <a:spLocks noGrp="1"/>
          </p:cNvSpPr>
          <p:nvPr>
            <p:ph type="sldNum" sz="quarter" idx="4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25" tIns="56162" rIns="112325" bIns="56162" numCol="1" anchor="t" anchorCtr="0" compatLnSpc="1">
            <a:prstTxWarp prst="textNoShape">
              <a:avLst/>
            </a:prstTxWarp>
          </a:bodyPr>
          <a:lstStyle>
            <a:lvl1pPr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1pPr>
            <a:lvl2pPr marL="912640" indent="-351015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2pPr>
            <a:lvl3pPr marL="1404061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3pPr>
            <a:lvl4pPr marL="1965686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4pPr>
            <a:lvl5pPr marL="2527310" indent="-280812" defTabSz="1257805" eaLnBrk="0" hangingPunct="0"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5pPr>
            <a:lvl6pPr marL="3088935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6pPr>
            <a:lvl7pPr marL="3650559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7pPr>
            <a:lvl8pPr marL="4212184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8pPr>
            <a:lvl9pPr marL="4773808" indent="-280812" defTabSz="12578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1F4521-D9EF-4105-80C0-DD6B8B65DE11}" type="slidenum">
              <a:rPr lang="pt-BR" altLang="pt-BR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606197" y="456851"/>
            <a:ext cx="7127002" cy="5799546"/>
          </a:xfrm>
        </p:spPr>
        <p:txBody>
          <a:bodyPr>
            <a:normAutofit/>
          </a:bodyPr>
          <a:lstStyle/>
          <a:p>
            <a:pPr defTabSz="1257812">
              <a:defRPr/>
            </a:pPr>
            <a:endParaRPr lang="pt-BR" sz="2500" dirty="0"/>
          </a:p>
        </p:txBody>
      </p:sp>
      <p:pic>
        <p:nvPicPr>
          <p:cNvPr id="7" name="Imagem 6" descr="C:\Users\drt37922\AppData\Local\Microsoft\Windows\Temporary Internet Files\Content.Outlook\Q160L8C8\Logo 136_SUS_MS_GV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39" y="6408539"/>
            <a:ext cx="2304256" cy="5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8"/>
          <p:cNvSpPr>
            <a:spLocks noGrp="1"/>
          </p:cNvSpPr>
          <p:nvPr>
            <p:ph type="body" sz="quarter" idx="40"/>
          </p:nvPr>
        </p:nvSpPr>
        <p:spPr>
          <a:xfrm>
            <a:off x="223153" y="6641546"/>
            <a:ext cx="3349482" cy="395291"/>
          </a:xfrm>
        </p:spPr>
        <p:txBody>
          <a:bodyPr>
            <a:normAutofit/>
          </a:bodyPr>
          <a:lstStyle/>
          <a:p>
            <a:pPr marL="0" indent="0" defTabSz="1257812">
              <a:buNone/>
              <a:defRPr/>
            </a:pPr>
            <a:r>
              <a:rPr lang="pt-BR" sz="1000" b="1" dirty="0"/>
              <a:t>INSTITUTO ISRAELITA DE RESPONSABILIDADE SOCIAL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7FFCB4-F416-4182-9DB6-3A487581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20" y="470929"/>
            <a:ext cx="7127002" cy="579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4">
            <a:extLst>
              <a:ext uri="{FF2B5EF4-FFF2-40B4-BE49-F238E27FC236}">
                <a16:creationId xmlns:a16="http://schemas.microsoft.com/office/drawing/2014/main" id="{074DFE79-34C0-4A9B-948D-6A498271A67B}"/>
              </a:ext>
            </a:extLst>
          </p:cNvPr>
          <p:cNvSpPr>
            <a:spLocks/>
          </p:cNvSpPr>
          <p:nvPr/>
        </p:nvSpPr>
        <p:spPr bwMode="auto">
          <a:xfrm>
            <a:off x="4134815" y="613826"/>
            <a:ext cx="2806700" cy="2643188"/>
          </a:xfrm>
          <a:custGeom>
            <a:avLst/>
            <a:gdLst>
              <a:gd name="T0" fmla="*/ 2147483647 w 2475"/>
              <a:gd name="T1" fmla="*/ 0 h 2101"/>
              <a:gd name="T2" fmla="*/ 2147483647 w 2475"/>
              <a:gd name="T3" fmla="*/ 2147483647 h 2101"/>
              <a:gd name="T4" fmla="*/ 0 w 2475"/>
              <a:gd name="T5" fmla="*/ 2147483647 h 2101"/>
              <a:gd name="T6" fmla="*/ 2147483647 w 2475"/>
              <a:gd name="T7" fmla="*/ 2147483647 h 2101"/>
              <a:gd name="T8" fmla="*/ 2147483647 w 2475"/>
              <a:gd name="T9" fmla="*/ 2147483647 h 2101"/>
              <a:gd name="T10" fmla="*/ 2147483647 w 2475"/>
              <a:gd name="T11" fmla="*/ 2147483647 h 2101"/>
              <a:gd name="T12" fmla="*/ 2147483647 w 2475"/>
              <a:gd name="T13" fmla="*/ 2147483647 h 2101"/>
              <a:gd name="T14" fmla="*/ 2147483647 w 2475"/>
              <a:gd name="T15" fmla="*/ 2147483647 h 2101"/>
              <a:gd name="T16" fmla="*/ 2147483647 w 2475"/>
              <a:gd name="T17" fmla="*/ 2147483647 h 2101"/>
              <a:gd name="T18" fmla="*/ 2147483647 w 2475"/>
              <a:gd name="T19" fmla="*/ 2147483647 h 2101"/>
              <a:gd name="T20" fmla="*/ 2147483647 w 2475"/>
              <a:gd name="T21" fmla="*/ 2147483647 h 2101"/>
              <a:gd name="T22" fmla="*/ 2147483647 w 2475"/>
              <a:gd name="T23" fmla="*/ 2147483647 h 2101"/>
              <a:gd name="T24" fmla="*/ 2147483647 w 2475"/>
              <a:gd name="T25" fmla="*/ 2147483647 h 2101"/>
              <a:gd name="T26" fmla="*/ 2147483647 w 2475"/>
              <a:gd name="T27" fmla="*/ 2147483647 h 2101"/>
              <a:gd name="T28" fmla="*/ 2147483647 w 2475"/>
              <a:gd name="T29" fmla="*/ 2147483647 h 2101"/>
              <a:gd name="T30" fmla="*/ 2147483647 w 2475"/>
              <a:gd name="T31" fmla="*/ 2147483647 h 2101"/>
              <a:gd name="T32" fmla="*/ 2147483647 w 2475"/>
              <a:gd name="T33" fmla="*/ 2147483647 h 2101"/>
              <a:gd name="T34" fmla="*/ 2147483647 w 2475"/>
              <a:gd name="T35" fmla="*/ 2147483647 h 2101"/>
              <a:gd name="T36" fmla="*/ 2147483647 w 2475"/>
              <a:gd name="T37" fmla="*/ 2147483647 h 2101"/>
              <a:gd name="T38" fmla="*/ 2147483647 w 2475"/>
              <a:gd name="T39" fmla="*/ 2147483647 h 2101"/>
              <a:gd name="T40" fmla="*/ 2147483647 w 2475"/>
              <a:gd name="T41" fmla="*/ 2147483647 h 2101"/>
              <a:gd name="T42" fmla="*/ 2147483647 w 2475"/>
              <a:gd name="T43" fmla="*/ 2147483647 h 2101"/>
              <a:gd name="T44" fmla="*/ 2147483647 w 2475"/>
              <a:gd name="T45" fmla="*/ 2147483647 h 2101"/>
              <a:gd name="T46" fmla="*/ 2147483647 w 2475"/>
              <a:gd name="T47" fmla="*/ 2147483647 h 2101"/>
              <a:gd name="T48" fmla="*/ 2147483647 w 2475"/>
              <a:gd name="T49" fmla="*/ 0 h 21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475"/>
              <a:gd name="T76" fmla="*/ 0 h 2101"/>
              <a:gd name="T77" fmla="*/ 2475 w 2475"/>
              <a:gd name="T78" fmla="*/ 2101 h 210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475" h="2101">
                <a:moveTo>
                  <a:pt x="1416" y="0"/>
                </a:moveTo>
                <a:cubicBezTo>
                  <a:pt x="1248" y="102"/>
                  <a:pt x="1143" y="166"/>
                  <a:pt x="976" y="258"/>
                </a:cubicBezTo>
                <a:cubicBezTo>
                  <a:pt x="740" y="436"/>
                  <a:pt x="143" y="918"/>
                  <a:pt x="0" y="1065"/>
                </a:cubicBezTo>
                <a:cubicBezTo>
                  <a:pt x="30" y="1087"/>
                  <a:pt x="33" y="1146"/>
                  <a:pt x="118" y="1138"/>
                </a:cubicBezTo>
                <a:cubicBezTo>
                  <a:pt x="153" y="1182"/>
                  <a:pt x="195" y="1158"/>
                  <a:pt x="237" y="1170"/>
                </a:cubicBezTo>
                <a:cubicBezTo>
                  <a:pt x="327" y="1389"/>
                  <a:pt x="373" y="1311"/>
                  <a:pt x="442" y="1285"/>
                </a:cubicBezTo>
                <a:cubicBezTo>
                  <a:pt x="498" y="1337"/>
                  <a:pt x="571" y="1293"/>
                  <a:pt x="574" y="1480"/>
                </a:cubicBezTo>
                <a:cubicBezTo>
                  <a:pt x="602" y="1518"/>
                  <a:pt x="589" y="1510"/>
                  <a:pt x="610" y="1516"/>
                </a:cubicBezTo>
                <a:cubicBezTo>
                  <a:pt x="640" y="1603"/>
                  <a:pt x="685" y="1503"/>
                  <a:pt x="720" y="1528"/>
                </a:cubicBezTo>
                <a:cubicBezTo>
                  <a:pt x="736" y="1540"/>
                  <a:pt x="735" y="1545"/>
                  <a:pt x="703" y="1614"/>
                </a:cubicBezTo>
                <a:cubicBezTo>
                  <a:pt x="783" y="1696"/>
                  <a:pt x="753" y="1719"/>
                  <a:pt x="763" y="1765"/>
                </a:cubicBezTo>
                <a:cubicBezTo>
                  <a:pt x="773" y="1811"/>
                  <a:pt x="799" y="1803"/>
                  <a:pt x="762" y="1891"/>
                </a:cubicBezTo>
                <a:cubicBezTo>
                  <a:pt x="838" y="1920"/>
                  <a:pt x="862" y="1926"/>
                  <a:pt x="903" y="1956"/>
                </a:cubicBezTo>
                <a:cubicBezTo>
                  <a:pt x="944" y="1986"/>
                  <a:pt x="982" y="2028"/>
                  <a:pt x="1005" y="2070"/>
                </a:cubicBezTo>
                <a:cubicBezTo>
                  <a:pt x="1102" y="2101"/>
                  <a:pt x="1062" y="2056"/>
                  <a:pt x="1113" y="2013"/>
                </a:cubicBezTo>
                <a:cubicBezTo>
                  <a:pt x="1282" y="1896"/>
                  <a:pt x="1406" y="1918"/>
                  <a:pt x="1492" y="1923"/>
                </a:cubicBezTo>
                <a:cubicBezTo>
                  <a:pt x="1624" y="1905"/>
                  <a:pt x="1750" y="1903"/>
                  <a:pt x="1873" y="1816"/>
                </a:cubicBezTo>
                <a:cubicBezTo>
                  <a:pt x="2044" y="1663"/>
                  <a:pt x="1953" y="1707"/>
                  <a:pt x="1986" y="1549"/>
                </a:cubicBezTo>
                <a:cubicBezTo>
                  <a:pt x="2094" y="1405"/>
                  <a:pt x="2062" y="1443"/>
                  <a:pt x="2145" y="1330"/>
                </a:cubicBezTo>
                <a:cubicBezTo>
                  <a:pt x="2254" y="1172"/>
                  <a:pt x="2362" y="1039"/>
                  <a:pt x="2464" y="898"/>
                </a:cubicBezTo>
                <a:cubicBezTo>
                  <a:pt x="2463" y="786"/>
                  <a:pt x="2463" y="756"/>
                  <a:pt x="2475" y="594"/>
                </a:cubicBezTo>
                <a:cubicBezTo>
                  <a:pt x="2376" y="625"/>
                  <a:pt x="2391" y="649"/>
                  <a:pt x="2287" y="652"/>
                </a:cubicBezTo>
                <a:cubicBezTo>
                  <a:pt x="2165" y="621"/>
                  <a:pt x="1806" y="393"/>
                  <a:pt x="1768" y="408"/>
                </a:cubicBezTo>
                <a:cubicBezTo>
                  <a:pt x="1752" y="403"/>
                  <a:pt x="1724" y="413"/>
                  <a:pt x="1702" y="411"/>
                </a:cubicBezTo>
                <a:cubicBezTo>
                  <a:pt x="1643" y="343"/>
                  <a:pt x="1476" y="90"/>
                  <a:pt x="1416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EB34BF6-B9C5-4B3C-BAFB-603FA1591C99}"/>
              </a:ext>
            </a:extLst>
          </p:cNvPr>
          <p:cNvSpPr>
            <a:spLocks/>
          </p:cNvSpPr>
          <p:nvPr/>
        </p:nvSpPr>
        <p:spPr bwMode="auto">
          <a:xfrm>
            <a:off x="3062929" y="1972745"/>
            <a:ext cx="2514600" cy="4098925"/>
          </a:xfrm>
          <a:custGeom>
            <a:avLst/>
            <a:gdLst>
              <a:gd name="T0" fmla="*/ 2147483647 w 2217"/>
              <a:gd name="T1" fmla="*/ 2147483647 h 3259"/>
              <a:gd name="T2" fmla="*/ 2147483647 w 2217"/>
              <a:gd name="T3" fmla="*/ 2147483647 h 3259"/>
              <a:gd name="T4" fmla="*/ 2147483647 w 2217"/>
              <a:gd name="T5" fmla="*/ 2147483647 h 3259"/>
              <a:gd name="T6" fmla="*/ 2147483647 w 2217"/>
              <a:gd name="T7" fmla="*/ 2147483647 h 3259"/>
              <a:gd name="T8" fmla="*/ 2147483647 w 2217"/>
              <a:gd name="T9" fmla="*/ 2147483647 h 3259"/>
              <a:gd name="T10" fmla="*/ 2147483647 w 2217"/>
              <a:gd name="T11" fmla="*/ 2147483647 h 3259"/>
              <a:gd name="T12" fmla="*/ 2147483647 w 2217"/>
              <a:gd name="T13" fmla="*/ 2147483647 h 3259"/>
              <a:gd name="T14" fmla="*/ 2147483647 w 2217"/>
              <a:gd name="T15" fmla="*/ 2147483647 h 3259"/>
              <a:gd name="T16" fmla="*/ 2147483647 w 2217"/>
              <a:gd name="T17" fmla="*/ 2147483647 h 3259"/>
              <a:gd name="T18" fmla="*/ 0 w 2217"/>
              <a:gd name="T19" fmla="*/ 2147483647 h 3259"/>
              <a:gd name="T20" fmla="*/ 2147483647 w 2217"/>
              <a:gd name="T21" fmla="*/ 2147483647 h 3259"/>
              <a:gd name="T22" fmla="*/ 2147483647 w 2217"/>
              <a:gd name="T23" fmla="*/ 2147483647 h 3259"/>
              <a:gd name="T24" fmla="*/ 2147483647 w 2217"/>
              <a:gd name="T25" fmla="*/ 2147483647 h 3259"/>
              <a:gd name="T26" fmla="*/ 2147483647 w 2217"/>
              <a:gd name="T27" fmla="*/ 2147483647 h 3259"/>
              <a:gd name="T28" fmla="*/ 2147483647 w 2217"/>
              <a:gd name="T29" fmla="*/ 2147483647 h 3259"/>
              <a:gd name="T30" fmla="*/ 2147483647 w 2217"/>
              <a:gd name="T31" fmla="*/ 2147483647 h 3259"/>
              <a:gd name="T32" fmla="*/ 2147483647 w 2217"/>
              <a:gd name="T33" fmla="*/ 2147483647 h 3259"/>
              <a:gd name="T34" fmla="*/ 2147483647 w 2217"/>
              <a:gd name="T35" fmla="*/ 2147483647 h 3259"/>
              <a:gd name="T36" fmla="*/ 2147483647 w 2217"/>
              <a:gd name="T37" fmla="*/ 2147483647 h 3259"/>
              <a:gd name="T38" fmla="*/ 2147483647 w 2217"/>
              <a:gd name="T39" fmla="*/ 2147483647 h 3259"/>
              <a:gd name="T40" fmla="*/ 2147483647 w 2217"/>
              <a:gd name="T41" fmla="*/ 2147483647 h 3259"/>
              <a:gd name="T42" fmla="*/ 2147483647 w 2217"/>
              <a:gd name="T43" fmla="*/ 2147483647 h 3259"/>
              <a:gd name="T44" fmla="*/ 2147483647 w 2217"/>
              <a:gd name="T45" fmla="*/ 2147483647 h 3259"/>
              <a:gd name="T46" fmla="*/ 2147483647 w 2217"/>
              <a:gd name="T47" fmla="*/ 2147483647 h 3259"/>
              <a:gd name="T48" fmla="*/ 2147483647 w 2217"/>
              <a:gd name="T49" fmla="*/ 0 h 3259"/>
              <a:gd name="T50" fmla="*/ 2147483647 w 2217"/>
              <a:gd name="T51" fmla="*/ 2147483647 h 3259"/>
              <a:gd name="T52" fmla="*/ 2147483647 w 2217"/>
              <a:gd name="T53" fmla="*/ 2147483647 h 3259"/>
              <a:gd name="T54" fmla="*/ 2147483647 w 2217"/>
              <a:gd name="T55" fmla="*/ 2147483647 h 3259"/>
              <a:gd name="T56" fmla="*/ 2147483647 w 2217"/>
              <a:gd name="T57" fmla="*/ 2147483647 h 3259"/>
              <a:gd name="T58" fmla="*/ 2147483647 w 2217"/>
              <a:gd name="T59" fmla="*/ 2147483647 h 3259"/>
              <a:gd name="T60" fmla="*/ 2147483647 w 2217"/>
              <a:gd name="T61" fmla="*/ 2147483647 h 3259"/>
              <a:gd name="T62" fmla="*/ 2147483647 w 2217"/>
              <a:gd name="T63" fmla="*/ 2147483647 h 3259"/>
              <a:gd name="T64" fmla="*/ 2147483647 w 2217"/>
              <a:gd name="T65" fmla="*/ 2147483647 h 3259"/>
              <a:gd name="T66" fmla="*/ 2147483647 w 2217"/>
              <a:gd name="T67" fmla="*/ 2147483647 h 3259"/>
              <a:gd name="T68" fmla="*/ 2147483647 w 2217"/>
              <a:gd name="T69" fmla="*/ 2147483647 h 3259"/>
              <a:gd name="T70" fmla="*/ 2147483647 w 2217"/>
              <a:gd name="T71" fmla="*/ 2147483647 h 3259"/>
              <a:gd name="T72" fmla="*/ 2147483647 w 2217"/>
              <a:gd name="T73" fmla="*/ 2147483647 h 3259"/>
              <a:gd name="T74" fmla="*/ 2147483647 w 2217"/>
              <a:gd name="T75" fmla="*/ 2147483647 h 3259"/>
              <a:gd name="T76" fmla="*/ 2147483647 w 2217"/>
              <a:gd name="T77" fmla="*/ 2147483647 h 3259"/>
              <a:gd name="T78" fmla="*/ 2147483647 w 2217"/>
              <a:gd name="T79" fmla="*/ 2147483647 h 3259"/>
              <a:gd name="T80" fmla="*/ 2147483647 w 2217"/>
              <a:gd name="T81" fmla="*/ 2147483647 h 32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17"/>
              <a:gd name="T124" fmla="*/ 0 h 3259"/>
              <a:gd name="T125" fmla="*/ 2217 w 2217"/>
              <a:gd name="T126" fmla="*/ 3259 h 325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17" h="3259">
                <a:moveTo>
                  <a:pt x="1913" y="1826"/>
                </a:moveTo>
                <a:cubicBezTo>
                  <a:pt x="1916" y="1970"/>
                  <a:pt x="1917" y="2214"/>
                  <a:pt x="1922" y="2444"/>
                </a:cubicBezTo>
                <a:cubicBezTo>
                  <a:pt x="1916" y="2527"/>
                  <a:pt x="1925" y="2520"/>
                  <a:pt x="1926" y="2697"/>
                </a:cubicBezTo>
                <a:cubicBezTo>
                  <a:pt x="1883" y="2829"/>
                  <a:pt x="1896" y="2783"/>
                  <a:pt x="1833" y="2976"/>
                </a:cubicBezTo>
                <a:cubicBezTo>
                  <a:pt x="1517" y="2849"/>
                  <a:pt x="1106" y="2667"/>
                  <a:pt x="864" y="2555"/>
                </a:cubicBezTo>
                <a:cubicBezTo>
                  <a:pt x="782" y="2586"/>
                  <a:pt x="672" y="2652"/>
                  <a:pt x="575" y="2700"/>
                </a:cubicBezTo>
                <a:cubicBezTo>
                  <a:pt x="431" y="3009"/>
                  <a:pt x="353" y="3045"/>
                  <a:pt x="317" y="3126"/>
                </a:cubicBezTo>
                <a:cubicBezTo>
                  <a:pt x="311" y="3169"/>
                  <a:pt x="329" y="3167"/>
                  <a:pt x="347" y="3255"/>
                </a:cubicBezTo>
                <a:cubicBezTo>
                  <a:pt x="291" y="3252"/>
                  <a:pt x="58" y="3259"/>
                  <a:pt x="3" y="3249"/>
                </a:cubicBezTo>
                <a:cubicBezTo>
                  <a:pt x="0" y="3144"/>
                  <a:pt x="0" y="2918"/>
                  <a:pt x="0" y="2867"/>
                </a:cubicBezTo>
                <a:cubicBezTo>
                  <a:pt x="173" y="2865"/>
                  <a:pt x="158" y="2861"/>
                  <a:pt x="197" y="2864"/>
                </a:cubicBezTo>
                <a:cubicBezTo>
                  <a:pt x="206" y="2801"/>
                  <a:pt x="257" y="2739"/>
                  <a:pt x="276" y="2687"/>
                </a:cubicBezTo>
                <a:cubicBezTo>
                  <a:pt x="303" y="2646"/>
                  <a:pt x="258" y="2663"/>
                  <a:pt x="279" y="2607"/>
                </a:cubicBezTo>
                <a:cubicBezTo>
                  <a:pt x="310" y="2546"/>
                  <a:pt x="474" y="2402"/>
                  <a:pt x="516" y="2342"/>
                </a:cubicBezTo>
                <a:cubicBezTo>
                  <a:pt x="589" y="2226"/>
                  <a:pt x="573" y="2030"/>
                  <a:pt x="717" y="1811"/>
                </a:cubicBezTo>
                <a:cubicBezTo>
                  <a:pt x="804" y="1640"/>
                  <a:pt x="913" y="1504"/>
                  <a:pt x="942" y="1418"/>
                </a:cubicBezTo>
                <a:cubicBezTo>
                  <a:pt x="986" y="1309"/>
                  <a:pt x="882" y="1185"/>
                  <a:pt x="956" y="1055"/>
                </a:cubicBezTo>
                <a:cubicBezTo>
                  <a:pt x="1004" y="960"/>
                  <a:pt x="1106" y="986"/>
                  <a:pt x="1179" y="935"/>
                </a:cubicBezTo>
                <a:cubicBezTo>
                  <a:pt x="1106" y="942"/>
                  <a:pt x="942" y="878"/>
                  <a:pt x="783" y="810"/>
                </a:cubicBezTo>
                <a:cubicBezTo>
                  <a:pt x="640" y="779"/>
                  <a:pt x="474" y="788"/>
                  <a:pt x="323" y="750"/>
                </a:cubicBezTo>
                <a:cubicBezTo>
                  <a:pt x="360" y="515"/>
                  <a:pt x="495" y="609"/>
                  <a:pt x="516" y="492"/>
                </a:cubicBezTo>
                <a:cubicBezTo>
                  <a:pt x="416" y="350"/>
                  <a:pt x="428" y="123"/>
                  <a:pt x="479" y="138"/>
                </a:cubicBezTo>
                <a:cubicBezTo>
                  <a:pt x="497" y="132"/>
                  <a:pt x="505" y="146"/>
                  <a:pt x="687" y="251"/>
                </a:cubicBezTo>
                <a:cubicBezTo>
                  <a:pt x="696" y="168"/>
                  <a:pt x="737" y="203"/>
                  <a:pt x="795" y="66"/>
                </a:cubicBezTo>
                <a:cubicBezTo>
                  <a:pt x="857" y="48"/>
                  <a:pt x="908" y="8"/>
                  <a:pt x="933" y="0"/>
                </a:cubicBezTo>
                <a:cubicBezTo>
                  <a:pt x="998" y="42"/>
                  <a:pt x="954" y="87"/>
                  <a:pt x="1053" y="77"/>
                </a:cubicBezTo>
                <a:cubicBezTo>
                  <a:pt x="1101" y="132"/>
                  <a:pt x="1117" y="83"/>
                  <a:pt x="1172" y="107"/>
                </a:cubicBezTo>
                <a:cubicBezTo>
                  <a:pt x="1280" y="366"/>
                  <a:pt x="1346" y="204"/>
                  <a:pt x="1382" y="224"/>
                </a:cubicBezTo>
                <a:cubicBezTo>
                  <a:pt x="1438" y="276"/>
                  <a:pt x="1515" y="240"/>
                  <a:pt x="1508" y="420"/>
                </a:cubicBezTo>
                <a:cubicBezTo>
                  <a:pt x="1536" y="449"/>
                  <a:pt x="1536" y="451"/>
                  <a:pt x="1547" y="450"/>
                </a:cubicBezTo>
                <a:cubicBezTo>
                  <a:pt x="1559" y="492"/>
                  <a:pt x="1562" y="486"/>
                  <a:pt x="1580" y="489"/>
                </a:cubicBezTo>
                <a:cubicBezTo>
                  <a:pt x="1656" y="441"/>
                  <a:pt x="1694" y="458"/>
                  <a:pt x="1635" y="552"/>
                </a:cubicBezTo>
                <a:cubicBezTo>
                  <a:pt x="1701" y="608"/>
                  <a:pt x="1694" y="635"/>
                  <a:pt x="1695" y="678"/>
                </a:cubicBezTo>
                <a:cubicBezTo>
                  <a:pt x="1710" y="731"/>
                  <a:pt x="1727" y="758"/>
                  <a:pt x="1698" y="828"/>
                </a:cubicBezTo>
                <a:cubicBezTo>
                  <a:pt x="1785" y="864"/>
                  <a:pt x="1898" y="909"/>
                  <a:pt x="1940" y="1010"/>
                </a:cubicBezTo>
                <a:cubicBezTo>
                  <a:pt x="1962" y="998"/>
                  <a:pt x="1862" y="1058"/>
                  <a:pt x="1976" y="1148"/>
                </a:cubicBezTo>
                <a:cubicBezTo>
                  <a:pt x="2002" y="1186"/>
                  <a:pt x="2009" y="1304"/>
                  <a:pt x="2054" y="1319"/>
                </a:cubicBezTo>
                <a:cubicBezTo>
                  <a:pt x="2091" y="1338"/>
                  <a:pt x="2116" y="1276"/>
                  <a:pt x="2130" y="1332"/>
                </a:cubicBezTo>
                <a:cubicBezTo>
                  <a:pt x="2145" y="1394"/>
                  <a:pt x="2145" y="1373"/>
                  <a:pt x="2217" y="1478"/>
                </a:cubicBezTo>
                <a:cubicBezTo>
                  <a:pt x="2196" y="1515"/>
                  <a:pt x="2078" y="1542"/>
                  <a:pt x="2088" y="1572"/>
                </a:cubicBezTo>
                <a:cubicBezTo>
                  <a:pt x="2009" y="1688"/>
                  <a:pt x="1989" y="1706"/>
                  <a:pt x="1913" y="1826"/>
                </a:cubicBezTo>
                <a:close/>
              </a:path>
            </a:pathLst>
          </a:cu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6E60048C-76BD-4931-A75D-F8A70A063048}"/>
              </a:ext>
            </a:extLst>
          </p:cNvPr>
          <p:cNvSpPr>
            <a:spLocks/>
          </p:cNvSpPr>
          <p:nvPr/>
        </p:nvSpPr>
        <p:spPr bwMode="auto">
          <a:xfrm>
            <a:off x="5139986" y="3273757"/>
            <a:ext cx="3092450" cy="2795587"/>
          </a:xfrm>
          <a:custGeom>
            <a:avLst/>
            <a:gdLst>
              <a:gd name="T0" fmla="*/ 0 w 2727"/>
              <a:gd name="T1" fmla="*/ 2147483647 h 2223"/>
              <a:gd name="T2" fmla="*/ 2147483647 w 2727"/>
              <a:gd name="T3" fmla="*/ 2147483647 h 2223"/>
              <a:gd name="T4" fmla="*/ 2147483647 w 2727"/>
              <a:gd name="T5" fmla="*/ 2147483647 h 2223"/>
              <a:gd name="T6" fmla="*/ 2147483647 w 2727"/>
              <a:gd name="T7" fmla="*/ 2147483647 h 2223"/>
              <a:gd name="T8" fmla="*/ 2147483647 w 2727"/>
              <a:gd name="T9" fmla="*/ 2147483647 h 2223"/>
              <a:gd name="T10" fmla="*/ 2147483647 w 2727"/>
              <a:gd name="T11" fmla="*/ 2147483647 h 2223"/>
              <a:gd name="T12" fmla="*/ 2147483647 w 2727"/>
              <a:gd name="T13" fmla="*/ 2147483647 h 2223"/>
              <a:gd name="T14" fmla="*/ 2147483647 w 2727"/>
              <a:gd name="T15" fmla="*/ 2147483647 h 2223"/>
              <a:gd name="T16" fmla="*/ 2147483647 w 2727"/>
              <a:gd name="T17" fmla="*/ 2147483647 h 2223"/>
              <a:gd name="T18" fmla="*/ 2147483647 w 2727"/>
              <a:gd name="T19" fmla="*/ 2147483647 h 2223"/>
              <a:gd name="T20" fmla="*/ 2147483647 w 2727"/>
              <a:gd name="T21" fmla="*/ 0 h 2223"/>
              <a:gd name="T22" fmla="*/ 2147483647 w 2727"/>
              <a:gd name="T23" fmla="*/ 2147483647 h 2223"/>
              <a:gd name="T24" fmla="*/ 2147483647 w 2727"/>
              <a:gd name="T25" fmla="*/ 2147483647 h 2223"/>
              <a:gd name="T26" fmla="*/ 2147483647 w 2727"/>
              <a:gd name="T27" fmla="*/ 2147483647 h 2223"/>
              <a:gd name="T28" fmla="*/ 2147483647 w 2727"/>
              <a:gd name="T29" fmla="*/ 2147483647 h 2223"/>
              <a:gd name="T30" fmla="*/ 2147483647 w 2727"/>
              <a:gd name="T31" fmla="*/ 2147483647 h 2223"/>
              <a:gd name="T32" fmla="*/ 2147483647 w 2727"/>
              <a:gd name="T33" fmla="*/ 2147483647 h 2223"/>
              <a:gd name="T34" fmla="*/ 2147483647 w 2727"/>
              <a:gd name="T35" fmla="*/ 2147483647 h 2223"/>
              <a:gd name="T36" fmla="*/ 2147483647 w 2727"/>
              <a:gd name="T37" fmla="*/ 2147483647 h 2223"/>
              <a:gd name="T38" fmla="*/ 2147483647 w 2727"/>
              <a:gd name="T39" fmla="*/ 2147483647 h 2223"/>
              <a:gd name="T40" fmla="*/ 2147483647 w 2727"/>
              <a:gd name="T41" fmla="*/ 2147483647 h 2223"/>
              <a:gd name="T42" fmla="*/ 2147483647 w 2727"/>
              <a:gd name="T43" fmla="*/ 2147483647 h 2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27"/>
              <a:gd name="T67" fmla="*/ 0 h 2223"/>
              <a:gd name="T68" fmla="*/ 2727 w 2727"/>
              <a:gd name="T69" fmla="*/ 2223 h 22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27" h="2223">
                <a:moveTo>
                  <a:pt x="0" y="1938"/>
                </a:moveTo>
                <a:cubicBezTo>
                  <a:pt x="274" y="2074"/>
                  <a:pt x="235" y="2056"/>
                  <a:pt x="561" y="2217"/>
                </a:cubicBezTo>
                <a:cubicBezTo>
                  <a:pt x="1008" y="2217"/>
                  <a:pt x="2158" y="2217"/>
                  <a:pt x="2421" y="2218"/>
                </a:cubicBezTo>
                <a:cubicBezTo>
                  <a:pt x="2433" y="2182"/>
                  <a:pt x="2421" y="2155"/>
                  <a:pt x="2446" y="2142"/>
                </a:cubicBezTo>
                <a:cubicBezTo>
                  <a:pt x="2491" y="2155"/>
                  <a:pt x="2472" y="2223"/>
                  <a:pt x="2553" y="2214"/>
                </a:cubicBezTo>
                <a:cubicBezTo>
                  <a:pt x="2664" y="2214"/>
                  <a:pt x="2707" y="2184"/>
                  <a:pt x="2727" y="2151"/>
                </a:cubicBezTo>
                <a:cubicBezTo>
                  <a:pt x="2674" y="1755"/>
                  <a:pt x="2565" y="901"/>
                  <a:pt x="2535" y="772"/>
                </a:cubicBezTo>
                <a:cubicBezTo>
                  <a:pt x="2442" y="781"/>
                  <a:pt x="2512" y="774"/>
                  <a:pt x="2418" y="781"/>
                </a:cubicBezTo>
                <a:cubicBezTo>
                  <a:pt x="2156" y="680"/>
                  <a:pt x="2178" y="619"/>
                  <a:pt x="1869" y="522"/>
                </a:cubicBezTo>
                <a:cubicBezTo>
                  <a:pt x="1731" y="477"/>
                  <a:pt x="1359" y="465"/>
                  <a:pt x="1335" y="333"/>
                </a:cubicBezTo>
                <a:cubicBezTo>
                  <a:pt x="1317" y="165"/>
                  <a:pt x="1582" y="84"/>
                  <a:pt x="1339" y="0"/>
                </a:cubicBezTo>
                <a:cubicBezTo>
                  <a:pt x="1350" y="22"/>
                  <a:pt x="1374" y="34"/>
                  <a:pt x="1342" y="82"/>
                </a:cubicBezTo>
                <a:cubicBezTo>
                  <a:pt x="1310" y="130"/>
                  <a:pt x="1223" y="214"/>
                  <a:pt x="1149" y="289"/>
                </a:cubicBezTo>
                <a:cubicBezTo>
                  <a:pt x="1047" y="411"/>
                  <a:pt x="961" y="494"/>
                  <a:pt x="900" y="534"/>
                </a:cubicBezTo>
                <a:cubicBezTo>
                  <a:pt x="789" y="584"/>
                  <a:pt x="740" y="565"/>
                  <a:pt x="709" y="568"/>
                </a:cubicBezTo>
                <a:cubicBezTo>
                  <a:pt x="621" y="567"/>
                  <a:pt x="525" y="568"/>
                  <a:pt x="478" y="489"/>
                </a:cubicBezTo>
                <a:cubicBezTo>
                  <a:pt x="405" y="459"/>
                  <a:pt x="448" y="472"/>
                  <a:pt x="390" y="442"/>
                </a:cubicBezTo>
                <a:cubicBezTo>
                  <a:pt x="268" y="514"/>
                  <a:pt x="256" y="510"/>
                  <a:pt x="255" y="537"/>
                </a:cubicBezTo>
                <a:cubicBezTo>
                  <a:pt x="213" y="598"/>
                  <a:pt x="175" y="643"/>
                  <a:pt x="78" y="786"/>
                </a:cubicBezTo>
                <a:cubicBezTo>
                  <a:pt x="85" y="951"/>
                  <a:pt x="87" y="1261"/>
                  <a:pt x="90" y="1407"/>
                </a:cubicBezTo>
                <a:cubicBezTo>
                  <a:pt x="91" y="1531"/>
                  <a:pt x="91" y="1506"/>
                  <a:pt x="94" y="1660"/>
                </a:cubicBezTo>
                <a:cubicBezTo>
                  <a:pt x="57" y="1767"/>
                  <a:pt x="20" y="1881"/>
                  <a:pt x="1" y="1939"/>
                </a:cubicBezTo>
              </a:path>
            </a:pathLst>
          </a:cu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2948BE4-D349-4A06-A650-87F509CBAECD}"/>
              </a:ext>
            </a:extLst>
          </p:cNvPr>
          <p:cNvSpPr>
            <a:spLocks/>
          </p:cNvSpPr>
          <p:nvPr/>
        </p:nvSpPr>
        <p:spPr bwMode="auto">
          <a:xfrm>
            <a:off x="6545400" y="1260043"/>
            <a:ext cx="3014662" cy="3001963"/>
          </a:xfrm>
          <a:custGeom>
            <a:avLst/>
            <a:gdLst>
              <a:gd name="T0" fmla="*/ 2147483647 w 2658"/>
              <a:gd name="T1" fmla="*/ 2147483647 h 2387"/>
              <a:gd name="T2" fmla="*/ 0 w 2658"/>
              <a:gd name="T3" fmla="*/ 2147483647 h 2387"/>
              <a:gd name="T4" fmla="*/ 2147483647 w 2658"/>
              <a:gd name="T5" fmla="*/ 2147483647 h 2387"/>
              <a:gd name="T6" fmla="*/ 2147483647 w 2658"/>
              <a:gd name="T7" fmla="*/ 2147483647 h 2387"/>
              <a:gd name="T8" fmla="*/ 2147483647 w 2658"/>
              <a:gd name="T9" fmla="*/ 2147483647 h 2387"/>
              <a:gd name="T10" fmla="*/ 2147483647 w 2658"/>
              <a:gd name="T11" fmla="*/ 2147483647 h 2387"/>
              <a:gd name="T12" fmla="*/ 2147483647 w 2658"/>
              <a:gd name="T13" fmla="*/ 2147483647 h 2387"/>
              <a:gd name="T14" fmla="*/ 2147483647 w 2658"/>
              <a:gd name="T15" fmla="*/ 2147483647 h 2387"/>
              <a:gd name="T16" fmla="*/ 2147483647 w 2658"/>
              <a:gd name="T17" fmla="*/ 2147483647 h 2387"/>
              <a:gd name="T18" fmla="*/ 2147483647 w 2658"/>
              <a:gd name="T19" fmla="*/ 2147483647 h 2387"/>
              <a:gd name="T20" fmla="*/ 2147483647 w 2658"/>
              <a:gd name="T21" fmla="*/ 2147483647 h 2387"/>
              <a:gd name="T22" fmla="*/ 2147483647 w 2658"/>
              <a:gd name="T23" fmla="*/ 2147483647 h 2387"/>
              <a:gd name="T24" fmla="*/ 2147483647 w 2658"/>
              <a:gd name="T25" fmla="*/ 2147483647 h 2387"/>
              <a:gd name="T26" fmla="*/ 2147483647 w 2658"/>
              <a:gd name="T27" fmla="*/ 2147483647 h 2387"/>
              <a:gd name="T28" fmla="*/ 2147483647 w 2658"/>
              <a:gd name="T29" fmla="*/ 2147483647 h 2387"/>
              <a:gd name="T30" fmla="*/ 2147483647 w 2658"/>
              <a:gd name="T31" fmla="*/ 2147483647 h 2387"/>
              <a:gd name="T32" fmla="*/ 2147483647 w 2658"/>
              <a:gd name="T33" fmla="*/ 2147483647 h 2387"/>
              <a:gd name="T34" fmla="*/ 2147483647 w 2658"/>
              <a:gd name="T35" fmla="*/ 2147483647 h 2387"/>
              <a:gd name="T36" fmla="*/ 2147483647 w 2658"/>
              <a:gd name="T37" fmla="*/ 2147483647 h 2387"/>
              <a:gd name="T38" fmla="*/ 2147483647 w 2658"/>
              <a:gd name="T39" fmla="*/ 2147483647 h 2387"/>
              <a:gd name="T40" fmla="*/ 2147483647 w 2658"/>
              <a:gd name="T41" fmla="*/ 2147483647 h 23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58"/>
              <a:gd name="T64" fmla="*/ 0 h 2387"/>
              <a:gd name="T65" fmla="*/ 2658 w 2658"/>
              <a:gd name="T66" fmla="*/ 2387 h 23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58" h="2387">
                <a:moveTo>
                  <a:pt x="318" y="398"/>
                </a:moveTo>
                <a:cubicBezTo>
                  <a:pt x="232" y="521"/>
                  <a:pt x="91" y="689"/>
                  <a:pt x="0" y="831"/>
                </a:cubicBezTo>
                <a:cubicBezTo>
                  <a:pt x="3" y="839"/>
                  <a:pt x="398" y="1090"/>
                  <a:pt x="399" y="1098"/>
                </a:cubicBezTo>
                <a:cubicBezTo>
                  <a:pt x="351" y="1167"/>
                  <a:pt x="285" y="1142"/>
                  <a:pt x="145" y="1325"/>
                </a:cubicBezTo>
                <a:cubicBezTo>
                  <a:pt x="117" y="1418"/>
                  <a:pt x="107" y="1472"/>
                  <a:pt x="94" y="1607"/>
                </a:cubicBezTo>
                <a:cubicBezTo>
                  <a:pt x="306" y="1683"/>
                  <a:pt x="130" y="1716"/>
                  <a:pt x="85" y="1910"/>
                </a:cubicBezTo>
                <a:cubicBezTo>
                  <a:pt x="84" y="2079"/>
                  <a:pt x="496" y="2075"/>
                  <a:pt x="655" y="2136"/>
                </a:cubicBezTo>
                <a:cubicBezTo>
                  <a:pt x="876" y="2208"/>
                  <a:pt x="963" y="2303"/>
                  <a:pt x="1171" y="2384"/>
                </a:cubicBezTo>
                <a:cubicBezTo>
                  <a:pt x="1179" y="2387"/>
                  <a:pt x="1287" y="2375"/>
                  <a:pt x="1287" y="2375"/>
                </a:cubicBezTo>
                <a:cubicBezTo>
                  <a:pt x="1386" y="2361"/>
                  <a:pt x="1560" y="2346"/>
                  <a:pt x="1765" y="2301"/>
                </a:cubicBezTo>
                <a:cubicBezTo>
                  <a:pt x="1990" y="2136"/>
                  <a:pt x="2532" y="1734"/>
                  <a:pt x="2658" y="1647"/>
                </a:cubicBezTo>
                <a:cubicBezTo>
                  <a:pt x="2307" y="1412"/>
                  <a:pt x="2079" y="1253"/>
                  <a:pt x="1912" y="1149"/>
                </a:cubicBezTo>
                <a:cubicBezTo>
                  <a:pt x="1864" y="1105"/>
                  <a:pt x="1878" y="1101"/>
                  <a:pt x="1798" y="962"/>
                </a:cubicBezTo>
                <a:cubicBezTo>
                  <a:pt x="1651" y="692"/>
                  <a:pt x="1533" y="566"/>
                  <a:pt x="1429" y="450"/>
                </a:cubicBezTo>
                <a:cubicBezTo>
                  <a:pt x="1438" y="407"/>
                  <a:pt x="1469" y="352"/>
                  <a:pt x="1485" y="312"/>
                </a:cubicBezTo>
                <a:cubicBezTo>
                  <a:pt x="1492" y="297"/>
                  <a:pt x="1558" y="212"/>
                  <a:pt x="1558" y="212"/>
                </a:cubicBezTo>
                <a:cubicBezTo>
                  <a:pt x="1515" y="162"/>
                  <a:pt x="1557" y="204"/>
                  <a:pt x="1513" y="150"/>
                </a:cubicBezTo>
                <a:cubicBezTo>
                  <a:pt x="1333" y="133"/>
                  <a:pt x="1278" y="203"/>
                  <a:pt x="1206" y="254"/>
                </a:cubicBezTo>
                <a:cubicBezTo>
                  <a:pt x="1042" y="173"/>
                  <a:pt x="691" y="0"/>
                  <a:pt x="588" y="2"/>
                </a:cubicBezTo>
                <a:cubicBezTo>
                  <a:pt x="485" y="4"/>
                  <a:pt x="468" y="30"/>
                  <a:pt x="330" y="95"/>
                </a:cubicBezTo>
                <a:cubicBezTo>
                  <a:pt x="322" y="267"/>
                  <a:pt x="321" y="132"/>
                  <a:pt x="318" y="398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A14AA1-7B4B-46F8-8655-A958937231C1}"/>
              </a:ext>
            </a:extLst>
          </p:cNvPr>
          <p:cNvSpPr/>
          <p:nvPr/>
        </p:nvSpPr>
        <p:spPr>
          <a:xfrm>
            <a:off x="473457" y="204404"/>
            <a:ext cx="33934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pt-BR" altLang="pt-BR" sz="3200" b="1" dirty="0">
                <a:solidFill>
                  <a:srgbClr val="285084"/>
                </a:solidFill>
                <a:latin typeface="Lucida Grande (Títulos)"/>
                <a:ea typeface="MS Mincho" pitchFamily="49" charset="-128"/>
              </a:rPr>
              <a:t>Território Processo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ABDCDF-5528-47D5-9EB8-419B8CA5AD63}"/>
              </a:ext>
            </a:extLst>
          </p:cNvPr>
          <p:cNvSpPr/>
          <p:nvPr/>
        </p:nvSpPr>
        <p:spPr>
          <a:xfrm>
            <a:off x="3138437" y="1204891"/>
            <a:ext cx="1529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rgbClr val="FF0000"/>
                </a:solidFill>
                <a:latin typeface="Verdana" pitchFamily="34" charset="0"/>
              </a:rPr>
              <a:t>Setor Norte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D3680E5-922D-4553-B646-CBE6E7BFAC35}"/>
              </a:ext>
            </a:extLst>
          </p:cNvPr>
          <p:cNvSpPr/>
          <p:nvPr/>
        </p:nvSpPr>
        <p:spPr>
          <a:xfrm>
            <a:off x="8292568" y="1554562"/>
            <a:ext cx="26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latin typeface="Verdana" pitchFamily="34" charset="0"/>
              </a:rPr>
              <a:t>Setor Leste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23D09-057F-4D15-B09D-B7A47B65A227}"/>
              </a:ext>
            </a:extLst>
          </p:cNvPr>
          <p:cNvSpPr/>
          <p:nvPr/>
        </p:nvSpPr>
        <p:spPr>
          <a:xfrm>
            <a:off x="8188113" y="5552672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chemeClr val="accent1"/>
                </a:solidFill>
                <a:latin typeface="Verdana" pitchFamily="34" charset="0"/>
              </a:rPr>
              <a:t>Setor Sul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858CB5-3C75-4912-A299-31983485236F}"/>
              </a:ext>
            </a:extLst>
          </p:cNvPr>
          <p:cNvSpPr/>
          <p:nvPr/>
        </p:nvSpPr>
        <p:spPr>
          <a:xfrm>
            <a:off x="3541009" y="5767918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solidFill>
                  <a:srgbClr val="008000"/>
                </a:solidFill>
                <a:latin typeface="Verdana" pitchFamily="34" charset="0"/>
              </a:rPr>
              <a:t>Setor Oeste</a:t>
            </a:r>
          </a:p>
        </p:txBody>
      </p:sp>
      <p:pic>
        <p:nvPicPr>
          <p:cNvPr id="17" name="Picture 6" descr="butt3PUR.gif (6778 bytes)">
            <a:extLst>
              <a:ext uri="{FF2B5EF4-FFF2-40B4-BE49-F238E27FC236}">
                <a16:creationId xmlns:a16="http://schemas.microsoft.com/office/drawing/2014/main" id="{59616A99-7EF8-4463-8C0A-F7D773B35D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85" y="1774064"/>
            <a:ext cx="598380" cy="6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butt3GRN.gif (6512 bytes)">
            <a:extLst>
              <a:ext uri="{FF2B5EF4-FFF2-40B4-BE49-F238E27FC236}">
                <a16:creationId xmlns:a16="http://schemas.microsoft.com/office/drawing/2014/main" id="{FFE54A0E-5C95-4DD2-885E-AE90BE7C53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88" y="3944364"/>
            <a:ext cx="583662" cy="63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butt3BLU.gif (6671 bytes)">
            <a:extLst>
              <a:ext uri="{FF2B5EF4-FFF2-40B4-BE49-F238E27FC236}">
                <a16:creationId xmlns:a16="http://schemas.microsoft.com/office/drawing/2014/main" id="{C10EF8AF-C436-499A-8782-FC64217B4B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00" y="4671550"/>
            <a:ext cx="625735" cy="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butt3Red.gif (6509 bytes)">
            <a:extLst>
              <a:ext uri="{FF2B5EF4-FFF2-40B4-BE49-F238E27FC236}">
                <a16:creationId xmlns:a16="http://schemas.microsoft.com/office/drawing/2014/main" id="{E794359D-89D7-4D44-A82D-8C7CEBCA77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19" y="2814168"/>
            <a:ext cx="557349" cy="60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butt3YEL.gif (6723 bytes)">
            <a:extLst>
              <a:ext uri="{FF2B5EF4-FFF2-40B4-BE49-F238E27FC236}">
                <a16:creationId xmlns:a16="http://schemas.microsoft.com/office/drawing/2014/main" id="{9E2A0BE1-1CC9-40E1-A67C-48D7C2D103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63" y="3048151"/>
            <a:ext cx="541392" cy="5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17FEFB9-318C-4D98-9FD1-91734DB7F1A2}"/>
              </a:ext>
            </a:extLst>
          </p:cNvPr>
          <p:cNvSpPr/>
          <p:nvPr/>
        </p:nvSpPr>
        <p:spPr>
          <a:xfrm>
            <a:off x="5355485" y="3122817"/>
            <a:ext cx="1698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dirty="0">
                <a:latin typeface="Verdana" pitchFamily="34" charset="0"/>
              </a:rPr>
              <a:t>Setor Centro</a:t>
            </a:r>
          </a:p>
        </p:txBody>
      </p:sp>
    </p:spTree>
    <p:extLst>
      <p:ext uri="{BB962C8B-B14F-4D97-AF65-F5344CB8AC3E}">
        <p14:creationId xmlns:p14="http://schemas.microsoft.com/office/powerpoint/2010/main" val="34307015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tIns="36000" rtlCol="0" anchor="t"/>
      <a:lstStyle>
        <a:defPPr algn="ctr">
          <a:lnSpc>
            <a:spcPts val="1200"/>
          </a:lnSpc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32072</TotalTime>
  <Words>993</Words>
  <Application>Microsoft Office PowerPoint</Application>
  <PresentationFormat>Personalizar</PresentationFormat>
  <Paragraphs>196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Grande</vt:lpstr>
      <vt:lpstr>Lucida Grande (Títulos)</vt:lpstr>
      <vt:lpstr>Times New Roman</vt:lpstr>
      <vt:lpstr>Verdana</vt:lpstr>
      <vt:lpstr>Wingdings</vt:lpstr>
      <vt:lpstr>Tema do Office</vt:lpstr>
      <vt:lpstr>PLANIFICASUS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>Hopistal Albert Einstein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Yukari Kinjo</dc:creator>
  <cp:lastModifiedBy>Marcio Tintina</cp:lastModifiedBy>
  <cp:revision>2248</cp:revision>
  <cp:lastPrinted>2018-06-13T14:53:25Z</cp:lastPrinted>
  <dcterms:created xsi:type="dcterms:W3CDTF">2016-12-08T18:33:07Z</dcterms:created>
  <dcterms:modified xsi:type="dcterms:W3CDTF">2023-08-03T18:28:44Z</dcterms:modified>
</cp:coreProperties>
</file>