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8"/>
  </p:notesMasterIdLst>
  <p:sldIdLst>
    <p:sldId id="265" r:id="rId2"/>
    <p:sldId id="266" r:id="rId3"/>
    <p:sldId id="267" r:id="rId4"/>
    <p:sldId id="268" r:id="rId5"/>
    <p:sldId id="270" r:id="rId6"/>
    <p:sldId id="271" r:id="rId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081" autoAdjust="0"/>
  </p:normalViewPr>
  <p:slideViewPr>
    <p:cSldViewPr snapToGrid="0" snapToObjects="1">
      <p:cViewPr varScale="1">
        <p:scale>
          <a:sx n="56" d="100"/>
          <a:sy n="56"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742F0-D319-4FC1-90DA-6705C0A5BBB2}" type="doc">
      <dgm:prSet loTypeId="urn:microsoft.com/office/officeart/2005/8/layout/cycle7" loCatId="cycle" qsTypeId="urn:microsoft.com/office/officeart/2005/8/quickstyle/3d2" qsCatId="3D" csTypeId="urn:microsoft.com/office/officeart/2005/8/colors/colorful1" csCatId="colorful" phldr="1"/>
      <dgm:spPr/>
      <dgm:t>
        <a:bodyPr/>
        <a:lstStyle/>
        <a:p>
          <a:endParaRPr lang="pt-BR"/>
        </a:p>
      </dgm:t>
    </dgm:pt>
    <dgm:pt modelId="{A8660F30-F270-4143-85A8-5685C22784C0}">
      <dgm:prSet phldrT="[Texto]"/>
      <dgm:spPr/>
      <dgm:t>
        <a:bodyPr/>
        <a:lstStyle/>
        <a:p>
          <a:r>
            <a:rPr lang="pt-BR" dirty="0"/>
            <a:t>Biológicos</a:t>
          </a:r>
        </a:p>
      </dgm:t>
    </dgm:pt>
    <dgm:pt modelId="{A5F524A5-05B1-4684-8368-75B4BC39328C}" type="parTrans" cxnId="{DFBDB98D-B502-4D8E-9012-D20142E4469E}">
      <dgm:prSet/>
      <dgm:spPr/>
      <dgm:t>
        <a:bodyPr/>
        <a:lstStyle/>
        <a:p>
          <a:endParaRPr lang="pt-BR"/>
        </a:p>
      </dgm:t>
    </dgm:pt>
    <dgm:pt modelId="{3ABA5152-E117-42AA-BB1E-84AFDC447837}" type="sibTrans" cxnId="{DFBDB98D-B502-4D8E-9012-D20142E4469E}">
      <dgm:prSet/>
      <dgm:spPr/>
      <dgm:t>
        <a:bodyPr/>
        <a:lstStyle/>
        <a:p>
          <a:endParaRPr lang="pt-BR"/>
        </a:p>
      </dgm:t>
    </dgm:pt>
    <dgm:pt modelId="{38968E92-FC71-47B5-9ECC-CA216B7BF47E}">
      <dgm:prSet phldrT="[Texto]"/>
      <dgm:spPr/>
      <dgm:t>
        <a:bodyPr/>
        <a:lstStyle/>
        <a:p>
          <a:r>
            <a:rPr lang="pt-BR" dirty="0"/>
            <a:t>Sociais</a:t>
          </a:r>
        </a:p>
      </dgm:t>
    </dgm:pt>
    <dgm:pt modelId="{7DB42651-95E1-4D92-8774-F23D5FD67840}" type="parTrans" cxnId="{B598517F-5137-4CDB-BDD5-9DABA7884C30}">
      <dgm:prSet/>
      <dgm:spPr/>
      <dgm:t>
        <a:bodyPr/>
        <a:lstStyle/>
        <a:p>
          <a:endParaRPr lang="pt-BR"/>
        </a:p>
      </dgm:t>
    </dgm:pt>
    <dgm:pt modelId="{D5CDAE4F-4EBA-4F47-8494-B55A00ECAC96}" type="sibTrans" cxnId="{B598517F-5137-4CDB-BDD5-9DABA7884C30}">
      <dgm:prSet/>
      <dgm:spPr/>
      <dgm:t>
        <a:bodyPr/>
        <a:lstStyle/>
        <a:p>
          <a:endParaRPr lang="pt-BR"/>
        </a:p>
      </dgm:t>
    </dgm:pt>
    <dgm:pt modelId="{39979882-4F62-472C-A52E-14F75C26F86A}">
      <dgm:prSet phldrT="[Texto]"/>
      <dgm:spPr/>
      <dgm:t>
        <a:bodyPr/>
        <a:lstStyle/>
        <a:p>
          <a:r>
            <a:rPr lang="pt-BR" dirty="0"/>
            <a:t>Psicológicos</a:t>
          </a:r>
        </a:p>
      </dgm:t>
    </dgm:pt>
    <dgm:pt modelId="{AC21886C-FF63-477A-B34A-6BCCEE075014}" type="parTrans" cxnId="{DA91DE9F-13ED-4292-8CED-6755FF9A4874}">
      <dgm:prSet/>
      <dgm:spPr/>
      <dgm:t>
        <a:bodyPr/>
        <a:lstStyle/>
        <a:p>
          <a:endParaRPr lang="pt-BR"/>
        </a:p>
      </dgm:t>
    </dgm:pt>
    <dgm:pt modelId="{8E460A68-C1F8-4E37-B16E-231A9A552C63}" type="sibTrans" cxnId="{DA91DE9F-13ED-4292-8CED-6755FF9A4874}">
      <dgm:prSet/>
      <dgm:spPr/>
      <dgm:t>
        <a:bodyPr/>
        <a:lstStyle/>
        <a:p>
          <a:endParaRPr lang="pt-BR"/>
        </a:p>
      </dgm:t>
    </dgm:pt>
    <dgm:pt modelId="{EEB8FAA2-7B2A-4737-ADFC-3A4970898C6E}" type="pres">
      <dgm:prSet presAssocID="{B00742F0-D319-4FC1-90DA-6705C0A5BBB2}" presName="Name0" presStyleCnt="0">
        <dgm:presLayoutVars>
          <dgm:dir/>
          <dgm:resizeHandles val="exact"/>
        </dgm:presLayoutVars>
      </dgm:prSet>
      <dgm:spPr/>
    </dgm:pt>
    <dgm:pt modelId="{86B1F92F-5C3D-4A5C-92E0-1AF67739C277}" type="pres">
      <dgm:prSet presAssocID="{A8660F30-F270-4143-85A8-5685C22784C0}" presName="node" presStyleLbl="node1" presStyleIdx="0" presStyleCnt="3">
        <dgm:presLayoutVars>
          <dgm:bulletEnabled val="1"/>
        </dgm:presLayoutVars>
      </dgm:prSet>
      <dgm:spPr/>
    </dgm:pt>
    <dgm:pt modelId="{D228E621-B7AA-453F-A648-5F240173E264}" type="pres">
      <dgm:prSet presAssocID="{3ABA5152-E117-42AA-BB1E-84AFDC447837}" presName="sibTrans" presStyleLbl="sibTrans2D1" presStyleIdx="0" presStyleCnt="3"/>
      <dgm:spPr/>
    </dgm:pt>
    <dgm:pt modelId="{4F61F04C-0A10-4FFD-9272-5426DAC41DCE}" type="pres">
      <dgm:prSet presAssocID="{3ABA5152-E117-42AA-BB1E-84AFDC447837}" presName="connectorText" presStyleLbl="sibTrans2D1" presStyleIdx="0" presStyleCnt="3"/>
      <dgm:spPr/>
    </dgm:pt>
    <dgm:pt modelId="{9B3E0673-05CD-4C9C-935A-8A039FD5CA6F}" type="pres">
      <dgm:prSet presAssocID="{38968E92-FC71-47B5-9ECC-CA216B7BF47E}" presName="node" presStyleLbl="node1" presStyleIdx="1" presStyleCnt="3">
        <dgm:presLayoutVars>
          <dgm:bulletEnabled val="1"/>
        </dgm:presLayoutVars>
      </dgm:prSet>
      <dgm:spPr/>
    </dgm:pt>
    <dgm:pt modelId="{5EB64F19-B642-4E2F-B72C-304C207328E2}" type="pres">
      <dgm:prSet presAssocID="{D5CDAE4F-4EBA-4F47-8494-B55A00ECAC96}" presName="sibTrans" presStyleLbl="sibTrans2D1" presStyleIdx="1" presStyleCnt="3"/>
      <dgm:spPr/>
    </dgm:pt>
    <dgm:pt modelId="{6A54B126-E2F6-44A1-8916-CD8FD25E90FE}" type="pres">
      <dgm:prSet presAssocID="{D5CDAE4F-4EBA-4F47-8494-B55A00ECAC96}" presName="connectorText" presStyleLbl="sibTrans2D1" presStyleIdx="1" presStyleCnt="3"/>
      <dgm:spPr/>
    </dgm:pt>
    <dgm:pt modelId="{44B1B336-E074-4656-8A0F-A0027CCFF5DA}" type="pres">
      <dgm:prSet presAssocID="{39979882-4F62-472C-A52E-14F75C26F86A}" presName="node" presStyleLbl="node1" presStyleIdx="2" presStyleCnt="3">
        <dgm:presLayoutVars>
          <dgm:bulletEnabled val="1"/>
        </dgm:presLayoutVars>
      </dgm:prSet>
      <dgm:spPr/>
    </dgm:pt>
    <dgm:pt modelId="{0471FA91-05FE-4C9E-81C0-8E73FF976E41}" type="pres">
      <dgm:prSet presAssocID="{8E460A68-C1F8-4E37-B16E-231A9A552C63}" presName="sibTrans" presStyleLbl="sibTrans2D1" presStyleIdx="2" presStyleCnt="3"/>
      <dgm:spPr/>
    </dgm:pt>
    <dgm:pt modelId="{A0B8426B-9AFC-4DD3-9CB5-2FF410CB0CA5}" type="pres">
      <dgm:prSet presAssocID="{8E460A68-C1F8-4E37-B16E-231A9A552C63}" presName="connectorText" presStyleLbl="sibTrans2D1" presStyleIdx="2" presStyleCnt="3"/>
      <dgm:spPr/>
    </dgm:pt>
  </dgm:ptLst>
  <dgm:cxnLst>
    <dgm:cxn modelId="{945B9721-8B4B-4719-8FAA-7DCD511DA634}" type="presOf" srcId="{A8660F30-F270-4143-85A8-5685C22784C0}" destId="{86B1F92F-5C3D-4A5C-92E0-1AF67739C277}" srcOrd="0" destOrd="0" presId="urn:microsoft.com/office/officeart/2005/8/layout/cycle7"/>
    <dgm:cxn modelId="{CD4BC862-1BDB-44D9-A443-C6AAC3B13171}" type="presOf" srcId="{8E460A68-C1F8-4E37-B16E-231A9A552C63}" destId="{0471FA91-05FE-4C9E-81C0-8E73FF976E41}" srcOrd="0" destOrd="0" presId="urn:microsoft.com/office/officeart/2005/8/layout/cycle7"/>
    <dgm:cxn modelId="{723CBF63-384A-4F34-923C-DC92F7D0515D}" type="presOf" srcId="{8E460A68-C1F8-4E37-B16E-231A9A552C63}" destId="{A0B8426B-9AFC-4DD3-9CB5-2FF410CB0CA5}" srcOrd="1" destOrd="0" presId="urn:microsoft.com/office/officeart/2005/8/layout/cycle7"/>
    <dgm:cxn modelId="{0258244B-F1B3-4435-84E8-5EAAF0F81B6B}" type="presOf" srcId="{38968E92-FC71-47B5-9ECC-CA216B7BF47E}" destId="{9B3E0673-05CD-4C9C-935A-8A039FD5CA6F}" srcOrd="0" destOrd="0" presId="urn:microsoft.com/office/officeart/2005/8/layout/cycle7"/>
    <dgm:cxn modelId="{FC0C634C-4279-482D-994D-F051D1A792CC}" type="presOf" srcId="{D5CDAE4F-4EBA-4F47-8494-B55A00ECAC96}" destId="{5EB64F19-B642-4E2F-B72C-304C207328E2}" srcOrd="0" destOrd="0" presId="urn:microsoft.com/office/officeart/2005/8/layout/cycle7"/>
    <dgm:cxn modelId="{BC83996F-EFED-46B4-87C0-3D1482764A94}" type="presOf" srcId="{3ABA5152-E117-42AA-BB1E-84AFDC447837}" destId="{4F61F04C-0A10-4FFD-9272-5426DAC41DCE}" srcOrd="1" destOrd="0" presId="urn:microsoft.com/office/officeart/2005/8/layout/cycle7"/>
    <dgm:cxn modelId="{3030BD53-EAEE-4D6A-A650-A1C104589757}" type="presOf" srcId="{D5CDAE4F-4EBA-4F47-8494-B55A00ECAC96}" destId="{6A54B126-E2F6-44A1-8916-CD8FD25E90FE}" srcOrd="1" destOrd="0" presId="urn:microsoft.com/office/officeart/2005/8/layout/cycle7"/>
    <dgm:cxn modelId="{2C341D7C-A7B7-417B-B9C8-7FF98DD044EA}" type="presOf" srcId="{B00742F0-D319-4FC1-90DA-6705C0A5BBB2}" destId="{EEB8FAA2-7B2A-4737-ADFC-3A4970898C6E}" srcOrd="0" destOrd="0" presId="urn:microsoft.com/office/officeart/2005/8/layout/cycle7"/>
    <dgm:cxn modelId="{6109507C-74CA-4F5C-BA84-F95993E04250}" type="presOf" srcId="{39979882-4F62-472C-A52E-14F75C26F86A}" destId="{44B1B336-E074-4656-8A0F-A0027CCFF5DA}" srcOrd="0" destOrd="0" presId="urn:microsoft.com/office/officeart/2005/8/layout/cycle7"/>
    <dgm:cxn modelId="{B598517F-5137-4CDB-BDD5-9DABA7884C30}" srcId="{B00742F0-D319-4FC1-90DA-6705C0A5BBB2}" destId="{38968E92-FC71-47B5-9ECC-CA216B7BF47E}" srcOrd="1" destOrd="0" parTransId="{7DB42651-95E1-4D92-8774-F23D5FD67840}" sibTransId="{D5CDAE4F-4EBA-4F47-8494-B55A00ECAC96}"/>
    <dgm:cxn modelId="{DFBDB98D-B502-4D8E-9012-D20142E4469E}" srcId="{B00742F0-D319-4FC1-90DA-6705C0A5BBB2}" destId="{A8660F30-F270-4143-85A8-5685C22784C0}" srcOrd="0" destOrd="0" parTransId="{A5F524A5-05B1-4684-8368-75B4BC39328C}" sibTransId="{3ABA5152-E117-42AA-BB1E-84AFDC447837}"/>
    <dgm:cxn modelId="{DA91DE9F-13ED-4292-8CED-6755FF9A4874}" srcId="{B00742F0-D319-4FC1-90DA-6705C0A5BBB2}" destId="{39979882-4F62-472C-A52E-14F75C26F86A}" srcOrd="2" destOrd="0" parTransId="{AC21886C-FF63-477A-B34A-6BCCEE075014}" sibTransId="{8E460A68-C1F8-4E37-B16E-231A9A552C63}"/>
    <dgm:cxn modelId="{8738FAB9-D81E-43BD-BC97-ABEC906DC1C0}" type="presOf" srcId="{3ABA5152-E117-42AA-BB1E-84AFDC447837}" destId="{D228E621-B7AA-453F-A648-5F240173E264}" srcOrd="0" destOrd="0" presId="urn:microsoft.com/office/officeart/2005/8/layout/cycle7"/>
    <dgm:cxn modelId="{74E266AD-71E7-4A13-B2EF-B44E7D1EB97B}" type="presParOf" srcId="{EEB8FAA2-7B2A-4737-ADFC-3A4970898C6E}" destId="{86B1F92F-5C3D-4A5C-92E0-1AF67739C277}" srcOrd="0" destOrd="0" presId="urn:microsoft.com/office/officeart/2005/8/layout/cycle7"/>
    <dgm:cxn modelId="{73E7CE65-01A5-456A-BF31-A06BB2ED0588}" type="presParOf" srcId="{EEB8FAA2-7B2A-4737-ADFC-3A4970898C6E}" destId="{D228E621-B7AA-453F-A648-5F240173E264}" srcOrd="1" destOrd="0" presId="urn:microsoft.com/office/officeart/2005/8/layout/cycle7"/>
    <dgm:cxn modelId="{98E49AB1-A57E-49F3-BCDB-65524D493F86}" type="presParOf" srcId="{D228E621-B7AA-453F-A648-5F240173E264}" destId="{4F61F04C-0A10-4FFD-9272-5426DAC41DCE}" srcOrd="0" destOrd="0" presId="urn:microsoft.com/office/officeart/2005/8/layout/cycle7"/>
    <dgm:cxn modelId="{1138FEEB-9993-4929-8A50-AF03F5F3D8AE}" type="presParOf" srcId="{EEB8FAA2-7B2A-4737-ADFC-3A4970898C6E}" destId="{9B3E0673-05CD-4C9C-935A-8A039FD5CA6F}" srcOrd="2" destOrd="0" presId="urn:microsoft.com/office/officeart/2005/8/layout/cycle7"/>
    <dgm:cxn modelId="{23636983-1296-48C3-87E5-2EF28F0CEF38}" type="presParOf" srcId="{EEB8FAA2-7B2A-4737-ADFC-3A4970898C6E}" destId="{5EB64F19-B642-4E2F-B72C-304C207328E2}" srcOrd="3" destOrd="0" presId="urn:microsoft.com/office/officeart/2005/8/layout/cycle7"/>
    <dgm:cxn modelId="{A385635B-F28D-482F-9B9F-0ADA179F2B75}" type="presParOf" srcId="{5EB64F19-B642-4E2F-B72C-304C207328E2}" destId="{6A54B126-E2F6-44A1-8916-CD8FD25E90FE}" srcOrd="0" destOrd="0" presId="urn:microsoft.com/office/officeart/2005/8/layout/cycle7"/>
    <dgm:cxn modelId="{0E30687E-A95B-4B44-A90B-D79BFD5C279B}" type="presParOf" srcId="{EEB8FAA2-7B2A-4737-ADFC-3A4970898C6E}" destId="{44B1B336-E074-4656-8A0F-A0027CCFF5DA}" srcOrd="4" destOrd="0" presId="urn:microsoft.com/office/officeart/2005/8/layout/cycle7"/>
    <dgm:cxn modelId="{CE12DF08-B8F2-448F-8615-7E8EB6A42A24}" type="presParOf" srcId="{EEB8FAA2-7B2A-4737-ADFC-3A4970898C6E}" destId="{0471FA91-05FE-4C9E-81C0-8E73FF976E41}" srcOrd="5" destOrd="0" presId="urn:microsoft.com/office/officeart/2005/8/layout/cycle7"/>
    <dgm:cxn modelId="{753BF371-89B7-45AF-8193-A032665CEC4E}" type="presParOf" srcId="{0471FA91-05FE-4C9E-81C0-8E73FF976E41}" destId="{A0B8426B-9AFC-4DD3-9CB5-2FF410CB0CA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1F92F-5C3D-4A5C-92E0-1AF67739C277}">
      <dsp:nvSpPr>
        <dsp:cNvPr id="0" name=""/>
        <dsp:cNvSpPr/>
      </dsp:nvSpPr>
      <dsp:spPr>
        <a:xfrm>
          <a:off x="4417809" y="1650"/>
          <a:ext cx="3575456" cy="1787728"/>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Biológicos</a:t>
          </a:r>
        </a:p>
      </dsp:txBody>
      <dsp:txXfrm>
        <a:off x="4470170" y="54011"/>
        <a:ext cx="3470734" cy="1683006"/>
      </dsp:txXfrm>
    </dsp:sp>
    <dsp:sp modelId="{D228E621-B7AA-453F-A648-5F240173E264}">
      <dsp:nvSpPr>
        <dsp:cNvPr id="0" name=""/>
        <dsp:cNvSpPr/>
      </dsp:nvSpPr>
      <dsp:spPr>
        <a:xfrm rot="3600000">
          <a:off x="6750395" y="3138372"/>
          <a:ext cx="1861363" cy="625704"/>
        </a:xfrm>
        <a:prstGeom prst="lef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6938106" y="3263513"/>
        <a:ext cx="1485941" cy="375422"/>
      </dsp:txXfrm>
    </dsp:sp>
    <dsp:sp modelId="{9B3E0673-05CD-4C9C-935A-8A039FD5CA6F}">
      <dsp:nvSpPr>
        <dsp:cNvPr id="0" name=""/>
        <dsp:cNvSpPr/>
      </dsp:nvSpPr>
      <dsp:spPr>
        <a:xfrm>
          <a:off x="7368889" y="5113071"/>
          <a:ext cx="3575456" cy="178772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Sociais</a:t>
          </a:r>
        </a:p>
      </dsp:txBody>
      <dsp:txXfrm>
        <a:off x="7421250" y="5165432"/>
        <a:ext cx="3470734" cy="1683006"/>
      </dsp:txXfrm>
    </dsp:sp>
    <dsp:sp modelId="{5EB64F19-B642-4E2F-B72C-304C207328E2}">
      <dsp:nvSpPr>
        <dsp:cNvPr id="0" name=""/>
        <dsp:cNvSpPr/>
      </dsp:nvSpPr>
      <dsp:spPr>
        <a:xfrm rot="10800000">
          <a:off x="5274855" y="5694083"/>
          <a:ext cx="1861363" cy="625704"/>
        </a:xfrm>
        <a:prstGeom prst="leftRightArrow">
          <a:avLst>
            <a:gd name="adj1" fmla="val 60000"/>
            <a:gd name="adj2" fmla="val 5000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rot="10800000">
        <a:off x="5462566" y="5819224"/>
        <a:ext cx="1485941" cy="375422"/>
      </dsp:txXfrm>
    </dsp:sp>
    <dsp:sp modelId="{44B1B336-E074-4656-8A0F-A0027CCFF5DA}">
      <dsp:nvSpPr>
        <dsp:cNvPr id="0" name=""/>
        <dsp:cNvSpPr/>
      </dsp:nvSpPr>
      <dsp:spPr>
        <a:xfrm>
          <a:off x="1466728" y="5113071"/>
          <a:ext cx="3575456" cy="178772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Psicológicos</a:t>
          </a:r>
        </a:p>
      </dsp:txBody>
      <dsp:txXfrm>
        <a:off x="1519089" y="5165432"/>
        <a:ext cx="3470734" cy="1683006"/>
      </dsp:txXfrm>
    </dsp:sp>
    <dsp:sp modelId="{0471FA91-05FE-4C9E-81C0-8E73FF976E41}">
      <dsp:nvSpPr>
        <dsp:cNvPr id="0" name=""/>
        <dsp:cNvSpPr/>
      </dsp:nvSpPr>
      <dsp:spPr>
        <a:xfrm rot="18000000">
          <a:off x="3799315" y="3138372"/>
          <a:ext cx="1861363" cy="625704"/>
        </a:xfrm>
        <a:prstGeom prst="lef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3987026" y="3263513"/>
        <a:ext cx="1485941" cy="37542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depressão é uma prioridade de saúde pública devido à sua alta prevalência, afetando cerca de 322 milhões de pessoas em todo o mundo. Estudos em comunidades demonstram que 4,4% das pessoas fora de ambientes clínicos e hospitalares sofrem de depressão. Esse número aumenta significativamente, chegando a 10% a 20%, entre as pessoas atendidas na atenção primária. Preocupantemente, a OMS relata que até metade das pessoas com depressão que procuram atendimento primário não são abertas. Isso ocorre em parte porque a depressão muitas vezes se manifesta com sintomas físicos, levando ao </a:t>
            </a:r>
            <a:r>
              <a:rPr lang="pt-BR" b="0" i="0" dirty="0" err="1">
                <a:solidFill>
                  <a:srgbClr val="374151"/>
                </a:solidFill>
                <a:effectLst/>
                <a:latin typeface="Söhne"/>
              </a:rPr>
              <a:t>subdiagnóstico</a:t>
            </a:r>
            <a:r>
              <a:rPr lang="pt-BR" b="0" i="0" dirty="0">
                <a:solidFill>
                  <a:srgbClr val="374151"/>
                </a:solidFill>
                <a:effectLst/>
                <a:latin typeface="Söhne"/>
              </a:rPr>
              <a:t>.</a:t>
            </a:r>
          </a:p>
          <a:p>
            <a:pPr algn="l"/>
            <a:r>
              <a:rPr lang="pt-BR" b="0" i="0" dirty="0">
                <a:solidFill>
                  <a:srgbClr val="374151"/>
                </a:solidFill>
                <a:effectLst/>
                <a:latin typeface="Söhne"/>
              </a:rPr>
              <a:t>Outro aspecto crítico é a depressão pós-parto, que afeta cerca de 10% das mulheres que deram à luz. Isso tem um grande impacto nas famílias, uma vez que as mães deprimidas podem ter dificuldade em interagir com seus recém-nascidos e fornecer o afeto necessário para o desenvolvimento infantil saudável. A interação adequada com os cuidadores desempenha um papel fundamental no desenvolvimento cerebral das crianças, e a falta disso devido à depressão materna pode ter efeitos duradouros. Além disso, a depressão também afeta as relações familiares e a educação dos filhos. Portanto, a abordagem da depressão é crucial tanto em termos de saúde pública quanto de bem-estar familiar.</a:t>
            </a:r>
          </a:p>
          <a:p>
            <a:endParaRPr lang="pt-BR" dirty="0"/>
          </a:p>
        </p:txBody>
      </p:sp>
    </p:spTree>
    <p:extLst>
      <p:ext uri="{BB962C8B-B14F-4D97-AF65-F5344CB8AC3E}">
        <p14:creationId xmlns:p14="http://schemas.microsoft.com/office/powerpoint/2010/main" val="296160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inegável que a depressão também cause um impacto significativo no ponto de vista socioeconômico. Ela está associada a elevadas taxas de desemprego, uma vez que as pessoas afetadas muitas vezes perdem a funcionalidade necessária para manter o emprego ou realizar suas atividades diárias. Muitas vezes, os indivíduos não estão cientes de que sofrem de depressão e, como resultado, não conseguem manter seus empregos ou se realocar no mercado de trabalho. Esse ciclo pode agravar ainda mais as condições de vida das pessoas afetadas, criando um impacto negativo em sua estabilidade financeira e bem-estar geral. Portanto, abordar a depressão não apenas melhora a saúde mental, mas também tem implicações significativas para a qualidade de vida e a estabilidade econômica das pessoas.</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um fato alarmante que a depressão seja atualmente a principal causa de incapacidade em todo o mundo. Essa condição de saúde mental afeta significativamente a capacidade das pessoas de trabalhar e suas atividades cotidianas de maneira produtiva. Além disso, a depressão é lamentavelmente associada a altas taxas de suicídio, o que torna ainda mais urgente a necessidade de identificação precoce e tratamento eficaz.</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b="0" i="0" dirty="0">
                <a:solidFill>
                  <a:srgbClr val="374151"/>
                </a:solidFill>
                <a:effectLst/>
                <a:latin typeface="Söhne"/>
              </a:rPr>
              <a:t>A depressão não é apenas isolada, mas está interligada a várias outras condições de saúde, tanto físicas quanto mentais. Ela está associada a doenças não transmissíveis, como diabetes e hipertensão, bem como a doenças transmissíveis, como tuberculose e HIV. Além disso, a pandemia da COVID-19 agravou ainda mais os casos de depressão e ansiedade, especialmente entre grupos vulneráveis, como os trabalhadores da saúde que estão na linha de frente do combate à pandemia. Eles enfrentam riscos de contaminação, sobrecarga de trabalho e a necessidade de usar Equipamentos de Proteção Individual (EPIs), o que pode agravar ainda mais a saúde mental desses profissionais. Portanto, é crucial cuidar da nossa saúde mental</a:t>
            </a:r>
            <a:r>
              <a:rPr lang="pt-BR" sz="1800" b="0" i="0" u="none" strike="noStrike" dirty="0">
                <a:solidFill>
                  <a:srgbClr val="000000"/>
                </a:solidFill>
                <a:effectLst/>
                <a:latin typeface="Montserrat" panose="00000500000000000000" pitchFamily="2" charset="0"/>
              </a:rPr>
              <a:t>.</a:t>
            </a:r>
            <a:endParaRPr lang="pt-BR" b="0" dirty="0">
              <a:effectLst/>
            </a:endParaRPr>
          </a:p>
          <a:p>
            <a:br>
              <a:rPr lang="pt-BR" dirty="0"/>
            </a:br>
            <a:endParaRPr lang="pt-BR" dirty="0"/>
          </a:p>
        </p:txBody>
      </p:sp>
    </p:spTree>
    <p:extLst>
      <p:ext uri="{BB962C8B-B14F-4D97-AF65-F5344CB8AC3E}">
        <p14:creationId xmlns:p14="http://schemas.microsoft.com/office/powerpoint/2010/main" val="249175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Com certeza, a depressão é uma doença multifatorial, o que significa que não possui uma única causa, mas sim uma interação complexa de diversos fatores. Entre os fatores biológicos, a genética desempenha um papel importante. É comum observar que pessoas com histórico familiar de depressão têm maior probabilidade de desenvolver a condição. No entanto, a genética não é determinante, e a presença de determinados genes apenas contribui para o quadro depressivo.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os fatores sociais desempenham um papel significativo. Aspectos socioeconômicos, níveis de escolaridade e acesso aos serviços de saúde podem influenciar o risco de desenvolver depressão. Também é essencial considerar a história de vida de uma pessoa, incluindo experiências na infância e adolescência, bem como estressores acumulados ao longo da vida.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Um fator crítico é o estresse precoce e experiências traumáticas, como abuso físico, psicológico ou sexual na infância, que podem aumentar o risco de desenvolver depressão mais tarde na vida. Portanto, entender a complexidade desses fatores é fundamental para o diagnóstico, tratamento e prevenção da depressão.</a:t>
            </a:r>
            <a:endParaRPr lang="pt-BR" b="0" dirty="0">
              <a:effectLst/>
            </a:endParaRPr>
          </a:p>
          <a:p>
            <a:br>
              <a:rPr lang="pt-BR" dirty="0"/>
            </a:br>
            <a:endParaRPr lang="pt-BR" dirty="0"/>
          </a:p>
        </p:txBody>
      </p:sp>
    </p:spTree>
    <p:extLst>
      <p:ext uri="{BB962C8B-B14F-4D97-AF65-F5344CB8AC3E}">
        <p14:creationId xmlns:p14="http://schemas.microsoft.com/office/powerpoint/2010/main" val="398841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Vamos falar sobre a avaliação dos quadros de depressão. Para diagnosticar a depressão, é essencial que um dos dois principais sintomas esteja presente de forma persistente por pelo menos duas semanas. Esses sintomas são: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Humor deprimido persistente: A pessoa experimenta uma tristeza profunda e persistente. Esse sentimento de tristeza não desaparece e pode estar presente na maior parte do dia.</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Diminuição do interesse ou prazer (anedonia): A pessoa perde o interesse ou o prazer nas atividades que normalmente costumava desfrutar. Por exemplo, alguém que antes adorava jogar futebol com os amigos no fim de semana pode não sentir mais vontade ou prazer em fazê-lo.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Esses sintomas podem estar isolados, mas a presença de pelo menos um deles, persistindo por duas semanas consecutivas, já é um sinal de alerta para um possível quadro de depressão. O tempo é um fator importante nesse diagnóstico. Esses sintomas são conhecidos como "sintomas cardinais" da depressão e formam a base para avaliar essa condição.</a:t>
            </a:r>
            <a:endParaRPr lang="pt-BR" b="0" dirty="0">
              <a:effectLst/>
            </a:endParaRPr>
          </a:p>
        </p:txBody>
      </p:sp>
    </p:spTree>
    <p:extLst>
      <p:ext uri="{BB962C8B-B14F-4D97-AF65-F5344CB8AC3E}">
        <p14:creationId xmlns:p14="http://schemas.microsoft.com/office/powerpoint/2010/main" val="332071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depressão, esta é uma síndrome que, além dos sintomas cardinais mencionados anteriormente, também pode apresentar uma série de outros sintomas. Estes podem incluir: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Sintomas físicos persistentes:</a:t>
            </a:r>
            <a:r>
              <a:rPr lang="pt-BR" sz="1800" b="0" i="0" u="none" strike="noStrike" dirty="0">
                <a:solidFill>
                  <a:srgbClr val="000000"/>
                </a:solidFill>
                <a:effectLst/>
                <a:latin typeface="Montserrat" panose="00000500000000000000" pitchFamily="2" charset="0"/>
              </a:rPr>
              <a:t> Muitas vezes, os sintomas físicos sem causa evidente estão presentes. Isso pode incluir dores de cabeça, problemas digestivos, tensão muscular, entre outros.</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Problemas de sono:</a:t>
            </a:r>
            <a:r>
              <a:rPr lang="pt-BR" sz="1800" b="0" i="0" u="none" strike="noStrike" dirty="0">
                <a:solidFill>
                  <a:srgbClr val="000000"/>
                </a:solidFill>
                <a:effectLst/>
                <a:latin typeface="Montserrat" panose="00000500000000000000" pitchFamily="2" charset="0"/>
              </a:rPr>
              <a:t> A pessoa com depressão pode experimentar problemas de sono, como insônia, dificuldade em adormecer, sono fragmentado (acordar várias vezes durante a noite), ou acordar muito cedo e não conseguir voltar a dormir.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Baixa energia e fadiga:</a:t>
            </a:r>
            <a:r>
              <a:rPr lang="pt-BR" sz="1800" b="0" i="0" u="none" strike="noStrike" dirty="0">
                <a:solidFill>
                  <a:srgbClr val="000000"/>
                </a:solidFill>
                <a:effectLst/>
                <a:latin typeface="Montserrat" panose="00000500000000000000" pitchFamily="2" charset="0"/>
              </a:rPr>
              <a:t> A sensação de cansaço constante e a falta de energia são comuns na depressão.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Alterações no apetite:</a:t>
            </a:r>
            <a:r>
              <a:rPr lang="pt-BR" sz="1800" b="0" i="0" u="none" strike="noStrike" dirty="0">
                <a:solidFill>
                  <a:srgbClr val="000000"/>
                </a:solidFill>
                <a:effectLst/>
                <a:latin typeface="Montserrat" panose="00000500000000000000" pitchFamily="2" charset="0"/>
              </a:rPr>
              <a:t> Pode haver uma perda significativa de apetite, resultando em perda de peso, ou um aumento no apetite, levando ao ganho de peso.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Pensamentos negativos:</a:t>
            </a:r>
            <a:r>
              <a:rPr lang="pt-BR" sz="1800" b="0" i="0" u="none" strike="noStrike" dirty="0">
                <a:solidFill>
                  <a:srgbClr val="000000"/>
                </a:solidFill>
                <a:effectLst/>
                <a:latin typeface="Montserrat" panose="00000500000000000000" pitchFamily="2" charset="0"/>
              </a:rPr>
              <a:t> Pensamentos de inutilidade e culpa são frequentes. A pessoa pode acreditar que tudo é sua culpa e que ela não serve para nada.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Indecisão:</a:t>
            </a:r>
            <a:r>
              <a:rPr lang="pt-BR" sz="1800" b="0" i="0" u="none" strike="noStrike" dirty="0">
                <a:solidFill>
                  <a:srgbClr val="000000"/>
                </a:solidFill>
                <a:effectLst/>
                <a:latin typeface="Montserrat" panose="00000500000000000000" pitchFamily="2" charset="0"/>
              </a:rPr>
              <a:t> Dificuldade em tomar decisões simples do dia a dia.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Desesperança: </a:t>
            </a:r>
            <a:r>
              <a:rPr lang="pt-BR" sz="1800" b="0" i="0" u="none" strike="noStrike" dirty="0">
                <a:solidFill>
                  <a:srgbClr val="000000"/>
                </a:solidFill>
                <a:effectLst/>
                <a:latin typeface="Montserrat" panose="00000500000000000000" pitchFamily="2" charset="0"/>
              </a:rPr>
              <a:t>Muitas vezes, a pessoa deprimida acredita que nada vai melhorar, que seus problemas são insolúveis. Isso está intimamente ligado ao comportamento suicida, com pensamentos e ações suicidas.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lembrar que a depressão não precisa necessariamente apresentar todos esses sintomas. O diagnóstico é baseado na presença dos sintomas cardinais e em outros sintomas que podem variar de pessoa para pessoa. </a:t>
            </a:r>
            <a:endParaRPr lang="pt-BR" b="0" dirty="0">
              <a:effectLst/>
            </a:endParaRPr>
          </a:p>
          <a:p>
            <a:endParaRPr lang="pt-BR" dirty="0"/>
          </a:p>
        </p:txBody>
      </p:sp>
    </p:spTree>
    <p:extLst>
      <p:ext uri="{BB962C8B-B14F-4D97-AF65-F5344CB8AC3E}">
        <p14:creationId xmlns:p14="http://schemas.microsoft.com/office/powerpoint/2010/main" val="43510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9/7/2023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9/7/2023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evt="begin" delay="0">
                      <p:tn val="11"/>
                    </p:cond>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evt="begin" delay="0">
                      <p:tn val="22"/>
                    </p:cond>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evt="begin" delay="0">
                      <p:tn val="33"/>
                    </p:cond>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evt="begin" delay="0">
                      <p:tn val="44"/>
                    </p:cond>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evt="begin" delay="0">
                      <p:tn val="55"/>
                    </p:cond>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evt="begin" delay="0">
                      <p:tn val="66"/>
                    </p:cond>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evt="begin" delay="0">
                      <p:tn val="77"/>
                    </p:cond>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9/7/2023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08094"/>
            <a:ext cx="12410766"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645919" y="1623837"/>
            <a:ext cx="12410765"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9" name="Rectangle 8" title="Side bar"/>
          <p:cNvSpPr/>
          <p:nvPr/>
        </p:nvSpPr>
        <p:spPr>
          <a:xfrm>
            <a:off x="57371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Depressão: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Avaliação, manejo e seguimento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2">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3"/>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18192-BFA2-7C33-F3D8-E15F01699FD3}"/>
              </a:ext>
            </a:extLst>
          </p:cNvPr>
          <p:cNvSpPr>
            <a:spLocks noGrp="1"/>
          </p:cNvSpPr>
          <p:nvPr>
            <p:ph type="title"/>
          </p:nvPr>
        </p:nvSpPr>
        <p:spPr/>
        <p:txBody>
          <a:bodyPr/>
          <a:lstStyle/>
          <a:p>
            <a:r>
              <a:rPr lang="pt-BR" dirty="0"/>
              <a:t>Altas taxas de prevalência</a:t>
            </a:r>
          </a:p>
        </p:txBody>
      </p:sp>
      <p:sp>
        <p:nvSpPr>
          <p:cNvPr id="3" name="Espaço Reservado para Conteúdo 2">
            <a:extLst>
              <a:ext uri="{FF2B5EF4-FFF2-40B4-BE49-F238E27FC236}">
                <a16:creationId xmlns:a16="http://schemas.microsoft.com/office/drawing/2014/main" id="{66117550-8477-0E3B-588C-5BCA6413DF4C}"/>
              </a:ext>
            </a:extLst>
          </p:cNvPr>
          <p:cNvSpPr>
            <a:spLocks noGrp="1"/>
          </p:cNvSpPr>
          <p:nvPr>
            <p:ph idx="1"/>
          </p:nvPr>
        </p:nvSpPr>
        <p:spPr/>
        <p:txBody>
          <a:bodyPr/>
          <a:lstStyle/>
          <a:p>
            <a:r>
              <a:rPr lang="pt-BR" dirty="0"/>
              <a:t>322 milhões de pessoas </a:t>
            </a:r>
          </a:p>
          <a:p>
            <a:r>
              <a:rPr lang="pt-BR" dirty="0"/>
              <a:t>4,4% da comunidade</a:t>
            </a:r>
          </a:p>
          <a:p>
            <a:r>
              <a:rPr lang="pt-BR" dirty="0"/>
              <a:t>10 – 20% na APS</a:t>
            </a:r>
          </a:p>
          <a:p>
            <a:r>
              <a:rPr lang="pt-BR" dirty="0"/>
              <a:t>10% de mulheres que tiveram parto</a:t>
            </a:r>
          </a:p>
          <a:p>
            <a:endParaRPr lang="pt-BR" dirty="0"/>
          </a:p>
        </p:txBody>
      </p:sp>
    </p:spTree>
    <p:extLst>
      <p:ext uri="{BB962C8B-B14F-4D97-AF65-F5344CB8AC3E}">
        <p14:creationId xmlns:p14="http://schemas.microsoft.com/office/powerpoint/2010/main" val="54105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8A5C5-B0D0-9524-38C9-8952A780262F}"/>
              </a:ext>
            </a:extLst>
          </p:cNvPr>
          <p:cNvSpPr>
            <a:spLocks noGrp="1"/>
          </p:cNvSpPr>
          <p:nvPr>
            <p:ph type="title"/>
          </p:nvPr>
        </p:nvSpPr>
        <p:spPr/>
        <p:txBody>
          <a:bodyPr>
            <a:normAutofit fontScale="90000"/>
          </a:bodyPr>
          <a:lstStyle/>
          <a:p>
            <a:r>
              <a:rPr lang="pt-BR" dirty="0"/>
              <a:t>Depressão: uma prioridade em saúde pública</a:t>
            </a:r>
          </a:p>
        </p:txBody>
      </p:sp>
      <p:sp>
        <p:nvSpPr>
          <p:cNvPr id="3" name="Espaço Reservado para Conteúdo 2">
            <a:extLst>
              <a:ext uri="{FF2B5EF4-FFF2-40B4-BE49-F238E27FC236}">
                <a16:creationId xmlns:a16="http://schemas.microsoft.com/office/drawing/2014/main" id="{C119C2F7-EB86-C2D9-BBC8-46CCD339F2AC}"/>
              </a:ext>
            </a:extLst>
          </p:cNvPr>
          <p:cNvSpPr>
            <a:spLocks noGrp="1"/>
          </p:cNvSpPr>
          <p:nvPr>
            <p:ph idx="1"/>
          </p:nvPr>
        </p:nvSpPr>
        <p:spPr/>
        <p:txBody>
          <a:bodyPr/>
          <a:lstStyle/>
          <a:p>
            <a:r>
              <a:rPr lang="pt-BR" dirty="0"/>
              <a:t>Impacto socioeconômico</a:t>
            </a:r>
          </a:p>
          <a:p>
            <a:pPr lvl="1"/>
            <a:r>
              <a:rPr lang="pt-BR" dirty="0"/>
              <a:t>Alto desemprego</a:t>
            </a:r>
          </a:p>
          <a:p>
            <a:pPr lvl="1"/>
            <a:r>
              <a:rPr lang="pt-BR" dirty="0"/>
              <a:t>Agravamento das condições de vida</a:t>
            </a:r>
          </a:p>
          <a:p>
            <a:r>
              <a:rPr lang="pt-BR" dirty="0"/>
              <a:t>Deficiência e mortalidade</a:t>
            </a:r>
          </a:p>
          <a:p>
            <a:pPr lvl="1"/>
            <a:r>
              <a:rPr lang="pt-BR" dirty="0"/>
              <a:t>Principal causa de incapacidade</a:t>
            </a:r>
          </a:p>
          <a:p>
            <a:pPr lvl="1"/>
            <a:r>
              <a:rPr lang="pt-BR" dirty="0"/>
              <a:t>Altas taxas de suicídio</a:t>
            </a:r>
          </a:p>
          <a:p>
            <a:r>
              <a:rPr lang="pt-BR" dirty="0"/>
              <a:t>Correlações com outras condições de saúde física</a:t>
            </a:r>
          </a:p>
          <a:p>
            <a:pPr lvl="1"/>
            <a:r>
              <a:rPr lang="pt-BR" dirty="0"/>
              <a:t>Doenças não transmissíveis</a:t>
            </a:r>
          </a:p>
          <a:p>
            <a:pPr lvl="1"/>
            <a:r>
              <a:rPr lang="pt-BR" dirty="0"/>
              <a:t>Doenças transmissíveis</a:t>
            </a:r>
          </a:p>
          <a:p>
            <a:endParaRPr lang="pt-BR" dirty="0"/>
          </a:p>
        </p:txBody>
      </p:sp>
    </p:spTree>
    <p:extLst>
      <p:ext uri="{BB962C8B-B14F-4D97-AF65-F5344CB8AC3E}">
        <p14:creationId xmlns:p14="http://schemas.microsoft.com/office/powerpoint/2010/main" val="98700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EAE75-D70E-2C70-2EF8-811869AFFC1F}"/>
              </a:ext>
            </a:extLst>
          </p:cNvPr>
          <p:cNvSpPr>
            <a:spLocks noGrp="1"/>
          </p:cNvSpPr>
          <p:nvPr>
            <p:ph type="title"/>
          </p:nvPr>
        </p:nvSpPr>
        <p:spPr/>
        <p:txBody>
          <a:bodyPr/>
          <a:lstStyle/>
          <a:p>
            <a:r>
              <a:rPr lang="pt-BR" dirty="0"/>
              <a:t>Fatores contribuintes</a:t>
            </a:r>
          </a:p>
        </p:txBody>
      </p:sp>
      <p:graphicFrame>
        <p:nvGraphicFramePr>
          <p:cNvPr id="4" name="Espaço Reservado para Conteúdo 3">
            <a:extLst>
              <a:ext uri="{FF2B5EF4-FFF2-40B4-BE49-F238E27FC236}">
                <a16:creationId xmlns:a16="http://schemas.microsoft.com/office/drawing/2014/main" id="{F331200F-7BB8-0EAE-B9A3-B1E4B7BF297A}"/>
              </a:ext>
            </a:extLst>
          </p:cNvPr>
          <p:cNvGraphicFramePr>
            <a:graphicFrameLocks noGrp="1"/>
          </p:cNvGraphicFramePr>
          <p:nvPr>
            <p:ph idx="1"/>
            <p:extLst>
              <p:ext uri="{D42A27DB-BD31-4B8C-83A1-F6EECF244321}">
                <p14:modId xmlns:p14="http://schemas.microsoft.com/office/powerpoint/2010/main" val="4237417335"/>
              </p:ext>
            </p:extLst>
          </p:nvPr>
        </p:nvGraphicFramePr>
        <p:xfrm>
          <a:off x="1646238" y="1119188"/>
          <a:ext cx="12411075" cy="690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7782-233B-C4D5-EBF5-8181EF1B35DD}"/>
              </a:ext>
            </a:extLst>
          </p:cNvPr>
          <p:cNvSpPr>
            <a:spLocks noGrp="1"/>
          </p:cNvSpPr>
          <p:nvPr>
            <p:ph type="title"/>
          </p:nvPr>
        </p:nvSpPr>
        <p:spPr/>
        <p:txBody>
          <a:bodyPr/>
          <a:lstStyle/>
          <a:p>
            <a:pPr algn="ctr"/>
            <a:r>
              <a:rPr lang="pt-BR" dirty="0"/>
              <a:t>Sintomas cardinais da depressão</a:t>
            </a:r>
          </a:p>
        </p:txBody>
      </p:sp>
      <p:pic>
        <p:nvPicPr>
          <p:cNvPr id="8" name="Espaço Reservado para Imagem 7" descr="Ampulheta">
            <a:extLst>
              <a:ext uri="{FF2B5EF4-FFF2-40B4-BE49-F238E27FC236}">
                <a16:creationId xmlns:a16="http://schemas.microsoft.com/office/drawing/2014/main" id="{783399A1-1960-41D1-94D5-5D59D52F69B5}"/>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868680" y="5234021"/>
            <a:ext cx="1815215" cy="1869214"/>
          </a:xfrm>
        </p:spPr>
      </p:pic>
      <p:sp>
        <p:nvSpPr>
          <p:cNvPr id="4" name="Espaço Reservado para Texto 3">
            <a:extLst>
              <a:ext uri="{FF2B5EF4-FFF2-40B4-BE49-F238E27FC236}">
                <a16:creationId xmlns:a16="http://schemas.microsoft.com/office/drawing/2014/main" id="{1D9F0581-1858-C44D-4937-04A7156234D0}"/>
              </a:ext>
            </a:extLst>
          </p:cNvPr>
          <p:cNvSpPr>
            <a:spLocks noGrp="1"/>
          </p:cNvSpPr>
          <p:nvPr>
            <p:ph type="body" sz="half" idx="2"/>
          </p:nvPr>
        </p:nvSpPr>
        <p:spPr>
          <a:xfrm>
            <a:off x="868680" y="3427162"/>
            <a:ext cx="4626864" cy="1558906"/>
          </a:xfrm>
        </p:spPr>
        <p:txBody>
          <a:bodyPr/>
          <a:lstStyle/>
          <a:p>
            <a:pPr marL="457200" indent="-457200">
              <a:buFont typeface="+mj-lt"/>
              <a:buAutoNum type="arabicPeriod"/>
            </a:pPr>
            <a:r>
              <a:rPr lang="pt-BR" dirty="0"/>
              <a:t>Humor deprimido persistente.</a:t>
            </a:r>
          </a:p>
          <a:p>
            <a:pPr marL="457200" indent="-457200">
              <a:buFont typeface="+mj-lt"/>
              <a:buAutoNum type="arabicPeriod"/>
            </a:pPr>
            <a:r>
              <a:rPr lang="pt-BR" dirty="0"/>
              <a:t>Acentuada diminuição de interesse ou prazer nas atividades.</a:t>
            </a:r>
          </a:p>
        </p:txBody>
      </p:sp>
      <p:pic>
        <p:nvPicPr>
          <p:cNvPr id="6" name="Imagem 5">
            <a:extLst>
              <a:ext uri="{FF2B5EF4-FFF2-40B4-BE49-F238E27FC236}">
                <a16:creationId xmlns:a16="http://schemas.microsoft.com/office/drawing/2014/main" id="{F95AE703-12E5-7B8E-D5E7-9DB37F46FA55}"/>
              </a:ext>
            </a:extLst>
          </p:cNvPr>
          <p:cNvPicPr>
            <a:picLocks noChangeAspect="1"/>
          </p:cNvPicPr>
          <p:nvPr/>
        </p:nvPicPr>
        <p:blipFill rotWithShape="1">
          <a:blip r:embed="rId5"/>
          <a:srcRect l="16707" t="26822" r="51609" b="13803"/>
          <a:stretch/>
        </p:blipFill>
        <p:spPr>
          <a:xfrm>
            <a:off x="6591300" y="1"/>
            <a:ext cx="8039100" cy="8229600"/>
          </a:xfrm>
          <a:prstGeom prst="rect">
            <a:avLst/>
          </a:prstGeom>
        </p:spPr>
      </p:pic>
      <p:sp>
        <p:nvSpPr>
          <p:cNvPr id="10" name="Retângulo: Cantos Arredondados 9">
            <a:extLst>
              <a:ext uri="{FF2B5EF4-FFF2-40B4-BE49-F238E27FC236}">
                <a16:creationId xmlns:a16="http://schemas.microsoft.com/office/drawing/2014/main" id="{99CB3A48-31AE-8D4A-AC10-9EE39027D5E4}"/>
              </a:ext>
            </a:extLst>
          </p:cNvPr>
          <p:cNvSpPr/>
          <p:nvPr/>
        </p:nvSpPr>
        <p:spPr>
          <a:xfrm>
            <a:off x="2683895" y="5365630"/>
            <a:ext cx="3147562" cy="15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dirty="0"/>
              <a:t>A duração do tempo durante o qual uma pessoa vivencia os sintomas é uma das distinções entre depressão e</a:t>
            </a:r>
          </a:p>
          <a:p>
            <a:pPr algn="just"/>
            <a:r>
              <a:rPr lang="pt-BR" dirty="0"/>
              <a:t>humor deprimido em geral. </a:t>
            </a:r>
          </a:p>
        </p:txBody>
      </p:sp>
    </p:spTree>
    <p:extLst>
      <p:ext uri="{BB962C8B-B14F-4D97-AF65-F5344CB8AC3E}">
        <p14:creationId xmlns:p14="http://schemas.microsoft.com/office/powerpoint/2010/main" val="34450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AB5F5-0D19-DF6B-2F9F-9A8CE0BCE28A}"/>
              </a:ext>
            </a:extLst>
          </p:cNvPr>
          <p:cNvSpPr>
            <a:spLocks noGrp="1"/>
          </p:cNvSpPr>
          <p:nvPr>
            <p:ph type="title"/>
          </p:nvPr>
        </p:nvSpPr>
        <p:spPr/>
        <p:txBody>
          <a:bodyPr/>
          <a:lstStyle/>
          <a:p>
            <a:r>
              <a:rPr lang="pt-BR" dirty="0"/>
              <a:t>Manifestações comuns de depressão</a:t>
            </a:r>
          </a:p>
        </p:txBody>
      </p:sp>
      <p:pic>
        <p:nvPicPr>
          <p:cNvPr id="18" name="Espaço Reservado para Imagem 17">
            <a:extLst>
              <a:ext uri="{FF2B5EF4-FFF2-40B4-BE49-F238E27FC236}">
                <a16:creationId xmlns:a16="http://schemas.microsoft.com/office/drawing/2014/main" id="{886CCC41-0649-A818-1BDE-EBDCF31325BD}"/>
              </a:ext>
            </a:extLst>
          </p:cNvPr>
          <p:cNvPicPr>
            <a:picLocks noGrp="1" noChangeAspect="1"/>
          </p:cNvPicPr>
          <p:nvPr>
            <p:ph type="pic" sz="quarter" idx="10"/>
          </p:nvPr>
        </p:nvPicPr>
        <p:blipFill>
          <a:blip r:embed="rId3"/>
          <a:srcRect t="5892" b="5892"/>
          <a:stretch>
            <a:fillRect/>
          </a:stretch>
        </p:blipFill>
        <p:spPr/>
      </p:pic>
      <p:pic>
        <p:nvPicPr>
          <p:cNvPr id="20" name="Espaço Reservado para Imagem 19">
            <a:extLst>
              <a:ext uri="{FF2B5EF4-FFF2-40B4-BE49-F238E27FC236}">
                <a16:creationId xmlns:a16="http://schemas.microsoft.com/office/drawing/2014/main" id="{524BE3D6-81F0-C962-88C5-FF14AE9C7356}"/>
              </a:ext>
            </a:extLst>
          </p:cNvPr>
          <p:cNvPicPr>
            <a:picLocks noGrp="1" noChangeAspect="1"/>
          </p:cNvPicPr>
          <p:nvPr>
            <p:ph type="pic" sz="quarter" idx="11"/>
          </p:nvPr>
        </p:nvPicPr>
        <p:blipFill>
          <a:blip r:embed="rId4"/>
          <a:srcRect t="4710" b="4710"/>
          <a:stretch>
            <a:fillRect/>
          </a:stretch>
        </p:blipFill>
        <p:spPr/>
      </p:pic>
      <p:pic>
        <p:nvPicPr>
          <p:cNvPr id="22" name="Espaço Reservado para Imagem 21">
            <a:extLst>
              <a:ext uri="{FF2B5EF4-FFF2-40B4-BE49-F238E27FC236}">
                <a16:creationId xmlns:a16="http://schemas.microsoft.com/office/drawing/2014/main" id="{BCDA6D95-AAF8-E3FA-ED37-4D73A26F7E5D}"/>
              </a:ext>
            </a:extLst>
          </p:cNvPr>
          <p:cNvPicPr>
            <a:picLocks noGrp="1" noChangeAspect="1"/>
          </p:cNvPicPr>
          <p:nvPr>
            <p:ph type="pic" sz="quarter" idx="12"/>
          </p:nvPr>
        </p:nvPicPr>
        <p:blipFill>
          <a:blip r:embed="rId5"/>
          <a:srcRect t="4492" b="4492"/>
          <a:stretch>
            <a:fillRect/>
          </a:stretch>
        </p:blipFill>
        <p:spPr/>
      </p:pic>
      <p:pic>
        <p:nvPicPr>
          <p:cNvPr id="24" name="Espaço Reservado para Imagem 23">
            <a:extLst>
              <a:ext uri="{FF2B5EF4-FFF2-40B4-BE49-F238E27FC236}">
                <a16:creationId xmlns:a16="http://schemas.microsoft.com/office/drawing/2014/main" id="{24426252-EC38-2BFF-98D3-09A2521DB188}"/>
              </a:ext>
            </a:extLst>
          </p:cNvPr>
          <p:cNvPicPr>
            <a:picLocks noGrp="1" noChangeAspect="1"/>
          </p:cNvPicPr>
          <p:nvPr>
            <p:ph type="pic" sz="quarter" idx="13"/>
          </p:nvPr>
        </p:nvPicPr>
        <p:blipFill>
          <a:blip r:embed="rId6"/>
          <a:srcRect t="5337" b="5337"/>
          <a:stretch>
            <a:fillRect/>
          </a:stretch>
        </p:blipFill>
        <p:spPr/>
      </p:pic>
      <p:pic>
        <p:nvPicPr>
          <p:cNvPr id="26" name="Espaço Reservado para Imagem 25">
            <a:extLst>
              <a:ext uri="{FF2B5EF4-FFF2-40B4-BE49-F238E27FC236}">
                <a16:creationId xmlns:a16="http://schemas.microsoft.com/office/drawing/2014/main" id="{0DA34927-9E3A-9994-06ED-ADC9D024E939}"/>
              </a:ext>
            </a:extLst>
          </p:cNvPr>
          <p:cNvPicPr>
            <a:picLocks noGrp="1" noChangeAspect="1"/>
          </p:cNvPicPr>
          <p:nvPr>
            <p:ph type="pic" sz="quarter" idx="14"/>
          </p:nvPr>
        </p:nvPicPr>
        <p:blipFill>
          <a:blip r:embed="rId7"/>
          <a:srcRect t="13371" b="13371"/>
          <a:stretch>
            <a:fillRect/>
          </a:stretch>
        </p:blipFill>
        <p:spPr/>
      </p:pic>
      <p:pic>
        <p:nvPicPr>
          <p:cNvPr id="28" name="Espaço Reservado para Imagem 27">
            <a:extLst>
              <a:ext uri="{FF2B5EF4-FFF2-40B4-BE49-F238E27FC236}">
                <a16:creationId xmlns:a16="http://schemas.microsoft.com/office/drawing/2014/main" id="{11D1E32F-B130-C256-59C8-FC0F3FD8423E}"/>
              </a:ext>
            </a:extLst>
          </p:cNvPr>
          <p:cNvPicPr>
            <a:picLocks noGrp="1" noChangeAspect="1"/>
          </p:cNvPicPr>
          <p:nvPr>
            <p:ph type="pic" sz="quarter" idx="15"/>
          </p:nvPr>
        </p:nvPicPr>
        <p:blipFill>
          <a:blip r:embed="rId8"/>
          <a:srcRect t="6106" b="6106"/>
          <a:stretch>
            <a:fillRect/>
          </a:stretch>
        </p:blipFill>
        <p:spPr/>
      </p:pic>
      <p:pic>
        <p:nvPicPr>
          <p:cNvPr id="30" name="Espaço Reservado para Imagem 29">
            <a:extLst>
              <a:ext uri="{FF2B5EF4-FFF2-40B4-BE49-F238E27FC236}">
                <a16:creationId xmlns:a16="http://schemas.microsoft.com/office/drawing/2014/main" id="{2C821A88-E7F3-4366-A85F-9F111A7761E7}"/>
              </a:ext>
            </a:extLst>
          </p:cNvPr>
          <p:cNvPicPr>
            <a:picLocks noGrp="1" noChangeAspect="1"/>
          </p:cNvPicPr>
          <p:nvPr>
            <p:ph type="pic" sz="quarter" idx="16"/>
          </p:nvPr>
        </p:nvPicPr>
        <p:blipFill>
          <a:blip r:embed="rId9"/>
          <a:srcRect t="8667" b="8667"/>
          <a:stretch>
            <a:fillRect/>
          </a:stretch>
        </p:blipFill>
        <p:spPr/>
      </p:pic>
      <p:sp>
        <p:nvSpPr>
          <p:cNvPr id="10" name="Espaço Reservado para Texto 9">
            <a:extLst>
              <a:ext uri="{FF2B5EF4-FFF2-40B4-BE49-F238E27FC236}">
                <a16:creationId xmlns:a16="http://schemas.microsoft.com/office/drawing/2014/main" id="{D8B67D23-3304-E45D-D980-CC0ABB87E23C}"/>
              </a:ext>
            </a:extLst>
          </p:cNvPr>
          <p:cNvSpPr>
            <a:spLocks noGrp="1"/>
          </p:cNvSpPr>
          <p:nvPr>
            <p:ph type="body" sz="quarter" idx="17"/>
          </p:nvPr>
        </p:nvSpPr>
        <p:spPr/>
        <p:txBody>
          <a:bodyPr>
            <a:normAutofit fontScale="92500" lnSpcReduction="10000"/>
          </a:bodyPr>
          <a:lstStyle/>
          <a:p>
            <a:r>
              <a:rPr lang="pt-BR" dirty="0"/>
              <a:t>Sintomas físicos persistentes</a:t>
            </a:r>
          </a:p>
        </p:txBody>
      </p:sp>
      <p:sp>
        <p:nvSpPr>
          <p:cNvPr id="11" name="Espaço Reservado para Texto 10">
            <a:extLst>
              <a:ext uri="{FF2B5EF4-FFF2-40B4-BE49-F238E27FC236}">
                <a16:creationId xmlns:a16="http://schemas.microsoft.com/office/drawing/2014/main" id="{98B7B339-4646-6716-029B-B257110E54A5}"/>
              </a:ext>
            </a:extLst>
          </p:cNvPr>
          <p:cNvSpPr>
            <a:spLocks noGrp="1"/>
          </p:cNvSpPr>
          <p:nvPr>
            <p:ph type="body" sz="quarter" idx="18"/>
          </p:nvPr>
        </p:nvSpPr>
        <p:spPr/>
        <p:txBody>
          <a:bodyPr>
            <a:normAutofit fontScale="92500"/>
          </a:bodyPr>
          <a:lstStyle/>
          <a:p>
            <a:r>
              <a:rPr lang="pt-BR" dirty="0"/>
              <a:t>Problemas de sono</a:t>
            </a:r>
          </a:p>
        </p:txBody>
      </p:sp>
      <p:sp>
        <p:nvSpPr>
          <p:cNvPr id="12" name="Espaço Reservado para Texto 11">
            <a:extLst>
              <a:ext uri="{FF2B5EF4-FFF2-40B4-BE49-F238E27FC236}">
                <a16:creationId xmlns:a16="http://schemas.microsoft.com/office/drawing/2014/main" id="{D5E237E1-7080-31AC-206F-7B3EB9958997}"/>
              </a:ext>
            </a:extLst>
          </p:cNvPr>
          <p:cNvSpPr>
            <a:spLocks noGrp="1"/>
          </p:cNvSpPr>
          <p:nvPr>
            <p:ph type="body" sz="quarter" idx="19"/>
          </p:nvPr>
        </p:nvSpPr>
        <p:spPr/>
        <p:txBody>
          <a:bodyPr>
            <a:normAutofit fontScale="92500" lnSpcReduction="10000"/>
          </a:bodyPr>
          <a:lstStyle/>
          <a:p>
            <a:r>
              <a:rPr lang="pt-BR" dirty="0"/>
              <a:t>Baixa energia e fadiga</a:t>
            </a:r>
          </a:p>
        </p:txBody>
      </p:sp>
      <p:sp>
        <p:nvSpPr>
          <p:cNvPr id="13" name="Espaço Reservado para Texto 12">
            <a:extLst>
              <a:ext uri="{FF2B5EF4-FFF2-40B4-BE49-F238E27FC236}">
                <a16:creationId xmlns:a16="http://schemas.microsoft.com/office/drawing/2014/main" id="{818CD4E6-CEBD-C398-E259-C4B6AE43A2F3}"/>
              </a:ext>
            </a:extLst>
          </p:cNvPr>
          <p:cNvSpPr>
            <a:spLocks noGrp="1"/>
          </p:cNvSpPr>
          <p:nvPr>
            <p:ph type="body" sz="quarter" idx="20"/>
          </p:nvPr>
        </p:nvSpPr>
        <p:spPr/>
        <p:txBody>
          <a:bodyPr>
            <a:normAutofit fontScale="92500" lnSpcReduction="10000"/>
          </a:bodyPr>
          <a:lstStyle/>
          <a:p>
            <a:r>
              <a:rPr lang="pt-BR" dirty="0"/>
              <a:t>Alterações no apetite</a:t>
            </a:r>
          </a:p>
        </p:txBody>
      </p:sp>
      <p:sp>
        <p:nvSpPr>
          <p:cNvPr id="14" name="Espaço Reservado para Texto 13">
            <a:extLst>
              <a:ext uri="{FF2B5EF4-FFF2-40B4-BE49-F238E27FC236}">
                <a16:creationId xmlns:a16="http://schemas.microsoft.com/office/drawing/2014/main" id="{88EF1714-DAE9-A96A-63F7-08EFD7C4291A}"/>
              </a:ext>
            </a:extLst>
          </p:cNvPr>
          <p:cNvSpPr>
            <a:spLocks noGrp="1"/>
          </p:cNvSpPr>
          <p:nvPr>
            <p:ph type="body" sz="quarter" idx="21"/>
          </p:nvPr>
        </p:nvSpPr>
        <p:spPr/>
        <p:txBody>
          <a:bodyPr>
            <a:normAutofit fontScale="92500" lnSpcReduction="10000"/>
          </a:bodyPr>
          <a:lstStyle/>
          <a:p>
            <a:r>
              <a:rPr lang="pt-BR" dirty="0"/>
              <a:t>Pensamentos negativos</a:t>
            </a:r>
          </a:p>
        </p:txBody>
      </p:sp>
      <p:sp>
        <p:nvSpPr>
          <p:cNvPr id="15" name="Espaço Reservado para Texto 14">
            <a:extLst>
              <a:ext uri="{FF2B5EF4-FFF2-40B4-BE49-F238E27FC236}">
                <a16:creationId xmlns:a16="http://schemas.microsoft.com/office/drawing/2014/main" id="{2761B146-656A-80DA-9CA1-AFB963C3B973}"/>
              </a:ext>
            </a:extLst>
          </p:cNvPr>
          <p:cNvSpPr>
            <a:spLocks noGrp="1"/>
          </p:cNvSpPr>
          <p:nvPr>
            <p:ph type="body" sz="quarter" idx="22"/>
          </p:nvPr>
        </p:nvSpPr>
        <p:spPr/>
        <p:txBody>
          <a:bodyPr/>
          <a:lstStyle/>
          <a:p>
            <a:r>
              <a:rPr lang="pt-BR" dirty="0"/>
              <a:t>Indecisão</a:t>
            </a:r>
          </a:p>
        </p:txBody>
      </p:sp>
      <p:sp>
        <p:nvSpPr>
          <p:cNvPr id="16" name="Espaço Reservado para Texto 15">
            <a:extLst>
              <a:ext uri="{FF2B5EF4-FFF2-40B4-BE49-F238E27FC236}">
                <a16:creationId xmlns:a16="http://schemas.microsoft.com/office/drawing/2014/main" id="{2A1F4CE5-38BE-4DA5-C222-493FABF8CFF8}"/>
              </a:ext>
            </a:extLst>
          </p:cNvPr>
          <p:cNvSpPr>
            <a:spLocks noGrp="1"/>
          </p:cNvSpPr>
          <p:nvPr>
            <p:ph type="body" sz="quarter" idx="23"/>
          </p:nvPr>
        </p:nvSpPr>
        <p:spPr/>
        <p:txBody>
          <a:bodyPr/>
          <a:lstStyle/>
          <a:p>
            <a:r>
              <a:rPr lang="pt-BR" dirty="0"/>
              <a:t>Desesperança</a:t>
            </a:r>
          </a:p>
        </p:txBody>
      </p:sp>
    </p:spTree>
    <p:extLst>
      <p:ext uri="{BB962C8B-B14F-4D97-AF65-F5344CB8AC3E}">
        <p14:creationId xmlns:p14="http://schemas.microsoft.com/office/powerpoint/2010/main" val="716295168"/>
      </p:ext>
    </p:extLst>
  </p:cSld>
  <p:clrMapOvr>
    <a:masterClrMapping/>
  </p:clrMapOvr>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220</TotalTime>
  <Words>1338</Words>
  <Application>Microsoft Office PowerPoint</Application>
  <PresentationFormat>Personalizar</PresentationFormat>
  <Paragraphs>66</Paragraphs>
  <Slides>6</Slides>
  <Notes>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6</vt:i4>
      </vt:variant>
    </vt:vector>
  </HeadingPairs>
  <TitlesOfParts>
    <vt:vector size="13" baseType="lpstr">
      <vt:lpstr>Bahnschrift SemiBold Condensed</vt:lpstr>
      <vt:lpstr>Calibri</vt:lpstr>
      <vt:lpstr>Franklin Gothic Book</vt:lpstr>
      <vt:lpstr>Montserrat</vt:lpstr>
      <vt:lpstr>Söhne</vt:lpstr>
      <vt:lpstr>Wingdings 3</vt:lpstr>
      <vt:lpstr>Cortar</vt:lpstr>
      <vt:lpstr>Depressão:</vt:lpstr>
      <vt:lpstr>Altas taxas de prevalência</vt:lpstr>
      <vt:lpstr>Depressão: uma prioridade em saúde pública</vt:lpstr>
      <vt:lpstr>Fatores contribuintes</vt:lpstr>
      <vt:lpstr>Sintomas cardinais da depressão</vt:lpstr>
      <vt:lpstr>Manifestações comuns de depressão</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5</cp:revision>
  <dcterms:created xsi:type="dcterms:W3CDTF">2023-09-07T11:00:06Z</dcterms:created>
  <dcterms:modified xsi:type="dcterms:W3CDTF">2023-09-07T20:29:43Z</dcterms:modified>
</cp:coreProperties>
</file>