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0C"/>
    <a:srgbClr val="FF0A0A"/>
    <a:srgbClr val="FF0808"/>
    <a:srgbClr val="FF0606"/>
    <a:srgbClr val="FF0404"/>
    <a:srgbClr val="FF0505"/>
    <a:srgbClr val="FF0202"/>
    <a:srgbClr val="0074C7"/>
    <a:srgbClr val="08B514"/>
    <a:srgbClr val="08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Incentivo financeiro com base no critério populacional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B78401A6-232A-4565-9795-73A56D83F1F6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Capitação ponderada</a:t>
          </a:r>
        </a:p>
      </dgm:t>
    </dgm:pt>
    <dgm:pt modelId="{B4149829-5C6E-45DC-9EE6-7091CE829D5F}" type="parTrans" cxnId="{6AF8B5F0-3B03-460B-854F-0D7D0F0D636D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04128921-CD69-4D97-8A31-D73406E58AE6}" type="sibTrans" cxnId="{6AF8B5F0-3B03-460B-854F-0D7D0F0D636D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77E6B34C-8547-4D51-B03D-F429E6E66F23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Pagamento por desempenho</a:t>
          </a:r>
        </a:p>
      </dgm:t>
    </dgm:pt>
    <dgm:pt modelId="{53CE471A-3D6E-42AB-B188-49487A738A6A}" type="parTrans" cxnId="{00853745-B2D9-4C2E-9BC3-11B077BEDD46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FB3469C9-6EB4-4E10-A29D-16012DB16BDF}" type="sibTrans" cxnId="{00853745-B2D9-4C2E-9BC3-11B077BEDD46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C80954FB-D604-431B-80B7-359F2987B251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Incentivo para ações estratégicas</a:t>
          </a:r>
        </a:p>
      </dgm:t>
    </dgm:pt>
    <dgm:pt modelId="{C5D92C7B-832E-437D-A2D6-16045E166AF0}" type="parTrans" cxnId="{09DB7C8A-71DA-460C-996B-7BBD7EA45DA5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F1B6698D-0550-4873-8003-303B931287CC}" type="sibTrans" cxnId="{09DB7C8A-71DA-460C-996B-7BBD7EA45DA5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1F5BC5-04BE-451E-930A-5EE14C3381C9}" type="pres">
      <dgm:prSet presAssocID="{544E1C3C-C9D4-437C-9C43-AD0B31A9E24C}" presName="spacer" presStyleCnt="0"/>
      <dgm:spPr/>
    </dgm:pt>
    <dgm:pt modelId="{BEAA7BF4-0C58-4B3A-96A4-8B5DFA4DB9CF}" type="pres">
      <dgm:prSet presAssocID="{B78401A6-232A-4565-9795-73A56D83F1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0E698-A392-4A4F-AE6E-A0356B74C513}" type="pres">
      <dgm:prSet presAssocID="{04128921-CD69-4D97-8A31-D73406E58AE6}" presName="spacer" presStyleCnt="0"/>
      <dgm:spPr/>
    </dgm:pt>
    <dgm:pt modelId="{1896BCFA-F4BD-4F8C-A0E9-B8FC7B2541EC}" type="pres">
      <dgm:prSet presAssocID="{77E6B34C-8547-4D51-B03D-F429E6E66F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C94F18-5F3C-486C-83AA-0D7EAD4F4B6D}" type="pres">
      <dgm:prSet presAssocID="{FB3469C9-6EB4-4E10-A29D-16012DB16BDF}" presName="spacer" presStyleCnt="0"/>
      <dgm:spPr/>
    </dgm:pt>
    <dgm:pt modelId="{77B4CA8C-2840-49EF-ACD8-F112470E1B29}" type="pres">
      <dgm:prSet presAssocID="{C80954FB-D604-431B-80B7-359F2987B2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9F8502-3DD5-410A-BD7F-DFA829C29A7D}" type="presOf" srcId="{C80954FB-D604-431B-80B7-359F2987B251}" destId="{77B4CA8C-2840-49EF-ACD8-F112470E1B29}" srcOrd="0" destOrd="0" presId="urn:microsoft.com/office/officeart/2005/8/layout/vList2"/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70DAC22E-8A06-471B-BCF9-E9E58A001C8B}" type="presOf" srcId="{B78401A6-232A-4565-9795-73A56D83F1F6}" destId="{BEAA7BF4-0C58-4B3A-96A4-8B5DFA4DB9CF}" srcOrd="0" destOrd="0" presId="urn:microsoft.com/office/officeart/2005/8/layout/vList2"/>
    <dgm:cxn modelId="{00853745-B2D9-4C2E-9BC3-11B077BEDD46}" srcId="{27C1C4A0-71BB-4E65-9D88-4624C82ACC39}" destId="{77E6B34C-8547-4D51-B03D-F429E6E66F23}" srcOrd="2" destOrd="0" parTransId="{53CE471A-3D6E-42AB-B188-49487A738A6A}" sibTransId="{FB3469C9-6EB4-4E10-A29D-16012DB16BDF}"/>
    <dgm:cxn modelId="{09DB7C8A-71DA-460C-996B-7BBD7EA45DA5}" srcId="{27C1C4A0-71BB-4E65-9D88-4624C82ACC39}" destId="{C80954FB-D604-431B-80B7-359F2987B251}" srcOrd="3" destOrd="0" parTransId="{C5D92C7B-832E-437D-A2D6-16045E166AF0}" sibTransId="{F1B6698D-0550-4873-8003-303B931287CC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5A98C9BA-97A7-4E26-8EFB-357729343CAA}" type="presOf" srcId="{77E6B34C-8547-4D51-B03D-F429E6E66F23}" destId="{1896BCFA-F4BD-4F8C-A0E9-B8FC7B2541EC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6AF8B5F0-3B03-460B-854F-0D7D0F0D636D}" srcId="{27C1C4A0-71BB-4E65-9D88-4624C82ACC39}" destId="{B78401A6-232A-4565-9795-73A56D83F1F6}" srcOrd="1" destOrd="0" parTransId="{B4149829-5C6E-45DC-9EE6-7091CE829D5F}" sibTransId="{04128921-CD69-4D97-8A31-D73406E58AE6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D92932C1-E47A-4CB6-B024-C37775522245}" type="presParOf" srcId="{32DC1E19-99EB-4C5C-9FB3-5A1A350D9842}" destId="{3D1F5BC5-04BE-451E-930A-5EE14C3381C9}" srcOrd="1" destOrd="0" presId="urn:microsoft.com/office/officeart/2005/8/layout/vList2"/>
    <dgm:cxn modelId="{57A939EA-93B1-483D-A004-3048651B44B4}" type="presParOf" srcId="{32DC1E19-99EB-4C5C-9FB3-5A1A350D9842}" destId="{BEAA7BF4-0C58-4B3A-96A4-8B5DFA4DB9CF}" srcOrd="2" destOrd="0" presId="urn:microsoft.com/office/officeart/2005/8/layout/vList2"/>
    <dgm:cxn modelId="{BB536AEB-9D69-49FF-BB67-96675EAF154A}" type="presParOf" srcId="{32DC1E19-99EB-4C5C-9FB3-5A1A350D9842}" destId="{8700E698-A392-4A4F-AE6E-A0356B74C513}" srcOrd="3" destOrd="0" presId="urn:microsoft.com/office/officeart/2005/8/layout/vList2"/>
    <dgm:cxn modelId="{B02F101E-3731-4C0C-B8FE-8F32BC901240}" type="presParOf" srcId="{32DC1E19-99EB-4C5C-9FB3-5A1A350D9842}" destId="{1896BCFA-F4BD-4F8C-A0E9-B8FC7B2541EC}" srcOrd="4" destOrd="0" presId="urn:microsoft.com/office/officeart/2005/8/layout/vList2"/>
    <dgm:cxn modelId="{460C0E8F-B6FC-419C-B8F9-C76116D3323A}" type="presParOf" srcId="{32DC1E19-99EB-4C5C-9FB3-5A1A350D9842}" destId="{1DC94F18-5F3C-486C-83AA-0D7EAD4F4B6D}" srcOrd="5" destOrd="0" presId="urn:microsoft.com/office/officeart/2005/8/layout/vList2"/>
    <dgm:cxn modelId="{5A5D7654-E5F1-45CC-AA16-CCD99701C9EA}" type="presParOf" srcId="{32DC1E19-99EB-4C5C-9FB3-5A1A350D9842}" destId="{77B4CA8C-2840-49EF-ACD8-F112470E1B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800" dirty="0">
              <a:latin typeface="Arial Rounded MT Bold" panose="020F0704030504030204" pitchFamily="34" charset="0"/>
            </a:rPr>
            <a:t>Quantidade máxima que o município pode cadastrar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28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28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Granja tem o potencial de 2750 pessoas por equipe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2800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2800"/>
        </a:p>
      </dgm:t>
    </dgm:pt>
    <dgm:pt modelId="{9C329664-1CFB-4F60-8016-372C805678C8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Como temos 21 equipes o potencial de cadastro é 57750</a:t>
          </a:r>
        </a:p>
      </dgm:t>
    </dgm:pt>
    <dgm:pt modelId="{1CF05416-2DF7-41F7-83EA-64A6B8D6214B}" type="parTrans" cxnId="{7F4D044A-EA1D-428B-9A0D-EE9BEF9A6F82}">
      <dgm:prSet/>
      <dgm:spPr/>
      <dgm:t>
        <a:bodyPr/>
        <a:lstStyle/>
        <a:p>
          <a:endParaRPr lang="pt-BR"/>
        </a:p>
      </dgm:t>
    </dgm:pt>
    <dgm:pt modelId="{A2B66F99-F2BE-4270-BDA5-1C6ED6EB381B}" type="sibTrans" cxnId="{7F4D044A-EA1D-428B-9A0D-EE9BEF9A6F82}">
      <dgm:prSet/>
      <dgm:spPr/>
      <dgm:t>
        <a:bodyPr/>
        <a:lstStyle/>
        <a:p>
          <a:endParaRPr lang="pt-BR"/>
        </a:p>
      </dgm:t>
    </dgm:pt>
    <dgm:pt modelId="{DBABF5C9-47C9-4ED8-9C93-E2D5116B72DE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Atualmente temos 57702 e um déficit de 48 cadastros </a:t>
          </a:r>
        </a:p>
      </dgm:t>
    </dgm:pt>
    <dgm:pt modelId="{BBCD98A2-60A6-4036-A755-39B2F97F4D97}" type="parTrans" cxnId="{D34BDB5F-4ACE-4072-8BE5-A430781366DC}">
      <dgm:prSet/>
      <dgm:spPr/>
      <dgm:t>
        <a:bodyPr/>
        <a:lstStyle/>
        <a:p>
          <a:endParaRPr lang="pt-BR"/>
        </a:p>
      </dgm:t>
    </dgm:pt>
    <dgm:pt modelId="{D5D0504B-CB4B-44D5-8574-7299371E224C}" type="sibTrans" cxnId="{D34BDB5F-4ACE-4072-8BE5-A430781366DC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EF7FD7-B860-4C6F-8167-8672504D56B4}" type="pres">
      <dgm:prSet presAssocID="{B3248B11-6947-42BF-8B13-EB9E12112882}" presName="spacer" presStyleCnt="0"/>
      <dgm:spPr/>
    </dgm:pt>
    <dgm:pt modelId="{69CBCB73-6CA3-4F79-B616-1498FE6A07C0}" type="pres">
      <dgm:prSet presAssocID="{9C329664-1CFB-4F60-8016-372C805678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F0BD02-6B89-4C7D-891D-B769BA7C148A}" type="pres">
      <dgm:prSet presAssocID="{A2B66F99-F2BE-4270-BDA5-1C6ED6EB381B}" presName="spacer" presStyleCnt="0"/>
      <dgm:spPr/>
    </dgm:pt>
    <dgm:pt modelId="{1AFCA3C5-60C6-45B9-9707-BEBDB6AAB6F6}" type="pres">
      <dgm:prSet presAssocID="{DBABF5C9-47C9-4ED8-9C93-E2D5116B72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6F93B535-B068-40FE-9AF7-DC88B8729015}" type="presOf" srcId="{DBABF5C9-47C9-4ED8-9C93-E2D5116B72DE}" destId="{1AFCA3C5-60C6-45B9-9707-BEBDB6AAB6F6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D34BDB5F-4ACE-4072-8BE5-A430781366DC}" srcId="{27C1C4A0-71BB-4E65-9D88-4624C82ACC39}" destId="{DBABF5C9-47C9-4ED8-9C93-E2D5116B72DE}" srcOrd="3" destOrd="0" parTransId="{BBCD98A2-60A6-4036-A755-39B2F97F4D97}" sibTransId="{D5D0504B-CB4B-44D5-8574-7299371E224C}"/>
    <dgm:cxn modelId="{7F4D044A-EA1D-428B-9A0D-EE9BEF9A6F82}" srcId="{27C1C4A0-71BB-4E65-9D88-4624C82ACC39}" destId="{9C329664-1CFB-4F60-8016-372C805678C8}" srcOrd="2" destOrd="0" parTransId="{1CF05416-2DF7-41F7-83EA-64A6B8D6214B}" sibTransId="{A2B66F99-F2BE-4270-BDA5-1C6ED6EB381B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7A9E6CAB-6A15-4D57-AF4B-49333195E5B9}" type="presOf" srcId="{9C329664-1CFB-4F60-8016-372C805678C8}" destId="{69CBCB73-6CA3-4F79-B616-1498FE6A07C0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  <dgm:cxn modelId="{695150E2-3361-4889-A845-628BFB041F5F}" type="presParOf" srcId="{32DC1E19-99EB-4C5C-9FB3-5A1A350D9842}" destId="{7DEF7FD7-B860-4C6F-8167-8672504D56B4}" srcOrd="3" destOrd="0" presId="urn:microsoft.com/office/officeart/2005/8/layout/vList2"/>
    <dgm:cxn modelId="{00CDC138-3363-47F7-BE58-4929EB511557}" type="presParOf" srcId="{32DC1E19-99EB-4C5C-9FB3-5A1A350D9842}" destId="{69CBCB73-6CA3-4F79-B616-1498FE6A07C0}" srcOrd="4" destOrd="0" presId="urn:microsoft.com/office/officeart/2005/8/layout/vList2"/>
    <dgm:cxn modelId="{1279CCFB-FE3E-4F33-A42B-7F107ED41C15}" type="presParOf" srcId="{32DC1E19-99EB-4C5C-9FB3-5A1A350D9842}" destId="{D3F0BD02-6B89-4C7D-891D-B769BA7C148A}" srcOrd="5" destOrd="0" presId="urn:microsoft.com/office/officeart/2005/8/layout/vList2"/>
    <dgm:cxn modelId="{583F1AFB-B7DF-4C7E-836E-68162D9B3D08}" type="presParOf" srcId="{32DC1E19-99EB-4C5C-9FB3-5A1A350D9842}" destId="{1AFCA3C5-60C6-45B9-9707-BEBDB6AAB6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6A288C0-09FD-4DB5-85F0-91B4E300E19B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2- Proporção de gestantes com realização de exames para sífilis e HIV;</a:t>
          </a:r>
        </a:p>
      </dgm:t>
    </dgm:pt>
    <dgm:pt modelId="{F0C74E2B-E8A5-4393-8859-178928126F4A}" type="parTrans" cxnId="{66F58175-247D-4F5C-9146-1A8106C15054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DFFC14DD-B400-4072-8F7F-5738B82E2E36}" type="sibTrans" cxnId="{66F58175-247D-4F5C-9146-1A8106C15054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38FBD4F-52FE-4319-B9ED-5E63FF8727AD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3- Proporção de gestantes com atendimento odontológico realizado;</a:t>
          </a:r>
        </a:p>
      </dgm:t>
    </dgm:pt>
    <dgm:pt modelId="{AD75A408-4D0E-44F7-9653-8E41C4D28FFC}" type="parTrans" cxnId="{372047DB-76DF-49F1-8786-5BF183561E79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7B8AD67B-78FB-45B4-89CA-916750FA5D99}" type="sibTrans" cxnId="{372047DB-76DF-49F1-8786-5BF183561E79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BDF8842B-5D4C-4D22-8025-B633959B30CF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4- Proporção de mulheres com coleta de citopatológico na APS;</a:t>
          </a:r>
        </a:p>
      </dgm:t>
    </dgm:pt>
    <dgm:pt modelId="{A1F0EF26-362C-48D2-843E-AB6A77FE23AB}" type="parTrans" cxnId="{7D8C9BE0-3442-4892-97B4-040D7292F11F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7589608-F448-4809-9D9C-C7A3F96540D7}" type="sibTrans" cxnId="{7D8C9BE0-3442-4892-97B4-040D7292F11F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E86FFE9-3C10-4E9D-851B-6C98EA0028AA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5- Proporção de Crianças de até 1 (um) ano de idade vacinadas na APS com a 3ª (terceira) dose de Penta e VIP;</a:t>
          </a:r>
        </a:p>
      </dgm:t>
    </dgm:pt>
    <dgm:pt modelId="{DCB9E2FD-8ADD-4181-98F4-55B44AD66B85}" type="parTrans" cxnId="{7A933368-8C03-4EBF-AB88-A00FFBA257AA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62C3D97-EBAE-45FA-B1B7-D8D64D5A4BD5}" type="sibTrans" cxnId="{7A933368-8C03-4EBF-AB88-A00FFBA257AA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4DC4EA9C-4C8F-40FA-AA66-0FF7E5395F8F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6- Proporção de pessoas com hipertensão, com consulta e pressão arterial aferida no semestre;</a:t>
          </a:r>
        </a:p>
      </dgm:t>
    </dgm:pt>
    <dgm:pt modelId="{477F4B9E-A447-427A-B17B-59D721697E40}" type="parTrans" cxnId="{64FFD072-F145-4EA3-A661-268E1E5BFA6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BC2C1D35-2891-4741-B077-516FA7294B23}" type="sibTrans" cxnId="{64FFD072-F145-4EA3-A661-268E1E5BFA6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21043BAB-E5C9-4582-A234-52130991D92A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7- Proporção de pessoas com diabetes, com consulta e hemoglobina glicada solicitada no semestre.</a:t>
          </a:r>
        </a:p>
      </dgm:t>
    </dgm:pt>
    <dgm:pt modelId="{EA15F951-5429-4224-BFEF-7ABA967F68DB}" type="parTrans" cxnId="{F8FE11FC-906C-4DB5-8669-74E84980335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D251C00E-E4BF-4381-A290-74BAFBA73D11}" type="sibTrans" cxnId="{F8FE11FC-906C-4DB5-8669-74E84980335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87ABC629-EA8C-40A2-AD94-47E402FC38BD}">
      <dgm:prSet phldrT="[Texto]" custT="1"/>
      <dgm:spPr>
        <a:solidFill>
          <a:srgbClr val="08B714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800" b="1" i="0" u="none" dirty="0">
              <a:latin typeface="Arial Rounded MT Bold" panose="020F0704030504030204" pitchFamily="34" charset="0"/>
            </a:rPr>
            <a:t>1- Proporção de gestantes com pelo menos 6 (seis) consultas pré-natal realizadas, sendo a 1ª (primeira) até a 12ª (décima segunda) semana de gestação;</a:t>
          </a:r>
          <a:endParaRPr lang="pt-BR" sz="1800" dirty="0">
            <a:latin typeface="Arial Rounded MT Bold" panose="020F0704030504030204" pitchFamily="34" charset="0"/>
          </a:endParaRPr>
        </a:p>
      </dgm:t>
    </dgm:pt>
    <dgm:pt modelId="{F3AB6880-8D2C-4D15-AC0F-C24D97A242DD}" type="parTrans" cxnId="{F9F0D6FA-0881-4FB3-8429-DB5A346AAB0A}">
      <dgm:prSet/>
      <dgm:spPr/>
      <dgm:t>
        <a:bodyPr/>
        <a:lstStyle/>
        <a:p>
          <a:endParaRPr lang="pt-BR"/>
        </a:p>
      </dgm:t>
    </dgm:pt>
    <dgm:pt modelId="{4EE74C89-3077-4C45-82D9-104A853C2231}" type="sibTrans" cxnId="{F9F0D6FA-0881-4FB3-8429-DB5A346AAB0A}">
      <dgm:prSet/>
      <dgm:spPr/>
      <dgm:t>
        <a:bodyPr/>
        <a:lstStyle/>
        <a:p>
          <a:endParaRPr lang="pt-BR"/>
        </a:p>
      </dgm:t>
    </dgm:pt>
    <dgm:pt modelId="{768460CA-D85E-4A19-ADE3-D1A83E7BEF9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CA6F8C15-F2E8-4887-B935-3BCF501E8C45}" type="pres">
      <dgm:prSet presAssocID="{87ABC629-EA8C-40A2-AD94-47E402FC38B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10542A3-B2BE-4C9F-ADC8-A83A92C23924}" type="pres">
      <dgm:prSet presAssocID="{4EE74C89-3077-4C45-82D9-104A853C2231}" presName="spacer" presStyleCnt="0"/>
      <dgm:spPr/>
    </dgm:pt>
    <dgm:pt modelId="{55A032E4-2719-4A62-9F5D-7E19120108CC}" type="pres">
      <dgm:prSet presAssocID="{26A288C0-09FD-4DB5-85F0-91B4E300E19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CFD71DE-458D-49CD-A8EE-8511B4C400F7}" type="pres">
      <dgm:prSet presAssocID="{DFFC14DD-B400-4072-8F7F-5738B82E2E36}" presName="spacer" presStyleCnt="0"/>
      <dgm:spPr/>
    </dgm:pt>
    <dgm:pt modelId="{6CC1626B-F409-4765-BB1F-4A3D977E0397}" type="pres">
      <dgm:prSet presAssocID="{E38FBD4F-52FE-4319-B9ED-5E63FF8727A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69DBAB-132B-4930-9283-CC66002DEE52}" type="pres">
      <dgm:prSet presAssocID="{7B8AD67B-78FB-45B4-89CA-916750FA5D99}" presName="spacer" presStyleCnt="0"/>
      <dgm:spPr/>
    </dgm:pt>
    <dgm:pt modelId="{4E2A4A1D-C198-44D8-89E0-8F055F44A31E}" type="pres">
      <dgm:prSet presAssocID="{BDF8842B-5D4C-4D22-8025-B633959B30C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0CC3D2-9464-48DE-BFD8-541E113F00B9}" type="pres">
      <dgm:prSet presAssocID="{E7589608-F448-4809-9D9C-C7A3F96540D7}" presName="spacer" presStyleCnt="0"/>
      <dgm:spPr/>
    </dgm:pt>
    <dgm:pt modelId="{48582ED8-D286-4C34-A5A1-7D85737C701C}" type="pres">
      <dgm:prSet presAssocID="{EE86FFE9-3C10-4E9D-851B-6C98EA0028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2D111A-90B8-40DA-AC90-82055A4FD1ED}" type="pres">
      <dgm:prSet presAssocID="{E62C3D97-EBAE-45FA-B1B7-D8D64D5A4BD5}" presName="spacer" presStyleCnt="0"/>
      <dgm:spPr/>
    </dgm:pt>
    <dgm:pt modelId="{D0EF46BF-1C8D-444B-BAF2-01012DB710CF}" type="pres">
      <dgm:prSet presAssocID="{4DC4EA9C-4C8F-40FA-AA66-0FF7E5395F8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71E3DA6-6BB6-4441-9E0A-D65C5C0854C7}" type="pres">
      <dgm:prSet presAssocID="{BC2C1D35-2891-4741-B077-516FA7294B23}" presName="spacer" presStyleCnt="0"/>
      <dgm:spPr/>
    </dgm:pt>
    <dgm:pt modelId="{73510409-4F90-43CE-A0D4-F3962F2C7C7F}" type="pres">
      <dgm:prSet presAssocID="{21043BAB-E5C9-4582-A234-52130991D92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B9AC04-C3E7-434B-B7E2-C5F262F9F5C9}" type="presOf" srcId="{87ABC629-EA8C-40A2-AD94-47E402FC38BD}" destId="{CA6F8C15-F2E8-4887-B935-3BCF501E8C45}" srcOrd="0" destOrd="0" presId="urn:microsoft.com/office/officeart/2005/8/layout/vList2"/>
    <dgm:cxn modelId="{945CD918-5795-4DA6-B2A7-BA6EC6CA6F44}" type="presOf" srcId="{27C1C4A0-71BB-4E65-9D88-4624C82ACC39}" destId="{768460CA-D85E-4A19-ADE3-D1A83E7BEF92}" srcOrd="0" destOrd="0" presId="urn:microsoft.com/office/officeart/2005/8/layout/vList2"/>
    <dgm:cxn modelId="{82D34A24-895B-4F31-997A-1194EC06B8EE}" type="presOf" srcId="{E38FBD4F-52FE-4319-B9ED-5E63FF8727AD}" destId="{6CC1626B-F409-4765-BB1F-4A3D977E0397}" srcOrd="0" destOrd="0" presId="urn:microsoft.com/office/officeart/2005/8/layout/vList2"/>
    <dgm:cxn modelId="{7A933368-8C03-4EBF-AB88-A00FFBA257AA}" srcId="{27C1C4A0-71BB-4E65-9D88-4624C82ACC39}" destId="{EE86FFE9-3C10-4E9D-851B-6C98EA0028AA}" srcOrd="4" destOrd="0" parTransId="{DCB9E2FD-8ADD-4181-98F4-55B44AD66B85}" sibTransId="{E62C3D97-EBAE-45FA-B1B7-D8D64D5A4BD5}"/>
    <dgm:cxn modelId="{DF7BA04E-7DCC-4207-9313-001C52D3309F}" type="presOf" srcId="{EE86FFE9-3C10-4E9D-851B-6C98EA0028AA}" destId="{48582ED8-D286-4C34-A5A1-7D85737C701C}" srcOrd="0" destOrd="0" presId="urn:microsoft.com/office/officeart/2005/8/layout/vList2"/>
    <dgm:cxn modelId="{64FFD072-F145-4EA3-A661-268E1E5BFA60}" srcId="{27C1C4A0-71BB-4E65-9D88-4624C82ACC39}" destId="{4DC4EA9C-4C8F-40FA-AA66-0FF7E5395F8F}" srcOrd="5" destOrd="0" parTransId="{477F4B9E-A447-427A-B17B-59D721697E40}" sibTransId="{BC2C1D35-2891-4741-B077-516FA7294B23}"/>
    <dgm:cxn modelId="{BFEB3D74-C98A-4C62-8841-3C4934E597E6}" type="presOf" srcId="{BDF8842B-5D4C-4D22-8025-B633959B30CF}" destId="{4E2A4A1D-C198-44D8-89E0-8F055F44A31E}" srcOrd="0" destOrd="0" presId="urn:microsoft.com/office/officeart/2005/8/layout/vList2"/>
    <dgm:cxn modelId="{66F58175-247D-4F5C-9146-1A8106C15054}" srcId="{27C1C4A0-71BB-4E65-9D88-4624C82ACC39}" destId="{26A288C0-09FD-4DB5-85F0-91B4E300E19B}" srcOrd="1" destOrd="0" parTransId="{F0C74E2B-E8A5-4393-8859-178928126F4A}" sibTransId="{DFFC14DD-B400-4072-8F7F-5738B82E2E36}"/>
    <dgm:cxn modelId="{6727A386-6333-483F-B12C-6DC73085F690}" type="presOf" srcId="{26A288C0-09FD-4DB5-85F0-91B4E300E19B}" destId="{55A032E4-2719-4A62-9F5D-7E19120108CC}" srcOrd="0" destOrd="0" presId="urn:microsoft.com/office/officeart/2005/8/layout/vList2"/>
    <dgm:cxn modelId="{372047DB-76DF-49F1-8786-5BF183561E79}" srcId="{27C1C4A0-71BB-4E65-9D88-4624C82ACC39}" destId="{E38FBD4F-52FE-4319-B9ED-5E63FF8727AD}" srcOrd="2" destOrd="0" parTransId="{AD75A408-4D0E-44F7-9653-8E41C4D28FFC}" sibTransId="{7B8AD67B-78FB-45B4-89CA-916750FA5D99}"/>
    <dgm:cxn modelId="{B4C588DC-9A4D-48F9-AA8D-5335BBDAE2D2}" type="presOf" srcId="{4DC4EA9C-4C8F-40FA-AA66-0FF7E5395F8F}" destId="{D0EF46BF-1C8D-444B-BAF2-01012DB710CF}" srcOrd="0" destOrd="0" presId="urn:microsoft.com/office/officeart/2005/8/layout/vList2"/>
    <dgm:cxn modelId="{7D8C9BE0-3442-4892-97B4-040D7292F11F}" srcId="{27C1C4A0-71BB-4E65-9D88-4624C82ACC39}" destId="{BDF8842B-5D4C-4D22-8025-B633959B30CF}" srcOrd="3" destOrd="0" parTransId="{A1F0EF26-362C-48D2-843E-AB6A77FE23AB}" sibTransId="{E7589608-F448-4809-9D9C-C7A3F96540D7}"/>
    <dgm:cxn modelId="{031BB7EB-7ABD-4799-ACC2-D43CBABF6457}" type="presOf" srcId="{21043BAB-E5C9-4582-A234-52130991D92A}" destId="{73510409-4F90-43CE-A0D4-F3962F2C7C7F}" srcOrd="0" destOrd="0" presId="urn:microsoft.com/office/officeart/2005/8/layout/vList2"/>
    <dgm:cxn modelId="{F9F0D6FA-0881-4FB3-8429-DB5A346AAB0A}" srcId="{27C1C4A0-71BB-4E65-9D88-4624C82ACC39}" destId="{87ABC629-EA8C-40A2-AD94-47E402FC38BD}" srcOrd="0" destOrd="0" parTransId="{F3AB6880-8D2C-4D15-AC0F-C24D97A242DD}" sibTransId="{4EE74C89-3077-4C45-82D9-104A853C2231}"/>
    <dgm:cxn modelId="{F8FE11FC-906C-4DB5-8669-74E849803350}" srcId="{27C1C4A0-71BB-4E65-9D88-4624C82ACC39}" destId="{21043BAB-E5C9-4582-A234-52130991D92A}" srcOrd="6" destOrd="0" parTransId="{EA15F951-5429-4224-BFEF-7ABA967F68DB}" sibTransId="{D251C00E-E4BF-4381-A290-74BAFBA73D11}"/>
    <dgm:cxn modelId="{F454FB97-9AB0-4E91-8E01-E6B3B6384AA1}" type="presParOf" srcId="{768460CA-D85E-4A19-ADE3-D1A83E7BEF92}" destId="{CA6F8C15-F2E8-4887-B935-3BCF501E8C45}" srcOrd="0" destOrd="0" presId="urn:microsoft.com/office/officeart/2005/8/layout/vList2"/>
    <dgm:cxn modelId="{597C5D73-200E-4CE3-B833-070554B71DAD}" type="presParOf" srcId="{768460CA-D85E-4A19-ADE3-D1A83E7BEF92}" destId="{D10542A3-B2BE-4C9F-ADC8-A83A92C23924}" srcOrd="1" destOrd="0" presId="urn:microsoft.com/office/officeart/2005/8/layout/vList2"/>
    <dgm:cxn modelId="{C68A49D8-1226-4BE9-861B-171A890EBFD4}" type="presParOf" srcId="{768460CA-D85E-4A19-ADE3-D1A83E7BEF92}" destId="{55A032E4-2719-4A62-9F5D-7E19120108CC}" srcOrd="2" destOrd="0" presId="urn:microsoft.com/office/officeart/2005/8/layout/vList2"/>
    <dgm:cxn modelId="{20CEFB1C-1A4E-45E8-9982-DF955C714133}" type="presParOf" srcId="{768460CA-D85E-4A19-ADE3-D1A83E7BEF92}" destId="{7CFD71DE-458D-49CD-A8EE-8511B4C400F7}" srcOrd="3" destOrd="0" presId="urn:microsoft.com/office/officeart/2005/8/layout/vList2"/>
    <dgm:cxn modelId="{347B895C-8FF3-411B-A1DF-F7B37585B2E5}" type="presParOf" srcId="{768460CA-D85E-4A19-ADE3-D1A83E7BEF92}" destId="{6CC1626B-F409-4765-BB1F-4A3D977E0397}" srcOrd="4" destOrd="0" presId="urn:microsoft.com/office/officeart/2005/8/layout/vList2"/>
    <dgm:cxn modelId="{C547D43A-3C09-43BD-B960-551F04338DD4}" type="presParOf" srcId="{768460CA-D85E-4A19-ADE3-D1A83E7BEF92}" destId="{6E69DBAB-132B-4930-9283-CC66002DEE52}" srcOrd="5" destOrd="0" presId="urn:microsoft.com/office/officeart/2005/8/layout/vList2"/>
    <dgm:cxn modelId="{059BEA0C-DF9C-4986-9336-E545EAD3DC2C}" type="presParOf" srcId="{768460CA-D85E-4A19-ADE3-D1A83E7BEF92}" destId="{4E2A4A1D-C198-44D8-89E0-8F055F44A31E}" srcOrd="6" destOrd="0" presId="urn:microsoft.com/office/officeart/2005/8/layout/vList2"/>
    <dgm:cxn modelId="{2B21DE09-8051-4B31-9700-2AC2D77D0D6F}" type="presParOf" srcId="{768460CA-D85E-4A19-ADE3-D1A83E7BEF92}" destId="{3D0CC3D2-9464-48DE-BFD8-541E113F00B9}" srcOrd="7" destOrd="0" presId="urn:microsoft.com/office/officeart/2005/8/layout/vList2"/>
    <dgm:cxn modelId="{5CB295E0-20AA-4C2C-A40F-4DD6396F974F}" type="presParOf" srcId="{768460CA-D85E-4A19-ADE3-D1A83E7BEF92}" destId="{48582ED8-D286-4C34-A5A1-7D85737C701C}" srcOrd="8" destOrd="0" presId="urn:microsoft.com/office/officeart/2005/8/layout/vList2"/>
    <dgm:cxn modelId="{043EC0CD-DB6D-4635-92A4-4818F0577657}" type="presParOf" srcId="{768460CA-D85E-4A19-ADE3-D1A83E7BEF92}" destId="{472D111A-90B8-40DA-AC90-82055A4FD1ED}" srcOrd="9" destOrd="0" presId="urn:microsoft.com/office/officeart/2005/8/layout/vList2"/>
    <dgm:cxn modelId="{18FFBFD0-8028-4A3C-A1F7-57652AAE815E}" type="presParOf" srcId="{768460CA-D85E-4A19-ADE3-D1A83E7BEF92}" destId="{D0EF46BF-1C8D-444B-BAF2-01012DB710CF}" srcOrd="10" destOrd="0" presId="urn:microsoft.com/office/officeart/2005/8/layout/vList2"/>
    <dgm:cxn modelId="{9D752B52-3E67-4297-B009-F7274CF24509}" type="presParOf" srcId="{768460CA-D85E-4A19-ADE3-D1A83E7BEF92}" destId="{C71E3DA6-6BB6-4441-9E0A-D65C5C0854C7}" srcOrd="11" destOrd="0" presId="urn:microsoft.com/office/officeart/2005/8/layout/vList2"/>
    <dgm:cxn modelId="{04337788-56E9-493A-8515-454587D27127}" type="presParOf" srcId="{768460CA-D85E-4A19-ADE3-D1A83E7BEF92}" destId="{73510409-4F90-43CE-A0D4-F3962F2C7C7F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FF000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dirty="0">
              <a:latin typeface="Arial Rounded MT Bold" panose="020F0704030504030204" pitchFamily="34" charset="0"/>
            </a:rPr>
            <a:t>Saúde na Hora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24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24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FF020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CEO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2400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2400"/>
        </a:p>
      </dgm:t>
    </dgm:pt>
    <dgm:pt modelId="{9C329664-1CFB-4F60-8016-372C805678C8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Laboratórios Regionais de Prótese Dentária (LRPD)</a:t>
          </a:r>
        </a:p>
      </dgm:t>
    </dgm:pt>
    <dgm:pt modelId="{1CF05416-2DF7-41F7-83EA-64A6B8D6214B}" type="parTrans" cxnId="{7F4D044A-EA1D-428B-9A0D-EE9BEF9A6F82}">
      <dgm:prSet/>
      <dgm:spPr/>
      <dgm:t>
        <a:bodyPr/>
        <a:lstStyle/>
        <a:p>
          <a:endParaRPr lang="pt-BR" sz="2400"/>
        </a:p>
      </dgm:t>
    </dgm:pt>
    <dgm:pt modelId="{A2B66F99-F2BE-4270-BDA5-1C6ED6EB381B}" type="sibTrans" cxnId="{7F4D044A-EA1D-428B-9A0D-EE9BEF9A6F82}">
      <dgm:prSet/>
      <dgm:spPr/>
      <dgm:t>
        <a:bodyPr/>
        <a:lstStyle/>
        <a:p>
          <a:endParaRPr lang="pt-BR" sz="2400"/>
        </a:p>
      </dgm:t>
    </dgm:pt>
    <dgm:pt modelId="{DBABF5C9-47C9-4ED8-9C93-E2D5116B72DE}">
      <dgm:prSet custT="1"/>
      <dgm:spPr>
        <a:solidFill>
          <a:srgbClr val="FF050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Unidade Odontológica Móvel</a:t>
          </a:r>
        </a:p>
      </dgm:t>
    </dgm:pt>
    <dgm:pt modelId="{BBCD98A2-60A6-4036-A755-39B2F97F4D97}" type="parTrans" cxnId="{D34BDB5F-4ACE-4072-8BE5-A430781366DC}">
      <dgm:prSet/>
      <dgm:spPr/>
      <dgm:t>
        <a:bodyPr/>
        <a:lstStyle/>
        <a:p>
          <a:endParaRPr lang="pt-BR" sz="2400"/>
        </a:p>
      </dgm:t>
    </dgm:pt>
    <dgm:pt modelId="{D5D0504B-CB4B-44D5-8574-7299371E224C}" type="sibTrans" cxnId="{D34BDB5F-4ACE-4072-8BE5-A430781366DC}">
      <dgm:prSet/>
      <dgm:spPr/>
      <dgm:t>
        <a:bodyPr/>
        <a:lstStyle/>
        <a:p>
          <a:endParaRPr lang="pt-BR" sz="2400"/>
        </a:p>
      </dgm:t>
    </dgm:pt>
    <dgm:pt modelId="{9D6568CE-E008-4777-B981-F22323E26356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dirty="0">
              <a:latin typeface="Arial Rounded MT Bold" panose="020F0704030504030204" pitchFamily="34" charset="0"/>
            </a:rPr>
            <a:t>Equipes de Saúde Bucal</a:t>
          </a:r>
        </a:p>
      </dgm:t>
    </dgm:pt>
    <dgm:pt modelId="{83C0807D-B4E5-47C9-81EB-B09333C2C529}" type="parTrans" cxnId="{E323B8C3-FA55-487A-A89D-52B3990F4B9B}">
      <dgm:prSet/>
      <dgm:spPr/>
      <dgm:t>
        <a:bodyPr/>
        <a:lstStyle/>
        <a:p>
          <a:endParaRPr lang="pt-BR" sz="2400"/>
        </a:p>
      </dgm:t>
    </dgm:pt>
    <dgm:pt modelId="{1BC046B6-F7D0-4364-8A62-CA0D1D17B916}" type="sibTrans" cxnId="{E323B8C3-FA55-487A-A89D-52B3990F4B9B}">
      <dgm:prSet/>
      <dgm:spPr/>
      <dgm:t>
        <a:bodyPr/>
        <a:lstStyle/>
        <a:p>
          <a:endParaRPr lang="pt-BR" sz="2400"/>
        </a:p>
      </dgm:t>
    </dgm:pt>
    <dgm:pt modelId="{8227F621-B451-4F2D-AF5B-88FFE40EEC49}">
      <dgm:prSet custT="1"/>
      <dgm:spPr>
        <a:solidFill>
          <a:srgbClr val="FF060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Consultório na Rua</a:t>
          </a:r>
        </a:p>
      </dgm:t>
    </dgm:pt>
    <dgm:pt modelId="{0D1E327E-66CC-4E50-81D3-8430C0870E76}" type="parTrans" cxnId="{8420FB1C-5D37-4F03-B058-4BEDB65F3813}">
      <dgm:prSet/>
      <dgm:spPr/>
      <dgm:t>
        <a:bodyPr/>
        <a:lstStyle/>
        <a:p>
          <a:endParaRPr lang="pt-BR" sz="2400"/>
        </a:p>
      </dgm:t>
    </dgm:pt>
    <dgm:pt modelId="{75733B2C-FB8F-436A-A0E8-92C90EE0F290}" type="sibTrans" cxnId="{8420FB1C-5D37-4F03-B058-4BEDB65F3813}">
      <dgm:prSet/>
      <dgm:spPr/>
      <dgm:t>
        <a:bodyPr/>
        <a:lstStyle/>
        <a:p>
          <a:endParaRPr lang="pt-BR" sz="2400"/>
        </a:p>
      </dgm:t>
    </dgm:pt>
    <dgm:pt modelId="{18DA73F7-26B6-444B-9DAD-1543C4C6A721}">
      <dgm:prSet custT="1"/>
      <dgm:spPr>
        <a:solidFill>
          <a:srgbClr val="FF050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UBS Fluvial</a:t>
          </a:r>
        </a:p>
      </dgm:t>
    </dgm:pt>
    <dgm:pt modelId="{AB623DDB-7D74-47D9-A804-FBA532487AAC}" type="parTrans" cxnId="{3504F259-122D-4AD9-AB77-520A4A551E04}">
      <dgm:prSet/>
      <dgm:spPr/>
      <dgm:t>
        <a:bodyPr/>
        <a:lstStyle/>
        <a:p>
          <a:endParaRPr lang="pt-BR" sz="2400"/>
        </a:p>
      </dgm:t>
    </dgm:pt>
    <dgm:pt modelId="{337394C8-CBF4-4BCF-AE5C-B798F7894DB5}" type="sibTrans" cxnId="{3504F259-122D-4AD9-AB77-520A4A551E04}">
      <dgm:prSet/>
      <dgm:spPr/>
      <dgm:t>
        <a:bodyPr/>
        <a:lstStyle/>
        <a:p>
          <a:endParaRPr lang="pt-BR" sz="2400"/>
        </a:p>
      </dgm:t>
    </dgm:pt>
    <dgm:pt modelId="{99589032-A1A2-4C1A-9473-DA78E241BF79}">
      <dgm:prSet custT="1"/>
      <dgm:spPr>
        <a:solidFill>
          <a:srgbClr val="FF0404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Equipes Ribeirinhas</a:t>
          </a:r>
        </a:p>
      </dgm:t>
    </dgm:pt>
    <dgm:pt modelId="{B840B1E5-90C1-4A35-945A-E9B7640737A0}" type="parTrans" cxnId="{CF78F373-7C51-4CA9-BC4A-DA50EF0FAEA7}">
      <dgm:prSet/>
      <dgm:spPr/>
      <dgm:t>
        <a:bodyPr/>
        <a:lstStyle/>
        <a:p>
          <a:endParaRPr lang="pt-BR" sz="2400"/>
        </a:p>
      </dgm:t>
    </dgm:pt>
    <dgm:pt modelId="{90E26AD9-C2EE-4B13-BE26-0D55DAC4A056}" type="sibTrans" cxnId="{CF78F373-7C51-4CA9-BC4A-DA50EF0FAEA7}">
      <dgm:prSet/>
      <dgm:spPr/>
      <dgm:t>
        <a:bodyPr/>
        <a:lstStyle/>
        <a:p>
          <a:endParaRPr lang="pt-BR" sz="2400"/>
        </a:p>
      </dgm:t>
    </dgm:pt>
    <dgm:pt modelId="{43DCEB89-16E8-46F5-AC5E-9B34DEB685BC}">
      <dgm:prSet custT="1"/>
      <dgm:spPr>
        <a:solidFill>
          <a:srgbClr val="FF060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Microscopistas</a:t>
          </a:r>
        </a:p>
      </dgm:t>
    </dgm:pt>
    <dgm:pt modelId="{0EB563B3-BCE2-47CB-91D3-D95CD77F75D2}" type="parTrans" cxnId="{0AC85E42-49DF-41C8-BF77-FEE8DFD718E8}">
      <dgm:prSet/>
      <dgm:spPr/>
      <dgm:t>
        <a:bodyPr/>
        <a:lstStyle/>
        <a:p>
          <a:endParaRPr lang="pt-BR" sz="2400"/>
        </a:p>
      </dgm:t>
    </dgm:pt>
    <dgm:pt modelId="{220A1BBE-1EF1-43F5-BEF9-9A06F9E4904C}" type="sibTrans" cxnId="{0AC85E42-49DF-41C8-BF77-FEE8DFD718E8}">
      <dgm:prSet/>
      <dgm:spPr/>
      <dgm:t>
        <a:bodyPr/>
        <a:lstStyle/>
        <a:p>
          <a:endParaRPr lang="pt-BR" sz="2400"/>
        </a:p>
      </dgm:t>
    </dgm:pt>
    <dgm:pt modelId="{4A0375B3-14F8-45FD-BDF4-CF29234FCE83}">
      <dgm:prSet custT="1"/>
      <dgm:spPr>
        <a:solidFill>
          <a:srgbClr val="FF0808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Equipes Prisionais </a:t>
          </a:r>
        </a:p>
      </dgm:t>
    </dgm:pt>
    <dgm:pt modelId="{122EB051-FE1D-42C2-9DCC-3705A56358F5}" type="parTrans" cxnId="{21433F1C-809F-47B2-AC02-CDECA73F82FA}">
      <dgm:prSet/>
      <dgm:spPr/>
      <dgm:t>
        <a:bodyPr/>
        <a:lstStyle/>
        <a:p>
          <a:endParaRPr lang="pt-BR" sz="2400"/>
        </a:p>
      </dgm:t>
    </dgm:pt>
    <dgm:pt modelId="{C6D1DCDE-A4A8-4715-8FC6-D874A90DD124}" type="sibTrans" cxnId="{21433F1C-809F-47B2-AC02-CDECA73F82FA}">
      <dgm:prSet/>
      <dgm:spPr/>
      <dgm:t>
        <a:bodyPr/>
        <a:lstStyle/>
        <a:p>
          <a:endParaRPr lang="pt-BR" sz="2400"/>
        </a:p>
      </dgm:t>
    </dgm:pt>
    <dgm:pt modelId="{9BBB18A6-0492-4DB5-B53B-CB80FE6301EA}">
      <dgm:prSet custT="1"/>
      <dgm:spPr>
        <a:solidFill>
          <a:srgbClr val="FF0A0A"/>
        </a:solidFill>
      </dgm:spPr>
      <dgm:t>
        <a:bodyPr/>
        <a:lstStyle/>
        <a:p>
          <a:r>
            <a:rPr lang="pt-BR" sz="2400" b="1" i="0" dirty="0"/>
            <a:t>Saúde de Adolescentes em atendimento socioeducativo</a:t>
          </a:r>
          <a:endParaRPr lang="pt-BR" sz="2400" b="0" i="0" dirty="0">
            <a:latin typeface="Arial Rounded MT Bold" panose="020F0704030504030204" pitchFamily="34" charset="0"/>
          </a:endParaRPr>
        </a:p>
      </dgm:t>
    </dgm:pt>
    <dgm:pt modelId="{B7DB8FE2-DE81-4187-959C-F0A60C5E8DFD}" type="parTrans" cxnId="{06A41980-9D3A-4F16-A153-88C7BF7BE928}">
      <dgm:prSet/>
      <dgm:spPr/>
      <dgm:t>
        <a:bodyPr/>
        <a:lstStyle/>
        <a:p>
          <a:endParaRPr lang="pt-BR" sz="2400"/>
        </a:p>
      </dgm:t>
    </dgm:pt>
    <dgm:pt modelId="{A764B9CF-27A3-4606-8E75-9DBC4F477C3B}" type="sibTrans" cxnId="{06A41980-9D3A-4F16-A153-88C7BF7BE928}">
      <dgm:prSet/>
      <dgm:spPr/>
      <dgm:t>
        <a:bodyPr/>
        <a:lstStyle/>
        <a:p>
          <a:endParaRPr lang="pt-BR" sz="2400"/>
        </a:p>
      </dgm:t>
    </dgm:pt>
    <dgm:pt modelId="{B35ACBAB-2F82-4FC8-B146-385E888853CB}">
      <dgm:prSet custT="1"/>
      <dgm:spPr>
        <a:solidFill>
          <a:srgbClr val="FF0C0C"/>
        </a:solidFill>
      </dgm:spPr>
      <dgm:t>
        <a:bodyPr/>
        <a:lstStyle/>
        <a:p>
          <a:r>
            <a:rPr lang="pt-BR" sz="2400" b="1" i="0"/>
            <a:t>PSE</a:t>
          </a:r>
          <a:endParaRPr lang="pt-BR" sz="2400" b="0" i="0" dirty="0">
            <a:latin typeface="Arial Rounded MT Bold" panose="020F0704030504030204" pitchFamily="34" charset="0"/>
          </a:endParaRPr>
        </a:p>
      </dgm:t>
    </dgm:pt>
    <dgm:pt modelId="{BD68955E-8913-43A0-B26C-5BF4DFB013D2}" type="parTrans" cxnId="{00AA044B-16D9-43F5-8BC3-3009F9B65C9D}">
      <dgm:prSet/>
      <dgm:spPr/>
      <dgm:t>
        <a:bodyPr/>
        <a:lstStyle/>
        <a:p>
          <a:endParaRPr lang="pt-BR" sz="2400"/>
        </a:p>
      </dgm:t>
    </dgm:pt>
    <dgm:pt modelId="{B5E14F8D-9F88-41D5-A791-EBAEAD06C536}" type="sibTrans" cxnId="{00AA044B-16D9-43F5-8BC3-3009F9B65C9D}">
      <dgm:prSet/>
      <dgm:spPr/>
      <dgm:t>
        <a:bodyPr/>
        <a:lstStyle/>
        <a:p>
          <a:endParaRPr lang="pt-BR" sz="2400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272E6CE2-1014-4534-A4A4-8CFACF9C9524}" type="pres">
      <dgm:prSet presAssocID="{9D6568CE-E008-4777-B981-F22323E2635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0A74AF5-01A8-456E-8957-D5CE9BA938F8}" type="pres">
      <dgm:prSet presAssocID="{1BC046B6-F7D0-4364-8A62-CA0D1D17B916}" presName="spacer" presStyleCnt="0"/>
      <dgm:spPr/>
    </dgm:pt>
    <dgm:pt modelId="{37E00E6A-DC12-4279-8AC7-B74F0CD53D07}" type="pres">
      <dgm:prSet presAssocID="{932953D8-C368-4555-9E7D-953CCB27AC56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7DEF7FD7-B860-4C6F-8167-8672504D56B4}" type="pres">
      <dgm:prSet presAssocID="{B3248B11-6947-42BF-8B13-EB9E12112882}" presName="spacer" presStyleCnt="0"/>
      <dgm:spPr/>
    </dgm:pt>
    <dgm:pt modelId="{69CBCB73-6CA3-4F79-B616-1498FE6A07C0}" type="pres">
      <dgm:prSet presAssocID="{9C329664-1CFB-4F60-8016-372C805678C8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3F0BD02-6B89-4C7D-891D-B769BA7C148A}" type="pres">
      <dgm:prSet presAssocID="{A2B66F99-F2BE-4270-BDA5-1C6ED6EB381B}" presName="spacer" presStyleCnt="0"/>
      <dgm:spPr/>
    </dgm:pt>
    <dgm:pt modelId="{1AFCA3C5-60C6-45B9-9707-BEBDB6AAB6F6}" type="pres">
      <dgm:prSet presAssocID="{DBABF5C9-47C9-4ED8-9C93-E2D5116B72DE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D67857D1-A9CE-43B6-8AE8-4119926EC66F}" type="pres">
      <dgm:prSet presAssocID="{D5D0504B-CB4B-44D5-8574-7299371E224C}" presName="spacer" presStyleCnt="0"/>
      <dgm:spPr/>
    </dgm:pt>
    <dgm:pt modelId="{2AB2F6AB-BE57-447C-8C0A-B6756215CA14}" type="pres">
      <dgm:prSet presAssocID="{8227F621-B451-4F2D-AF5B-88FFE40EEC49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E805E3A-693E-49C7-9240-196F28F9A2BB}" type="pres">
      <dgm:prSet presAssocID="{75733B2C-FB8F-436A-A0E8-92C90EE0F290}" presName="spacer" presStyleCnt="0"/>
      <dgm:spPr/>
    </dgm:pt>
    <dgm:pt modelId="{88F6F315-F7C7-4E2F-8B32-33A84E09DDB2}" type="pres">
      <dgm:prSet presAssocID="{18DA73F7-26B6-444B-9DAD-1543C4C6A72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3C33291-7E15-4BD6-9E84-00029D691439}" type="pres">
      <dgm:prSet presAssocID="{337394C8-CBF4-4BCF-AE5C-B798F7894DB5}" presName="spacer" presStyleCnt="0"/>
      <dgm:spPr/>
    </dgm:pt>
    <dgm:pt modelId="{B552F7C6-A75E-4830-8366-1472A87BD367}" type="pres">
      <dgm:prSet presAssocID="{99589032-A1A2-4C1A-9473-DA78E241BF7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F51A76CD-3A1A-40B2-A974-387572250042}" type="pres">
      <dgm:prSet presAssocID="{90E26AD9-C2EE-4B13-BE26-0D55DAC4A056}" presName="spacer" presStyleCnt="0"/>
      <dgm:spPr/>
    </dgm:pt>
    <dgm:pt modelId="{94328DB3-96A3-4C71-8322-31CE3B0B48BD}" type="pres">
      <dgm:prSet presAssocID="{43DCEB89-16E8-46F5-AC5E-9B34DEB685BC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BAF04645-30CC-4260-A18B-B35EE3058064}" type="pres">
      <dgm:prSet presAssocID="{220A1BBE-1EF1-43F5-BEF9-9A06F9E4904C}" presName="spacer" presStyleCnt="0"/>
      <dgm:spPr/>
    </dgm:pt>
    <dgm:pt modelId="{BDADB68E-6528-46DA-9A97-8B5E43E7FEEF}" type="pres">
      <dgm:prSet presAssocID="{4A0375B3-14F8-45FD-BDF4-CF29234FCE8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FA2DE2AD-E7C9-46BC-8265-D1F31567D25E}" type="pres">
      <dgm:prSet presAssocID="{C6D1DCDE-A4A8-4715-8FC6-D874A90DD124}" presName="spacer" presStyleCnt="0"/>
      <dgm:spPr/>
    </dgm:pt>
    <dgm:pt modelId="{E7D87470-D2E3-47E3-870C-A6AEF0C28CCA}" type="pres">
      <dgm:prSet presAssocID="{9BBB18A6-0492-4DB5-B53B-CB80FE6301EA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D40C44CB-5CBD-46FC-A3AC-0B41FE2D59BE}" type="pres">
      <dgm:prSet presAssocID="{A764B9CF-27A3-4606-8E75-9DBC4F477C3B}" presName="spacer" presStyleCnt="0"/>
      <dgm:spPr/>
    </dgm:pt>
    <dgm:pt modelId="{007259F1-748B-4C00-BE2F-58747A49129F}" type="pres">
      <dgm:prSet presAssocID="{B35ACBAB-2F82-4FC8-B146-385E888853C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42DBC03-8356-4DDF-8988-4E06C4F183F5}" type="presOf" srcId="{9BBB18A6-0492-4DB5-B53B-CB80FE6301EA}" destId="{E7D87470-D2E3-47E3-870C-A6AEF0C28CCA}" srcOrd="0" destOrd="0" presId="urn:microsoft.com/office/officeart/2005/8/layout/vList2"/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B700530F-93B6-4801-934A-F083D3B1DF0A}" type="presOf" srcId="{8227F621-B451-4F2D-AF5B-88FFE40EEC49}" destId="{2AB2F6AB-BE57-447C-8C0A-B6756215CA14}" srcOrd="0" destOrd="0" presId="urn:microsoft.com/office/officeart/2005/8/layout/vList2"/>
    <dgm:cxn modelId="{21433F1C-809F-47B2-AC02-CDECA73F82FA}" srcId="{27C1C4A0-71BB-4E65-9D88-4624C82ACC39}" destId="{4A0375B3-14F8-45FD-BDF4-CF29234FCE83}" srcOrd="9" destOrd="0" parTransId="{122EB051-FE1D-42C2-9DCC-3705A56358F5}" sibTransId="{C6D1DCDE-A4A8-4715-8FC6-D874A90DD124}"/>
    <dgm:cxn modelId="{8420FB1C-5D37-4F03-B058-4BEDB65F3813}" srcId="{27C1C4A0-71BB-4E65-9D88-4624C82ACC39}" destId="{8227F621-B451-4F2D-AF5B-88FFE40EEC49}" srcOrd="5" destOrd="0" parTransId="{0D1E327E-66CC-4E50-81D3-8430C0870E76}" sibTransId="{75733B2C-FB8F-436A-A0E8-92C90EE0F290}"/>
    <dgm:cxn modelId="{6F93B535-B068-40FE-9AF7-DC88B8729015}" type="presOf" srcId="{DBABF5C9-47C9-4ED8-9C93-E2D5116B72DE}" destId="{1AFCA3C5-60C6-45B9-9707-BEBDB6AAB6F6}" srcOrd="0" destOrd="0" presId="urn:microsoft.com/office/officeart/2005/8/layout/vList2"/>
    <dgm:cxn modelId="{6485DD3F-3391-4595-A9EB-2E742A1FE51C}" type="presOf" srcId="{43DCEB89-16E8-46F5-AC5E-9B34DEB685BC}" destId="{94328DB3-96A3-4C71-8322-31CE3B0B48BD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D34BDB5F-4ACE-4072-8BE5-A430781366DC}" srcId="{27C1C4A0-71BB-4E65-9D88-4624C82ACC39}" destId="{DBABF5C9-47C9-4ED8-9C93-E2D5116B72DE}" srcOrd="4" destOrd="0" parTransId="{BBCD98A2-60A6-4036-A755-39B2F97F4D97}" sibTransId="{D5D0504B-CB4B-44D5-8574-7299371E224C}"/>
    <dgm:cxn modelId="{08782042-D01E-400F-92B9-8550D9EC7A4A}" type="presOf" srcId="{9D6568CE-E008-4777-B981-F22323E26356}" destId="{272E6CE2-1014-4534-A4A4-8CFACF9C9524}" srcOrd="0" destOrd="0" presId="urn:microsoft.com/office/officeart/2005/8/layout/vList2"/>
    <dgm:cxn modelId="{0AC85E42-49DF-41C8-BF77-FEE8DFD718E8}" srcId="{27C1C4A0-71BB-4E65-9D88-4624C82ACC39}" destId="{43DCEB89-16E8-46F5-AC5E-9B34DEB685BC}" srcOrd="8" destOrd="0" parTransId="{0EB563B3-BCE2-47CB-91D3-D95CD77F75D2}" sibTransId="{220A1BBE-1EF1-43F5-BEF9-9A06F9E4904C}"/>
    <dgm:cxn modelId="{7F4D044A-EA1D-428B-9A0D-EE9BEF9A6F82}" srcId="{27C1C4A0-71BB-4E65-9D88-4624C82ACC39}" destId="{9C329664-1CFB-4F60-8016-372C805678C8}" srcOrd="3" destOrd="0" parTransId="{1CF05416-2DF7-41F7-83EA-64A6B8D6214B}" sibTransId="{A2B66F99-F2BE-4270-BDA5-1C6ED6EB381B}"/>
    <dgm:cxn modelId="{00AA044B-16D9-43F5-8BC3-3009F9B65C9D}" srcId="{27C1C4A0-71BB-4E65-9D88-4624C82ACC39}" destId="{B35ACBAB-2F82-4FC8-B146-385E888853CB}" srcOrd="11" destOrd="0" parTransId="{BD68955E-8913-43A0-B26C-5BF4DFB013D2}" sibTransId="{B5E14F8D-9F88-41D5-A791-EBAEAD06C536}"/>
    <dgm:cxn modelId="{CF78F373-7C51-4CA9-BC4A-DA50EF0FAEA7}" srcId="{27C1C4A0-71BB-4E65-9D88-4624C82ACC39}" destId="{99589032-A1A2-4C1A-9473-DA78E241BF79}" srcOrd="7" destOrd="0" parTransId="{B840B1E5-90C1-4A35-945A-E9B7640737A0}" sibTransId="{90E26AD9-C2EE-4B13-BE26-0D55DAC4A056}"/>
    <dgm:cxn modelId="{3504F259-122D-4AD9-AB77-520A4A551E04}" srcId="{27C1C4A0-71BB-4E65-9D88-4624C82ACC39}" destId="{18DA73F7-26B6-444B-9DAD-1543C4C6A721}" srcOrd="6" destOrd="0" parTransId="{AB623DDB-7D74-47D9-A804-FBA532487AAC}" sibTransId="{337394C8-CBF4-4BCF-AE5C-B798F7894DB5}"/>
    <dgm:cxn modelId="{06A41980-9D3A-4F16-A153-88C7BF7BE928}" srcId="{27C1C4A0-71BB-4E65-9D88-4624C82ACC39}" destId="{9BBB18A6-0492-4DB5-B53B-CB80FE6301EA}" srcOrd="10" destOrd="0" parTransId="{B7DB8FE2-DE81-4187-959C-F0A60C5E8DFD}" sibTransId="{A764B9CF-27A3-4606-8E75-9DBC4F477C3B}"/>
    <dgm:cxn modelId="{C9AA4686-6683-4E54-AAD4-DF78C53B950C}" type="presOf" srcId="{4A0375B3-14F8-45FD-BDF4-CF29234FCE83}" destId="{BDADB68E-6528-46DA-9A97-8B5E43E7FEEF}" srcOrd="0" destOrd="0" presId="urn:microsoft.com/office/officeart/2005/8/layout/vList2"/>
    <dgm:cxn modelId="{46142B8E-3D1A-4F58-B088-47A0EB1983C6}" srcId="{27C1C4A0-71BB-4E65-9D88-4624C82ACC39}" destId="{932953D8-C368-4555-9E7D-953CCB27AC56}" srcOrd="2" destOrd="0" parTransId="{F290CBA9-6ACA-4C21-8BFE-80551FD732D7}" sibTransId="{B3248B11-6947-42BF-8B13-EB9E12112882}"/>
    <dgm:cxn modelId="{323B339B-20C3-4C05-82CE-839DCBC6D3D5}" type="presOf" srcId="{99589032-A1A2-4C1A-9473-DA78E241BF79}" destId="{B552F7C6-A75E-4830-8366-1472A87BD367}" srcOrd="0" destOrd="0" presId="urn:microsoft.com/office/officeart/2005/8/layout/vList2"/>
    <dgm:cxn modelId="{7A9E6CAB-6A15-4D57-AF4B-49333195E5B9}" type="presOf" srcId="{9C329664-1CFB-4F60-8016-372C805678C8}" destId="{69CBCB73-6CA3-4F79-B616-1498FE6A07C0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E323B8C3-FA55-487A-A89D-52B3990F4B9B}" srcId="{27C1C4A0-71BB-4E65-9D88-4624C82ACC39}" destId="{9D6568CE-E008-4777-B981-F22323E26356}" srcOrd="1" destOrd="0" parTransId="{83C0807D-B4E5-47C9-81EB-B09333C2C529}" sibTransId="{1BC046B6-F7D0-4364-8A62-CA0D1D17B916}"/>
    <dgm:cxn modelId="{AF8B53C5-1997-4764-88D0-D112483B1993}" type="presOf" srcId="{B35ACBAB-2F82-4FC8-B146-385E888853CB}" destId="{007259F1-748B-4C00-BE2F-58747A49129F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FC30EEC-B062-48AA-8F7C-59318491A8E0}" type="presOf" srcId="{18DA73F7-26B6-444B-9DAD-1543C4C6A721}" destId="{88F6F315-F7C7-4E2F-8B32-33A84E09DDB2}" srcOrd="0" destOrd="0" presId="urn:microsoft.com/office/officeart/2005/8/layout/vList2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5826FD76-635D-4F65-BE92-48DC40F4AF21}" type="presParOf" srcId="{32DC1E19-99EB-4C5C-9FB3-5A1A350D9842}" destId="{272E6CE2-1014-4534-A4A4-8CFACF9C9524}" srcOrd="2" destOrd="0" presId="urn:microsoft.com/office/officeart/2005/8/layout/vList2"/>
    <dgm:cxn modelId="{86CF083D-356F-4D18-BA8A-C4FCBDF6C1B1}" type="presParOf" srcId="{32DC1E19-99EB-4C5C-9FB3-5A1A350D9842}" destId="{20A74AF5-01A8-456E-8957-D5CE9BA938F8}" srcOrd="3" destOrd="0" presId="urn:microsoft.com/office/officeart/2005/8/layout/vList2"/>
    <dgm:cxn modelId="{ED84C7E3-A40D-4B98-A5DE-2BF1A007D100}" type="presParOf" srcId="{32DC1E19-99EB-4C5C-9FB3-5A1A350D9842}" destId="{37E00E6A-DC12-4279-8AC7-B74F0CD53D07}" srcOrd="4" destOrd="0" presId="urn:microsoft.com/office/officeart/2005/8/layout/vList2"/>
    <dgm:cxn modelId="{695150E2-3361-4889-A845-628BFB041F5F}" type="presParOf" srcId="{32DC1E19-99EB-4C5C-9FB3-5A1A350D9842}" destId="{7DEF7FD7-B860-4C6F-8167-8672504D56B4}" srcOrd="5" destOrd="0" presId="urn:microsoft.com/office/officeart/2005/8/layout/vList2"/>
    <dgm:cxn modelId="{00CDC138-3363-47F7-BE58-4929EB511557}" type="presParOf" srcId="{32DC1E19-99EB-4C5C-9FB3-5A1A350D9842}" destId="{69CBCB73-6CA3-4F79-B616-1498FE6A07C0}" srcOrd="6" destOrd="0" presId="urn:microsoft.com/office/officeart/2005/8/layout/vList2"/>
    <dgm:cxn modelId="{1279CCFB-FE3E-4F33-A42B-7F107ED41C15}" type="presParOf" srcId="{32DC1E19-99EB-4C5C-9FB3-5A1A350D9842}" destId="{D3F0BD02-6B89-4C7D-891D-B769BA7C148A}" srcOrd="7" destOrd="0" presId="urn:microsoft.com/office/officeart/2005/8/layout/vList2"/>
    <dgm:cxn modelId="{583F1AFB-B7DF-4C7E-836E-68162D9B3D08}" type="presParOf" srcId="{32DC1E19-99EB-4C5C-9FB3-5A1A350D9842}" destId="{1AFCA3C5-60C6-45B9-9707-BEBDB6AAB6F6}" srcOrd="8" destOrd="0" presId="urn:microsoft.com/office/officeart/2005/8/layout/vList2"/>
    <dgm:cxn modelId="{423173D6-DC9C-4E16-A282-2C4F1AF36838}" type="presParOf" srcId="{32DC1E19-99EB-4C5C-9FB3-5A1A350D9842}" destId="{D67857D1-A9CE-43B6-8AE8-4119926EC66F}" srcOrd="9" destOrd="0" presId="urn:microsoft.com/office/officeart/2005/8/layout/vList2"/>
    <dgm:cxn modelId="{CCAFCEB5-A383-4376-A08C-CB8D301C0609}" type="presParOf" srcId="{32DC1E19-99EB-4C5C-9FB3-5A1A350D9842}" destId="{2AB2F6AB-BE57-447C-8C0A-B6756215CA14}" srcOrd="10" destOrd="0" presId="urn:microsoft.com/office/officeart/2005/8/layout/vList2"/>
    <dgm:cxn modelId="{DD83A722-057A-4283-A802-DC5E5A4CC193}" type="presParOf" srcId="{32DC1E19-99EB-4C5C-9FB3-5A1A350D9842}" destId="{6E805E3A-693E-49C7-9240-196F28F9A2BB}" srcOrd="11" destOrd="0" presId="urn:microsoft.com/office/officeart/2005/8/layout/vList2"/>
    <dgm:cxn modelId="{E0E0F19B-C305-4D21-9F7A-F40543FDE1BB}" type="presParOf" srcId="{32DC1E19-99EB-4C5C-9FB3-5A1A350D9842}" destId="{88F6F315-F7C7-4E2F-8B32-33A84E09DDB2}" srcOrd="12" destOrd="0" presId="urn:microsoft.com/office/officeart/2005/8/layout/vList2"/>
    <dgm:cxn modelId="{320A7E61-B780-44AC-AC09-95A6D313A82D}" type="presParOf" srcId="{32DC1E19-99EB-4C5C-9FB3-5A1A350D9842}" destId="{03C33291-7E15-4BD6-9E84-00029D691439}" srcOrd="13" destOrd="0" presId="urn:microsoft.com/office/officeart/2005/8/layout/vList2"/>
    <dgm:cxn modelId="{B43DF409-A61D-4C7D-BBC7-43671B9C296E}" type="presParOf" srcId="{32DC1E19-99EB-4C5C-9FB3-5A1A350D9842}" destId="{B552F7C6-A75E-4830-8366-1472A87BD367}" srcOrd="14" destOrd="0" presId="urn:microsoft.com/office/officeart/2005/8/layout/vList2"/>
    <dgm:cxn modelId="{F6605A83-1704-44F0-A2DC-EAAFB8800335}" type="presParOf" srcId="{32DC1E19-99EB-4C5C-9FB3-5A1A350D9842}" destId="{F51A76CD-3A1A-40B2-A974-387572250042}" srcOrd="15" destOrd="0" presId="urn:microsoft.com/office/officeart/2005/8/layout/vList2"/>
    <dgm:cxn modelId="{89DAB962-8A2B-4654-A9A0-6E9C6A78830B}" type="presParOf" srcId="{32DC1E19-99EB-4C5C-9FB3-5A1A350D9842}" destId="{94328DB3-96A3-4C71-8322-31CE3B0B48BD}" srcOrd="16" destOrd="0" presId="urn:microsoft.com/office/officeart/2005/8/layout/vList2"/>
    <dgm:cxn modelId="{EE4F5671-B8BF-43E2-B54F-B69F7F4307CD}" type="presParOf" srcId="{32DC1E19-99EB-4C5C-9FB3-5A1A350D9842}" destId="{BAF04645-30CC-4260-A18B-B35EE3058064}" srcOrd="17" destOrd="0" presId="urn:microsoft.com/office/officeart/2005/8/layout/vList2"/>
    <dgm:cxn modelId="{B070797A-CD36-4BBD-8EB6-AC9A542331DC}" type="presParOf" srcId="{32DC1E19-99EB-4C5C-9FB3-5A1A350D9842}" destId="{BDADB68E-6528-46DA-9A97-8B5E43E7FEEF}" srcOrd="18" destOrd="0" presId="urn:microsoft.com/office/officeart/2005/8/layout/vList2"/>
    <dgm:cxn modelId="{63707D73-3219-40F2-9C88-A0D3D9CCB766}" type="presParOf" srcId="{32DC1E19-99EB-4C5C-9FB3-5A1A350D9842}" destId="{FA2DE2AD-E7C9-46BC-8265-D1F31567D25E}" srcOrd="19" destOrd="0" presId="urn:microsoft.com/office/officeart/2005/8/layout/vList2"/>
    <dgm:cxn modelId="{8E60A0F0-AF97-4A09-A7CE-924B7D2A30AD}" type="presParOf" srcId="{32DC1E19-99EB-4C5C-9FB3-5A1A350D9842}" destId="{E7D87470-D2E3-47E3-870C-A6AEF0C28CCA}" srcOrd="20" destOrd="0" presId="urn:microsoft.com/office/officeart/2005/8/layout/vList2"/>
    <dgm:cxn modelId="{FDA0F724-1E38-4A86-963F-7848D0EFB1E3}" type="presParOf" srcId="{32DC1E19-99EB-4C5C-9FB3-5A1A350D9842}" destId="{D40C44CB-5CBD-46FC-A3AC-0B41FE2D59BE}" srcOrd="21" destOrd="0" presId="urn:microsoft.com/office/officeart/2005/8/layout/vList2"/>
    <dgm:cxn modelId="{4CD203CA-4106-4170-B4F8-7E13F5EEF6D8}" type="presParOf" srcId="{32DC1E19-99EB-4C5C-9FB3-5A1A350D9842}" destId="{007259F1-748B-4C00-BE2F-58747A49129F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>
              <a:latin typeface="Arial Rounded MT Bold" panose="020F0704030504030204" pitchFamily="34" charset="0"/>
            </a:rPr>
            <a:t>Valor per capita é definido anualmente pelo Ministério da Saúde em portaria</a:t>
          </a:r>
          <a:endParaRPr lang="pt-BR" sz="2400" dirty="0">
            <a:latin typeface="Arial Rounded MT Bold" panose="020F0704030504030204" pitchFamily="34" charset="0"/>
          </a:endParaRP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165198B8-A41B-4937-BB48-8E10A76F43C1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Leva em conta a estimativa populacional mais recente divulgada pelo IBGE</a:t>
          </a:r>
        </a:p>
      </dgm:t>
    </dgm:pt>
    <dgm:pt modelId="{35948934-D4ED-4F34-BBA8-1134E9288D89}" type="parTrans" cxnId="{265B0C93-F1FB-431E-B924-0A8E24F3EDE1}">
      <dgm:prSet/>
      <dgm:spPr/>
      <dgm:t>
        <a:bodyPr/>
        <a:lstStyle/>
        <a:p>
          <a:endParaRPr lang="pt-BR"/>
        </a:p>
      </dgm:t>
    </dgm:pt>
    <dgm:pt modelId="{B6061BC2-B5D1-412E-8D95-CE05BF93B8C1}" type="sibTrans" cxnId="{265B0C93-F1FB-431E-B924-0A8E24F3EDE1}">
      <dgm:prSet/>
      <dgm:spPr/>
      <dgm:t>
        <a:bodyPr/>
        <a:lstStyle/>
        <a:p>
          <a:endParaRPr lang="pt-BR"/>
        </a:p>
      </dgm:t>
    </dgm:pt>
    <dgm:pt modelId="{99632FBE-F2C7-46E6-8BBF-9FC5CA0CC10D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Em 2023, o valor per capita anual é de R$ 5,95</a:t>
          </a:r>
        </a:p>
      </dgm:t>
    </dgm:pt>
    <dgm:pt modelId="{907A66CE-4DE2-4AAC-BC3A-2D7B887EE13A}" type="parTrans" cxnId="{27763362-CE2E-469B-BBD7-C80CF9E94A42}">
      <dgm:prSet/>
      <dgm:spPr/>
      <dgm:t>
        <a:bodyPr/>
        <a:lstStyle/>
        <a:p>
          <a:endParaRPr lang="pt-BR"/>
        </a:p>
      </dgm:t>
    </dgm:pt>
    <dgm:pt modelId="{CE7C77F5-7FF3-4124-BBD6-7C69779CF9E9}" type="sibTrans" cxnId="{27763362-CE2E-469B-BBD7-C80CF9E94A42}">
      <dgm:prSet/>
      <dgm:spPr/>
      <dgm:t>
        <a:bodyPr/>
        <a:lstStyle/>
        <a:p>
          <a:endParaRPr lang="pt-BR"/>
        </a:p>
      </dgm:t>
    </dgm:pt>
    <dgm:pt modelId="{F0C9C52D-1056-457A-8B10-94DB19CCC287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A Portaria GM/MS nº 74/2023 estabelece o valor do incentivo financeiro a ser transferido aos municípios e Distrito Federal nas 12 competências financeiras</a:t>
          </a:r>
        </a:p>
      </dgm:t>
    </dgm:pt>
    <dgm:pt modelId="{60F4077A-5497-43D3-916E-E6C8072889DE}" type="parTrans" cxnId="{5C38224A-FABE-40FC-A3C4-4A7AE38339AD}">
      <dgm:prSet/>
      <dgm:spPr/>
      <dgm:t>
        <a:bodyPr/>
        <a:lstStyle/>
        <a:p>
          <a:endParaRPr lang="pt-BR"/>
        </a:p>
      </dgm:t>
    </dgm:pt>
    <dgm:pt modelId="{CAB08E1C-C79B-4C74-89BF-8C89AE13613E}" type="sibTrans" cxnId="{5C38224A-FABE-40FC-A3C4-4A7AE38339AD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DA321D50-22A9-43A9-9B5D-CD1D9E0FCC3B}" type="pres">
      <dgm:prSet presAssocID="{165198B8-A41B-4937-BB48-8E10A76F4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2EDAF3-D107-4E51-B7A8-D479806EF576}" type="pres">
      <dgm:prSet presAssocID="{B6061BC2-B5D1-412E-8D95-CE05BF93B8C1}" presName="spacer" presStyleCnt="0"/>
      <dgm:spPr/>
    </dgm:pt>
    <dgm:pt modelId="{54A1219E-FD53-42A3-829C-6BA3AE811844}" type="pres">
      <dgm:prSet presAssocID="{99632FBE-F2C7-46E6-8BBF-9FC5CA0CC1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8D7CAC-3EE9-47C4-B338-32BDDCB5B862}" type="pres">
      <dgm:prSet presAssocID="{CE7C77F5-7FF3-4124-BBD6-7C69779CF9E9}" presName="spacer" presStyleCnt="0"/>
      <dgm:spPr/>
    </dgm:pt>
    <dgm:pt modelId="{266C3D0C-6021-4E9D-91DC-1E223AB6E093}" type="pres">
      <dgm:prSet presAssocID="{F0C9C52D-1056-457A-8B10-94DB19CCC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79ECD95B-AE87-44FA-94AF-EDFCE2A7F9ED}" type="presOf" srcId="{99632FBE-F2C7-46E6-8BBF-9FC5CA0CC10D}" destId="{54A1219E-FD53-42A3-829C-6BA3AE811844}" srcOrd="0" destOrd="0" presId="urn:microsoft.com/office/officeart/2005/8/layout/vList2"/>
    <dgm:cxn modelId="{27763362-CE2E-469B-BBD7-C80CF9E94A42}" srcId="{27C1C4A0-71BB-4E65-9D88-4624C82ACC39}" destId="{99632FBE-F2C7-46E6-8BBF-9FC5CA0CC10D}" srcOrd="2" destOrd="0" parTransId="{907A66CE-4DE2-4AAC-BC3A-2D7B887EE13A}" sibTransId="{CE7C77F5-7FF3-4124-BBD6-7C69779CF9E9}"/>
    <dgm:cxn modelId="{5C38224A-FABE-40FC-A3C4-4A7AE38339AD}" srcId="{27C1C4A0-71BB-4E65-9D88-4624C82ACC39}" destId="{F0C9C52D-1056-457A-8B10-94DB19CCC287}" srcOrd="3" destOrd="0" parTransId="{60F4077A-5497-43D3-916E-E6C8072889DE}" sibTransId="{CAB08E1C-C79B-4C74-89BF-8C89AE13613E}"/>
    <dgm:cxn modelId="{F7CAAD7B-55CC-4543-AF16-369F3994F006}" type="presOf" srcId="{F0C9C52D-1056-457A-8B10-94DB19CCC287}" destId="{266C3D0C-6021-4E9D-91DC-1E223AB6E093}" srcOrd="0" destOrd="0" presId="urn:microsoft.com/office/officeart/2005/8/layout/vList2"/>
    <dgm:cxn modelId="{265B0C93-F1FB-431E-B924-0A8E24F3EDE1}" srcId="{27C1C4A0-71BB-4E65-9D88-4624C82ACC39}" destId="{165198B8-A41B-4937-BB48-8E10A76F43C1}" srcOrd="1" destOrd="0" parTransId="{35948934-D4ED-4F34-BBA8-1134E9288D89}" sibTransId="{B6061BC2-B5D1-412E-8D95-CE05BF93B8C1}"/>
    <dgm:cxn modelId="{547055A4-FEC0-494E-8E46-D53307DECBA8}" type="presOf" srcId="{165198B8-A41B-4937-BB48-8E10A76F43C1}" destId="{DA321D50-22A9-43A9-9B5D-CD1D9E0FCC3B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1263500E-75BB-4135-B4AA-83F820F865DE}" type="presParOf" srcId="{32DC1E19-99EB-4C5C-9FB3-5A1A350D9842}" destId="{DA321D50-22A9-43A9-9B5D-CD1D9E0FCC3B}" srcOrd="2" destOrd="0" presId="urn:microsoft.com/office/officeart/2005/8/layout/vList2"/>
    <dgm:cxn modelId="{D2BC00E6-3B74-4CDF-8C78-0990AFB54759}" type="presParOf" srcId="{32DC1E19-99EB-4C5C-9FB3-5A1A350D9842}" destId="{642EDAF3-D107-4E51-B7A8-D479806EF576}" srcOrd="3" destOrd="0" presId="urn:microsoft.com/office/officeart/2005/8/layout/vList2"/>
    <dgm:cxn modelId="{06650704-B5B0-4564-B272-D8F33236BAEE}" type="presParOf" srcId="{32DC1E19-99EB-4C5C-9FB3-5A1A350D9842}" destId="{54A1219E-FD53-42A3-829C-6BA3AE811844}" srcOrd="4" destOrd="0" presId="urn:microsoft.com/office/officeart/2005/8/layout/vList2"/>
    <dgm:cxn modelId="{AF2DD4F2-A9CB-416D-BE75-67820DA59F9B}" type="presParOf" srcId="{32DC1E19-99EB-4C5C-9FB3-5A1A350D9842}" destId="{BD8D7CAC-3EE9-47C4-B338-32BDDCB5B862}" srcOrd="5" destOrd="0" presId="urn:microsoft.com/office/officeart/2005/8/layout/vList2"/>
    <dgm:cxn modelId="{C909FFCA-CE05-4991-8AB7-3A4113DE6A16}" type="presParOf" srcId="{32DC1E19-99EB-4C5C-9FB3-5A1A350D9842}" destId="{266C3D0C-6021-4E9D-91DC-1E223AB6E0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6D352-96F1-4BA7-A8AF-3EC4E8FDEA5C}" type="doc">
      <dgm:prSet loTypeId="urn:microsoft.com/office/officeart/2005/8/layout/target3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8975D116-993D-493E-BC25-82D996898FDB}">
      <dgm:prSet phldrT="[Texto]" custT="1"/>
      <dgm:spPr/>
      <dgm:t>
        <a:bodyPr/>
        <a:lstStyle/>
        <a:p>
          <a:r>
            <a:rPr lang="pt-BR" sz="3600" dirty="0">
              <a:solidFill>
                <a:srgbClr val="00980D"/>
              </a:solidFill>
              <a:latin typeface="Arial Rounded MT Bold" panose="020F0704030504030204" pitchFamily="34" charset="0"/>
            </a:rPr>
            <a:t>População estimada pelo IBGE</a:t>
          </a:r>
        </a:p>
      </dgm:t>
    </dgm:pt>
    <dgm:pt modelId="{53B31AD5-8449-44AE-8039-490A5F0EBB30}" type="parTrans" cxnId="{2C35EE87-0D8D-4817-B8B8-ABDD545DF003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7A3FDCCB-E023-4BE5-B239-FB151ADF66C2}" type="sibTrans" cxnId="{2C35EE87-0D8D-4817-B8B8-ABDD545DF003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35C9B718-4BC7-4EE9-BB68-1982C548DF35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55.170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78B1FBF-8D9B-47BD-975B-F83400BF88B0}" type="parTrans" cxnId="{EBCEE102-7AE3-420A-930B-D498207C4BB4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35A559BF-9CB4-4676-980A-1C345AE57028}" type="sibTrans" cxnId="{EBCEE102-7AE3-420A-930B-D498207C4BB4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FD9C6733-A804-4BC6-9746-3E303B7C0123}">
      <dgm:prSet phldrT="[Texto]"/>
      <dgm:spPr/>
      <dgm:t>
        <a:bodyPr/>
        <a:lstStyle/>
        <a:p>
          <a:r>
            <a:rPr lang="pt-BR" dirty="0">
              <a:solidFill>
                <a:srgbClr val="00980D"/>
              </a:solidFill>
              <a:latin typeface="Arial Rounded MT Bold" panose="020F0704030504030204" pitchFamily="34" charset="0"/>
            </a:rPr>
            <a:t>PER CAPTA mensal </a:t>
          </a:r>
        </a:p>
      </dgm:t>
    </dgm:pt>
    <dgm:pt modelId="{3C506337-1E53-4D81-9A63-0690EDA51481}" type="parTrans" cxnId="{DB046072-8063-4DE0-9381-D3F09827A10F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F9C5BD5-B69C-42EA-AD7B-40D76BBD170F}" type="sibTrans" cxnId="{DB046072-8063-4DE0-9381-D3F09827A10F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F6D6CF9C-DC65-4C5B-AFEA-FD0CDCBE8DA8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R$ 27.355,13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91A4D918-CA9F-4F25-B456-F82BE2B15E82}" type="parTrans" cxnId="{53B88379-4F01-440C-9BEE-3ACF774CFF77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7EBA954-61A8-4BA5-806D-2478B8ED9FE0}" type="sibTrans" cxnId="{53B88379-4F01-440C-9BEE-3ACF774CFF77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2D84499C-80BF-4931-8134-B91DED7CC22B}">
      <dgm:prSet phldrT="[Texto]" custT="1"/>
      <dgm:spPr/>
      <dgm:t>
        <a:bodyPr/>
        <a:lstStyle/>
        <a:p>
          <a:r>
            <a:rPr lang="pt-BR" sz="3600" dirty="0">
              <a:solidFill>
                <a:srgbClr val="00980D"/>
              </a:solidFill>
              <a:latin typeface="Arial Rounded MT Bold" panose="020F0704030504030204" pitchFamily="34" charset="0"/>
            </a:rPr>
            <a:t>PER CAPTA anual</a:t>
          </a:r>
        </a:p>
      </dgm:t>
    </dgm:pt>
    <dgm:pt modelId="{DFBA0935-C77B-4A8C-B801-2A2D92B77DFC}" type="parTrans" cxnId="{F95D14B7-A352-49EA-ADC8-D716B6A829EC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8D0DE3F9-7A21-4051-9A81-6250DDA8B00B}" type="sibTrans" cxnId="{F95D14B7-A352-49EA-ADC8-D716B6A829EC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7DBE214D-4DBA-4B18-8B38-43F7E3312EDB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R$ 328.261,50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BDB0D1B6-EF86-497C-8E22-82036C32004B}" type="parTrans" cxnId="{B8C3831C-6491-427A-A661-4A337CBDDBFA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BCCB856-5B86-4AE5-BE7E-7885C961DD8F}" type="sibTrans" cxnId="{B8C3831C-6491-427A-A661-4A337CBDDBFA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C2FECAE7-21F8-428A-BD1A-6097530A4B96}" type="pres">
      <dgm:prSet presAssocID="{0B86D352-96F1-4BA7-A8AF-3EC4E8FDEA5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48212D5-83F0-4FD4-9C12-AD248E22651C}" type="pres">
      <dgm:prSet presAssocID="{8975D116-993D-493E-BC25-82D996898FDB}" presName="circle1" presStyleLbl="node1" presStyleIdx="0" presStyleCnt="3"/>
      <dgm:spPr/>
    </dgm:pt>
    <dgm:pt modelId="{D8791F6C-7B56-4B0D-A884-FFD207A22B9F}" type="pres">
      <dgm:prSet presAssocID="{8975D116-993D-493E-BC25-82D996898FDB}" presName="space" presStyleCnt="0"/>
      <dgm:spPr/>
    </dgm:pt>
    <dgm:pt modelId="{D1EC73CE-7264-488D-8DD1-950336F9E363}" type="pres">
      <dgm:prSet presAssocID="{8975D116-993D-493E-BC25-82D996898FDB}" presName="rect1" presStyleLbl="alignAcc1" presStyleIdx="0" presStyleCnt="3"/>
      <dgm:spPr/>
    </dgm:pt>
    <dgm:pt modelId="{D501B9A7-125C-4067-B468-DC1DE2701AC2}" type="pres">
      <dgm:prSet presAssocID="{FD9C6733-A804-4BC6-9746-3E303B7C0123}" presName="vertSpace2" presStyleLbl="node1" presStyleIdx="0" presStyleCnt="3"/>
      <dgm:spPr/>
    </dgm:pt>
    <dgm:pt modelId="{54ED7C83-EAAD-4D50-90CD-E51556CBEE9B}" type="pres">
      <dgm:prSet presAssocID="{FD9C6733-A804-4BC6-9746-3E303B7C0123}" presName="circle2" presStyleLbl="node1" presStyleIdx="1" presStyleCnt="3"/>
      <dgm:spPr/>
    </dgm:pt>
    <dgm:pt modelId="{DB9F6CDE-5265-4FEB-9B5F-8C1331029309}" type="pres">
      <dgm:prSet presAssocID="{FD9C6733-A804-4BC6-9746-3E303B7C0123}" presName="rect2" presStyleLbl="alignAcc1" presStyleIdx="1" presStyleCnt="3" custLinFactNeighborX="-4" custLinFactNeighborY="397"/>
      <dgm:spPr/>
    </dgm:pt>
    <dgm:pt modelId="{07A16A12-BF9D-4F8F-81A3-14B34D0B49FA}" type="pres">
      <dgm:prSet presAssocID="{2D84499C-80BF-4931-8134-B91DED7CC22B}" presName="vertSpace3" presStyleLbl="node1" presStyleIdx="1" presStyleCnt="3"/>
      <dgm:spPr/>
    </dgm:pt>
    <dgm:pt modelId="{09BBA2EC-D164-4B81-BBA7-5F4DC906CAEA}" type="pres">
      <dgm:prSet presAssocID="{2D84499C-80BF-4931-8134-B91DED7CC22B}" presName="circle3" presStyleLbl="node1" presStyleIdx="2" presStyleCnt="3"/>
      <dgm:spPr/>
    </dgm:pt>
    <dgm:pt modelId="{4B674A48-EEA4-4116-B9AA-CA35CAC63D7F}" type="pres">
      <dgm:prSet presAssocID="{2D84499C-80BF-4931-8134-B91DED7CC22B}" presName="rect3" presStyleLbl="alignAcc1" presStyleIdx="2" presStyleCnt="3"/>
      <dgm:spPr/>
    </dgm:pt>
    <dgm:pt modelId="{F7EB7A87-6523-43C6-B1F9-620CF60AE4DE}" type="pres">
      <dgm:prSet presAssocID="{8975D116-993D-493E-BC25-82D996898FD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64CECC9-BD6D-4EBE-B31B-BF68B9D7E689}" type="pres">
      <dgm:prSet presAssocID="{8975D116-993D-493E-BC25-82D996898FDB}" presName="rect1ChTx" presStyleLbl="alignAcc1" presStyleIdx="2" presStyleCnt="3">
        <dgm:presLayoutVars>
          <dgm:bulletEnabled val="1"/>
        </dgm:presLayoutVars>
      </dgm:prSet>
      <dgm:spPr/>
    </dgm:pt>
    <dgm:pt modelId="{BC06BBE0-1190-4A66-9F97-842236916D1C}" type="pres">
      <dgm:prSet presAssocID="{FD9C6733-A804-4BC6-9746-3E303B7C012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57BFC83-CE8A-48CE-9F5C-3320B9144314}" type="pres">
      <dgm:prSet presAssocID="{FD9C6733-A804-4BC6-9746-3E303B7C0123}" presName="rect2ChTx" presStyleLbl="alignAcc1" presStyleIdx="2" presStyleCnt="3">
        <dgm:presLayoutVars>
          <dgm:bulletEnabled val="1"/>
        </dgm:presLayoutVars>
      </dgm:prSet>
      <dgm:spPr/>
    </dgm:pt>
    <dgm:pt modelId="{69D9E2CE-8C1E-4A8E-A303-444345D2036E}" type="pres">
      <dgm:prSet presAssocID="{2D84499C-80BF-4931-8134-B91DED7CC22B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124EB93A-2AF7-4DAB-BFAC-740C8777000D}" type="pres">
      <dgm:prSet presAssocID="{2D84499C-80BF-4931-8134-B91DED7CC22B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EBCEE102-7AE3-420A-930B-D498207C4BB4}" srcId="{8975D116-993D-493E-BC25-82D996898FDB}" destId="{35C9B718-4BC7-4EE9-BB68-1982C548DF35}" srcOrd="0" destOrd="0" parTransId="{E78B1FBF-8D9B-47BD-975B-F83400BF88B0}" sibTransId="{35A559BF-9CB4-4676-980A-1C345AE57028}"/>
    <dgm:cxn modelId="{B8C3831C-6491-427A-A661-4A337CBDDBFA}" srcId="{2D84499C-80BF-4931-8134-B91DED7CC22B}" destId="{7DBE214D-4DBA-4B18-8B38-43F7E3312EDB}" srcOrd="0" destOrd="0" parTransId="{BDB0D1B6-EF86-497C-8E22-82036C32004B}" sibTransId="{EBCCB856-5B86-4AE5-BE7E-7885C961DD8F}"/>
    <dgm:cxn modelId="{9E625C1F-FEA3-4D69-9442-EA701FF46C60}" type="presOf" srcId="{35C9B718-4BC7-4EE9-BB68-1982C548DF35}" destId="{C64CECC9-BD6D-4EBE-B31B-BF68B9D7E689}" srcOrd="0" destOrd="0" presId="urn:microsoft.com/office/officeart/2005/8/layout/target3"/>
    <dgm:cxn modelId="{2B7D3541-686E-4563-8538-7B07C631D86C}" type="presOf" srcId="{FD9C6733-A804-4BC6-9746-3E303B7C0123}" destId="{DB9F6CDE-5265-4FEB-9B5F-8C1331029309}" srcOrd="0" destOrd="0" presId="urn:microsoft.com/office/officeart/2005/8/layout/target3"/>
    <dgm:cxn modelId="{07FC3D69-46F8-4ACA-98EB-FC0CAC5C9134}" type="presOf" srcId="{7DBE214D-4DBA-4B18-8B38-43F7E3312EDB}" destId="{124EB93A-2AF7-4DAB-BFAC-740C8777000D}" srcOrd="0" destOrd="0" presId="urn:microsoft.com/office/officeart/2005/8/layout/target3"/>
    <dgm:cxn modelId="{DB046072-8063-4DE0-9381-D3F09827A10F}" srcId="{0B86D352-96F1-4BA7-A8AF-3EC4E8FDEA5C}" destId="{FD9C6733-A804-4BC6-9746-3E303B7C0123}" srcOrd="1" destOrd="0" parTransId="{3C506337-1E53-4D81-9A63-0690EDA51481}" sibTransId="{EF9C5BD5-B69C-42EA-AD7B-40D76BBD170F}"/>
    <dgm:cxn modelId="{53B88379-4F01-440C-9BEE-3ACF774CFF77}" srcId="{FD9C6733-A804-4BC6-9746-3E303B7C0123}" destId="{F6D6CF9C-DC65-4C5B-AFEA-FD0CDCBE8DA8}" srcOrd="0" destOrd="0" parTransId="{91A4D918-CA9F-4F25-B456-F82BE2B15E82}" sibTransId="{E7EBA954-61A8-4BA5-806D-2478B8ED9FE0}"/>
    <dgm:cxn modelId="{C63AFC7F-2424-4B41-A341-09AC98D69043}" type="presOf" srcId="{2D84499C-80BF-4931-8134-B91DED7CC22B}" destId="{4B674A48-EEA4-4116-B9AA-CA35CAC63D7F}" srcOrd="0" destOrd="0" presId="urn:microsoft.com/office/officeart/2005/8/layout/target3"/>
    <dgm:cxn modelId="{2C35EE87-0D8D-4817-B8B8-ABDD545DF003}" srcId="{0B86D352-96F1-4BA7-A8AF-3EC4E8FDEA5C}" destId="{8975D116-993D-493E-BC25-82D996898FDB}" srcOrd="0" destOrd="0" parTransId="{53B31AD5-8449-44AE-8039-490A5F0EBB30}" sibTransId="{7A3FDCCB-E023-4BE5-B239-FB151ADF66C2}"/>
    <dgm:cxn modelId="{CDF0DC96-D765-400D-BD0A-EB565DBA6AE6}" type="presOf" srcId="{8975D116-993D-493E-BC25-82D996898FDB}" destId="{F7EB7A87-6523-43C6-B1F9-620CF60AE4DE}" srcOrd="1" destOrd="0" presId="urn:microsoft.com/office/officeart/2005/8/layout/target3"/>
    <dgm:cxn modelId="{F95D14B7-A352-49EA-ADC8-D716B6A829EC}" srcId="{0B86D352-96F1-4BA7-A8AF-3EC4E8FDEA5C}" destId="{2D84499C-80BF-4931-8134-B91DED7CC22B}" srcOrd="2" destOrd="0" parTransId="{DFBA0935-C77B-4A8C-B801-2A2D92B77DFC}" sibTransId="{8D0DE3F9-7A21-4051-9A81-6250DDA8B00B}"/>
    <dgm:cxn modelId="{89D3D8D5-EBFB-4267-B9C8-341C8742C938}" type="presOf" srcId="{2D84499C-80BF-4931-8134-B91DED7CC22B}" destId="{69D9E2CE-8C1E-4A8E-A303-444345D2036E}" srcOrd="1" destOrd="0" presId="urn:microsoft.com/office/officeart/2005/8/layout/target3"/>
    <dgm:cxn modelId="{91D50EE0-B383-4CA0-8412-4744C95BB273}" type="presOf" srcId="{0B86D352-96F1-4BA7-A8AF-3EC4E8FDEA5C}" destId="{C2FECAE7-21F8-428A-BD1A-6097530A4B96}" srcOrd="0" destOrd="0" presId="urn:microsoft.com/office/officeart/2005/8/layout/target3"/>
    <dgm:cxn modelId="{B37CA9E9-539D-41F8-B28A-9AAAD0216258}" type="presOf" srcId="{FD9C6733-A804-4BC6-9746-3E303B7C0123}" destId="{BC06BBE0-1190-4A66-9F97-842236916D1C}" srcOrd="1" destOrd="0" presId="urn:microsoft.com/office/officeart/2005/8/layout/target3"/>
    <dgm:cxn modelId="{FABB15F4-2F15-4E3B-AA51-58A5B03D6F56}" type="presOf" srcId="{F6D6CF9C-DC65-4C5B-AFEA-FD0CDCBE8DA8}" destId="{657BFC83-CE8A-48CE-9F5C-3320B9144314}" srcOrd="0" destOrd="0" presId="urn:microsoft.com/office/officeart/2005/8/layout/target3"/>
    <dgm:cxn modelId="{228D0EFB-37FA-4405-9F38-7B3FD6EB53F6}" type="presOf" srcId="{8975D116-993D-493E-BC25-82D996898FDB}" destId="{D1EC73CE-7264-488D-8DD1-950336F9E363}" srcOrd="0" destOrd="0" presId="urn:microsoft.com/office/officeart/2005/8/layout/target3"/>
    <dgm:cxn modelId="{26A29E0A-3566-4525-8F70-B5AE974B55BA}" type="presParOf" srcId="{C2FECAE7-21F8-428A-BD1A-6097530A4B96}" destId="{E48212D5-83F0-4FD4-9C12-AD248E22651C}" srcOrd="0" destOrd="0" presId="urn:microsoft.com/office/officeart/2005/8/layout/target3"/>
    <dgm:cxn modelId="{A790C734-7B13-4F0C-B7E5-A6BAB0352831}" type="presParOf" srcId="{C2FECAE7-21F8-428A-BD1A-6097530A4B96}" destId="{D8791F6C-7B56-4B0D-A884-FFD207A22B9F}" srcOrd="1" destOrd="0" presId="urn:microsoft.com/office/officeart/2005/8/layout/target3"/>
    <dgm:cxn modelId="{7C7D5DDB-1D40-4C3A-B404-04D7E8177E27}" type="presParOf" srcId="{C2FECAE7-21F8-428A-BD1A-6097530A4B96}" destId="{D1EC73CE-7264-488D-8DD1-950336F9E363}" srcOrd="2" destOrd="0" presId="urn:microsoft.com/office/officeart/2005/8/layout/target3"/>
    <dgm:cxn modelId="{D59CCFBF-4546-40CC-955A-57915133DA5A}" type="presParOf" srcId="{C2FECAE7-21F8-428A-BD1A-6097530A4B96}" destId="{D501B9A7-125C-4067-B468-DC1DE2701AC2}" srcOrd="3" destOrd="0" presId="urn:microsoft.com/office/officeart/2005/8/layout/target3"/>
    <dgm:cxn modelId="{D8BD8D0A-80AA-4429-865B-E50C5C0A958B}" type="presParOf" srcId="{C2FECAE7-21F8-428A-BD1A-6097530A4B96}" destId="{54ED7C83-EAAD-4D50-90CD-E51556CBEE9B}" srcOrd="4" destOrd="0" presId="urn:microsoft.com/office/officeart/2005/8/layout/target3"/>
    <dgm:cxn modelId="{6514939F-298F-4626-AA63-941549F2FCDB}" type="presParOf" srcId="{C2FECAE7-21F8-428A-BD1A-6097530A4B96}" destId="{DB9F6CDE-5265-4FEB-9B5F-8C1331029309}" srcOrd="5" destOrd="0" presId="urn:microsoft.com/office/officeart/2005/8/layout/target3"/>
    <dgm:cxn modelId="{424E54A4-EA4F-4DB6-9F1D-ABB172BCECAD}" type="presParOf" srcId="{C2FECAE7-21F8-428A-BD1A-6097530A4B96}" destId="{07A16A12-BF9D-4F8F-81A3-14B34D0B49FA}" srcOrd="6" destOrd="0" presId="urn:microsoft.com/office/officeart/2005/8/layout/target3"/>
    <dgm:cxn modelId="{5EF60478-5C38-4D54-93C3-57A6B80BB1B8}" type="presParOf" srcId="{C2FECAE7-21F8-428A-BD1A-6097530A4B96}" destId="{09BBA2EC-D164-4B81-BBA7-5F4DC906CAEA}" srcOrd="7" destOrd="0" presId="urn:microsoft.com/office/officeart/2005/8/layout/target3"/>
    <dgm:cxn modelId="{CC562D97-1779-4C21-AB69-2FF6D24FE41F}" type="presParOf" srcId="{C2FECAE7-21F8-428A-BD1A-6097530A4B96}" destId="{4B674A48-EEA4-4116-B9AA-CA35CAC63D7F}" srcOrd="8" destOrd="0" presId="urn:microsoft.com/office/officeart/2005/8/layout/target3"/>
    <dgm:cxn modelId="{2335BDF0-7713-4EDB-A6F7-5CF6304AD079}" type="presParOf" srcId="{C2FECAE7-21F8-428A-BD1A-6097530A4B96}" destId="{F7EB7A87-6523-43C6-B1F9-620CF60AE4DE}" srcOrd="9" destOrd="0" presId="urn:microsoft.com/office/officeart/2005/8/layout/target3"/>
    <dgm:cxn modelId="{80AE00F2-E6D8-443A-B014-FB210C79BF16}" type="presParOf" srcId="{C2FECAE7-21F8-428A-BD1A-6097530A4B96}" destId="{C64CECC9-BD6D-4EBE-B31B-BF68B9D7E689}" srcOrd="10" destOrd="0" presId="urn:microsoft.com/office/officeart/2005/8/layout/target3"/>
    <dgm:cxn modelId="{B89BADDE-89CC-4041-9292-4EF75C4A8525}" type="presParOf" srcId="{C2FECAE7-21F8-428A-BD1A-6097530A4B96}" destId="{BC06BBE0-1190-4A66-9F97-842236916D1C}" srcOrd="11" destOrd="0" presId="urn:microsoft.com/office/officeart/2005/8/layout/target3"/>
    <dgm:cxn modelId="{7CA8A306-5E08-4086-9B36-F2C9E30C62E7}" type="presParOf" srcId="{C2FECAE7-21F8-428A-BD1A-6097530A4B96}" destId="{657BFC83-CE8A-48CE-9F5C-3320B9144314}" srcOrd="12" destOrd="0" presId="urn:microsoft.com/office/officeart/2005/8/layout/target3"/>
    <dgm:cxn modelId="{FB7B08D9-17D3-4F69-B9C2-0210F0FEC112}" type="presParOf" srcId="{C2FECAE7-21F8-428A-BD1A-6097530A4B96}" destId="{69D9E2CE-8C1E-4A8E-A303-444345D2036E}" srcOrd="13" destOrd="0" presId="urn:microsoft.com/office/officeart/2005/8/layout/target3"/>
    <dgm:cxn modelId="{74EB6590-4DC9-492C-803A-1921BE22E129}" type="presParOf" srcId="{C2FECAE7-21F8-428A-BD1A-6097530A4B96}" destId="{124EB93A-2AF7-4DAB-BFAC-740C8777000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Pagamento baseado no número de pessoas cadastradas</a:t>
          </a:r>
          <a:endParaRPr lang="pt-BR" sz="3600" dirty="0">
            <a:latin typeface="Arial Rounded MT Bold" panose="020F0704030504030204" pitchFamily="34" charset="0"/>
          </a:endParaRP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C378F4D2-911F-453A-AF34-3290FEBD688D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A vulnerabilidade socioeconômica da população cadastrada </a:t>
          </a:r>
        </a:p>
      </dgm:t>
    </dgm:pt>
    <dgm:pt modelId="{B568C5A5-1B77-4539-B876-332E4F68215A}" type="parTrans" cxnId="{428792C0-F838-468F-BCF0-D7593DFE25A8}">
      <dgm:prSet/>
      <dgm:spPr/>
      <dgm:t>
        <a:bodyPr/>
        <a:lstStyle/>
        <a:p>
          <a:endParaRPr lang="pt-BR"/>
        </a:p>
      </dgm:t>
    </dgm:pt>
    <dgm:pt modelId="{D0A069A8-3838-4646-BC2B-9DF2CB62C181}" type="sibTrans" cxnId="{428792C0-F838-468F-BCF0-D7593DFE25A8}">
      <dgm:prSet/>
      <dgm:spPr/>
      <dgm:t>
        <a:bodyPr/>
        <a:lstStyle/>
        <a:p>
          <a:endParaRPr lang="pt-BR"/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Classificação geográfica definida pelo IBGE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19BC9D73-271E-45E9-8DCB-F7DD78472640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Faixa etária </a:t>
          </a:r>
        </a:p>
      </dgm:t>
    </dgm:pt>
    <dgm:pt modelId="{D67186E7-F751-429D-AD56-82D70491F1BC}" type="parTrans" cxnId="{85BA0EB0-CD4B-4A93-BA79-9FC96C8EF5BA}">
      <dgm:prSet/>
      <dgm:spPr/>
      <dgm:t>
        <a:bodyPr/>
        <a:lstStyle/>
        <a:p>
          <a:endParaRPr lang="pt-BR"/>
        </a:p>
      </dgm:t>
    </dgm:pt>
    <dgm:pt modelId="{985BE8B0-A0A3-4005-B74E-F0C692935FA8}" type="sibTrans" cxnId="{85BA0EB0-CD4B-4A93-BA79-9FC96C8EF5BA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1CB92098-7532-4B42-BB7A-964A03C522D3}" type="pres">
      <dgm:prSet presAssocID="{C378F4D2-911F-453A-AF34-3290FEBD68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41B372-53DC-4034-8DC3-9E253FBF94ED}" type="pres">
      <dgm:prSet presAssocID="{D0A069A8-3838-4646-BC2B-9DF2CB62C181}" presName="spacer" presStyleCnt="0"/>
      <dgm:spPr/>
    </dgm:pt>
    <dgm:pt modelId="{0CFF36B8-FA68-4CEB-987B-83AABDEBDFF1}" type="pres">
      <dgm:prSet presAssocID="{19BC9D73-271E-45E9-8DCB-F7DD784726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6F358E-4DCF-4D64-8346-C1F7157238FF}" type="pres">
      <dgm:prSet presAssocID="{985BE8B0-A0A3-4005-B74E-F0C692935FA8}" presName="spacer" presStyleCnt="0"/>
      <dgm:spPr/>
    </dgm:pt>
    <dgm:pt modelId="{37E00E6A-DC12-4279-8AC7-B74F0CD53D07}" type="pres">
      <dgm:prSet presAssocID="{932953D8-C368-4555-9E7D-953CCB27AC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4CDE6609-1CBB-40E2-BFA5-572B7DD2F9DD}" type="presOf" srcId="{C378F4D2-911F-453A-AF34-3290FEBD688D}" destId="{1CB92098-7532-4B42-BB7A-964A03C522D3}" srcOrd="0" destOrd="0" presId="urn:microsoft.com/office/officeart/2005/8/layout/vList2"/>
    <dgm:cxn modelId="{3FD68D1D-5E96-4D78-8F0B-5FC4F25A17FC}" type="presOf" srcId="{19BC9D73-271E-45E9-8DCB-F7DD78472640}" destId="{0CFF36B8-FA68-4CEB-987B-83AABDEBDFF1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46142B8E-3D1A-4F58-B088-47A0EB1983C6}" srcId="{27C1C4A0-71BB-4E65-9D88-4624C82ACC39}" destId="{932953D8-C368-4555-9E7D-953CCB27AC56}" srcOrd="3" destOrd="0" parTransId="{F290CBA9-6ACA-4C21-8BFE-80551FD732D7}" sibTransId="{B3248B11-6947-42BF-8B13-EB9E12112882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85BA0EB0-CD4B-4A93-BA79-9FC96C8EF5BA}" srcId="{27C1C4A0-71BB-4E65-9D88-4624C82ACC39}" destId="{19BC9D73-271E-45E9-8DCB-F7DD78472640}" srcOrd="2" destOrd="0" parTransId="{D67186E7-F751-429D-AD56-82D70491F1BC}" sibTransId="{985BE8B0-A0A3-4005-B74E-F0C692935FA8}"/>
    <dgm:cxn modelId="{428792C0-F838-468F-BCF0-D7593DFE25A8}" srcId="{27C1C4A0-71BB-4E65-9D88-4624C82ACC39}" destId="{C378F4D2-911F-453A-AF34-3290FEBD688D}" srcOrd="1" destOrd="0" parTransId="{B568C5A5-1B77-4539-B876-332E4F68215A}" sibTransId="{D0A069A8-3838-4646-BC2B-9DF2CB62C181}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388DD73F-B4F6-41C0-AF83-80EE7AC6916F}" type="presParOf" srcId="{32DC1E19-99EB-4C5C-9FB3-5A1A350D9842}" destId="{1CB92098-7532-4B42-BB7A-964A03C522D3}" srcOrd="2" destOrd="0" presId="urn:microsoft.com/office/officeart/2005/8/layout/vList2"/>
    <dgm:cxn modelId="{6A0BF088-E1DC-4D35-B151-31E5EC78AC5C}" type="presParOf" srcId="{32DC1E19-99EB-4C5C-9FB3-5A1A350D9842}" destId="{BA41B372-53DC-4034-8DC3-9E253FBF94ED}" srcOrd="3" destOrd="0" presId="urn:microsoft.com/office/officeart/2005/8/layout/vList2"/>
    <dgm:cxn modelId="{2AA8ACA1-83AB-43A9-B2D3-EA81B052AF80}" type="presParOf" srcId="{32DC1E19-99EB-4C5C-9FB3-5A1A350D9842}" destId="{0CFF36B8-FA68-4CEB-987B-83AABDEBDFF1}" srcOrd="4" destOrd="0" presId="urn:microsoft.com/office/officeart/2005/8/layout/vList2"/>
    <dgm:cxn modelId="{FB577CED-C854-40FC-8AA5-DEB3D7BEC4D5}" type="presParOf" srcId="{32DC1E19-99EB-4C5C-9FB3-5A1A350D9842}" destId="{336F358E-4DCF-4D64-8346-C1F7157238FF}" srcOrd="5" destOrd="0" presId="urn:microsoft.com/office/officeart/2005/8/layout/vList2"/>
    <dgm:cxn modelId="{ED84C7E3-A40D-4B98-A5DE-2BF1A007D100}" type="presParOf" srcId="{32DC1E19-99EB-4C5C-9FB3-5A1A350D9842}" destId="{37E00E6A-DC12-4279-8AC7-B74F0CD53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latin typeface="Arial Rounded MT Bold" panose="020F0704030504030204" pitchFamily="34" charset="0"/>
            </a:rPr>
            <a:t>Beneficiários do Programa Bolsa Família (PBF)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Pessoas que têm Benefício de Prestação Continuada (BPC)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82F464BA-76F2-47EB-9C47-115E16E9F819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Pessoas que têm benefício previdenciário no valor de até dois salários mínimos</a:t>
          </a:r>
        </a:p>
      </dgm:t>
    </dgm:pt>
    <dgm:pt modelId="{0F22D7E4-612D-49D1-BE8E-8C662869B034}" type="parTrans" cxnId="{84085765-24C4-48DE-8F5B-47A4C6684C9C}">
      <dgm:prSet/>
      <dgm:spPr/>
      <dgm:t>
        <a:bodyPr/>
        <a:lstStyle/>
        <a:p>
          <a:endParaRPr lang="pt-BR"/>
        </a:p>
      </dgm:t>
    </dgm:pt>
    <dgm:pt modelId="{1986D2FC-3209-4346-9C22-6B167672F0C5}" type="sibTrans" cxnId="{84085765-24C4-48DE-8F5B-47A4C6684C9C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6D5896-4291-4D46-92C6-87F54AC805AC}" type="pres">
      <dgm:prSet presAssocID="{B3248B11-6947-42BF-8B13-EB9E12112882}" presName="spacer" presStyleCnt="0"/>
      <dgm:spPr/>
    </dgm:pt>
    <dgm:pt modelId="{18DF588E-967E-4B10-8378-1B2378C353AA}" type="pres">
      <dgm:prSet presAssocID="{82F464BA-76F2-47EB-9C47-115E16E9F8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84085765-24C4-48DE-8F5B-47A4C6684C9C}" srcId="{27C1C4A0-71BB-4E65-9D88-4624C82ACC39}" destId="{82F464BA-76F2-47EB-9C47-115E16E9F819}" srcOrd="2" destOrd="0" parTransId="{0F22D7E4-612D-49D1-BE8E-8C662869B034}" sibTransId="{1986D2FC-3209-4346-9C22-6B167672F0C5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3B18D395-7290-4C3E-8318-24AF78E7FF01}" type="presOf" srcId="{82F464BA-76F2-47EB-9C47-115E16E9F819}" destId="{18DF588E-967E-4B10-8378-1B2378C353AA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  <dgm:cxn modelId="{63AE17A9-27C6-438F-8ECF-D3DF321082BE}" type="presParOf" srcId="{32DC1E19-99EB-4C5C-9FB3-5A1A350D9842}" destId="{726D5896-4291-4D46-92C6-87F54AC805AC}" srcOrd="3" destOrd="0" presId="urn:microsoft.com/office/officeart/2005/8/layout/vList2"/>
    <dgm:cxn modelId="{B371F858-DA11-42B7-8483-D2F70A2F91F8}" type="presParOf" srcId="{32DC1E19-99EB-4C5C-9FB3-5A1A350D9842}" destId="{18DF588E-967E-4B10-8378-1B2378C353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latin typeface="Arial Rounded MT Bold" panose="020F0704030504030204" pitchFamily="34" charset="0"/>
            </a:rPr>
            <a:t>Crianças até 5 anos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 idosa com 65 anos ou mais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solidFill>
                <a:schemeClr val="bg1"/>
              </a:solidFill>
              <a:latin typeface="Arial Rounded MT Bold" panose="020F0704030504030204" pitchFamily="34" charset="0"/>
            </a:rPr>
            <a:t>Indivíduos com critério de vulnerabilidade e faixa etária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solidFill>
                <a:schemeClr val="bg1"/>
              </a:solidFill>
              <a:latin typeface="Arial Rounded MT Bold" panose="020F0704030504030204" pitchFamily="34" charset="0"/>
            </a:rPr>
            <a:t>Peso para ambos critérios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E61F931A-C405-46EF-84A4-CFFD2D15ED34}">
      <dgm:prSet phldrT="[Texto]" custT="1"/>
      <dgm:spPr>
        <a:solidFill>
          <a:srgbClr val="0070C0"/>
        </a:solidFill>
      </dgm:spPr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pt-BR" sz="3600" dirty="0">
              <a:solidFill>
                <a:schemeClr val="bg1"/>
              </a:solidFill>
              <a:latin typeface="Arial Rounded MT Bold" panose="020F0704030504030204" pitchFamily="34" charset="0"/>
            </a:rPr>
            <a:t>  Contabiliza apenas uma vez</a:t>
          </a:r>
        </a:p>
      </dgm:t>
    </dgm:pt>
    <dgm:pt modelId="{10D7D67B-7C7E-4F32-8703-7D670AB90B22}" type="parTrans" cxnId="{DAFCC687-BBBA-4F56-9C23-9F9CCF63F2F9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17FE4F1-777D-4C23-875C-6FAC1CFE7B3C}" type="sibTrans" cxnId="{DAFCC687-BBBA-4F56-9C23-9F9CCF63F2F9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38D11A01-53D0-47F5-8F14-0F4A5162CAF9}">
      <dgm:prSet custT="1"/>
      <dgm:spPr>
        <a:solidFill>
          <a:srgbClr val="0074C7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3600" b="0" i="0" dirty="0">
              <a:solidFill>
                <a:schemeClr val="bg1"/>
              </a:solidFill>
              <a:latin typeface="Arial Rounded MT Bold" panose="020F0704030504030204" pitchFamily="34" charset="0"/>
            </a:rPr>
            <a:t>   Adiciona 30% ao valor individual do cadastro ou multiplica por 1,3</a:t>
          </a:r>
        </a:p>
      </dgm:t>
    </dgm:pt>
    <dgm:pt modelId="{F4A0F110-AB8D-4BF7-8401-EBF37BCED666}" type="parTrans" cxnId="{5C1DE651-9DEA-4AD8-9D11-D881BB2736F7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2239FB90-0620-410E-922A-C0DBE9236238}" type="sibTrans" cxnId="{5C1DE651-9DEA-4AD8-9D11-D881BB2736F7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261A460-B587-4AA4-8DA6-38B8E6653178}" type="pres">
      <dgm:prSet presAssocID="{27C1C4A0-71BB-4E65-9D88-4624C82ACC39}" presName="Name0" presStyleCnt="0">
        <dgm:presLayoutVars>
          <dgm:dir/>
          <dgm:animLvl val="lvl"/>
          <dgm:resizeHandles/>
        </dgm:presLayoutVars>
      </dgm:prSet>
      <dgm:spPr/>
    </dgm:pt>
    <dgm:pt modelId="{6922ED59-24AA-48FB-8F52-EEDCACAF72FB}" type="pres">
      <dgm:prSet presAssocID="{3A8FC5A7-0855-4A95-BEAE-414854681C7B}" presName="linNode" presStyleCnt="0"/>
      <dgm:spPr/>
    </dgm:pt>
    <dgm:pt modelId="{A214D2B5-3891-4D86-8F09-591FDD97A5C0}" type="pres">
      <dgm:prSet presAssocID="{3A8FC5A7-0855-4A95-BEAE-414854681C7B}" presName="parentShp" presStyleLbl="node1" presStyleIdx="0" presStyleCnt="2">
        <dgm:presLayoutVars>
          <dgm:bulletEnabled val="1"/>
        </dgm:presLayoutVars>
      </dgm:prSet>
      <dgm:spPr/>
    </dgm:pt>
    <dgm:pt modelId="{D00033A4-7AE9-4D71-8B9B-97F1737A9C89}" type="pres">
      <dgm:prSet presAssocID="{3A8FC5A7-0855-4A95-BEAE-414854681C7B}" presName="childShp" presStyleLbl="bgAccFollowNode1" presStyleIdx="0" presStyleCnt="2">
        <dgm:presLayoutVars>
          <dgm:bulletEnabled val="1"/>
        </dgm:presLayoutVars>
      </dgm:prSet>
      <dgm:spPr/>
    </dgm:pt>
    <dgm:pt modelId="{E7728DA0-4766-458D-8432-F3EC36FF9048}" type="pres">
      <dgm:prSet presAssocID="{544E1C3C-C9D4-437C-9C43-AD0B31A9E24C}" presName="spacing" presStyleCnt="0"/>
      <dgm:spPr/>
    </dgm:pt>
    <dgm:pt modelId="{178834A1-D73E-4918-B6C2-38AD775F2AF1}" type="pres">
      <dgm:prSet presAssocID="{932953D8-C368-4555-9E7D-953CCB27AC56}" presName="linNode" presStyleCnt="0"/>
      <dgm:spPr/>
    </dgm:pt>
    <dgm:pt modelId="{CD1C0414-1A6E-4E25-9422-7A7DD7D8EF78}" type="pres">
      <dgm:prSet presAssocID="{932953D8-C368-4555-9E7D-953CCB27AC56}" presName="parentShp" presStyleLbl="node1" presStyleIdx="1" presStyleCnt="2">
        <dgm:presLayoutVars>
          <dgm:bulletEnabled val="1"/>
        </dgm:presLayoutVars>
      </dgm:prSet>
      <dgm:spPr/>
    </dgm:pt>
    <dgm:pt modelId="{804E7CEA-AA0B-4D6F-80C6-93E0A43B2A10}" type="pres">
      <dgm:prSet presAssocID="{932953D8-C368-4555-9E7D-953CCB27AC5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AE2A736-4EE7-4AB8-B76A-73C5E1CF4438}" type="presOf" srcId="{27C1C4A0-71BB-4E65-9D88-4624C82ACC39}" destId="{1261A460-B587-4AA4-8DA6-38B8E6653178}" srcOrd="0" destOrd="0" presId="urn:microsoft.com/office/officeart/2005/8/layout/vList6"/>
    <dgm:cxn modelId="{6FB82344-4E16-41F4-9FB8-ABFFCF44C396}" type="presOf" srcId="{3A8FC5A7-0855-4A95-BEAE-414854681C7B}" destId="{A214D2B5-3891-4D86-8F09-591FDD97A5C0}" srcOrd="0" destOrd="0" presId="urn:microsoft.com/office/officeart/2005/8/layout/vList6"/>
    <dgm:cxn modelId="{5C1DE651-9DEA-4AD8-9D11-D881BB2736F7}" srcId="{932953D8-C368-4555-9E7D-953CCB27AC56}" destId="{38D11A01-53D0-47F5-8F14-0F4A5162CAF9}" srcOrd="0" destOrd="0" parTransId="{F4A0F110-AB8D-4BF7-8401-EBF37BCED666}" sibTransId="{2239FB90-0620-410E-922A-C0DBE9236238}"/>
    <dgm:cxn modelId="{EEE5827A-D496-4DDE-AF5E-CB1CEDBFD8D6}" type="presOf" srcId="{E61F931A-C405-46EF-84A4-CFFD2D15ED34}" destId="{D00033A4-7AE9-4D71-8B9B-97F1737A9C89}" srcOrd="0" destOrd="0" presId="urn:microsoft.com/office/officeart/2005/8/layout/vList6"/>
    <dgm:cxn modelId="{DAFCC687-BBBA-4F56-9C23-9F9CCF63F2F9}" srcId="{3A8FC5A7-0855-4A95-BEAE-414854681C7B}" destId="{E61F931A-C405-46EF-84A4-CFFD2D15ED34}" srcOrd="0" destOrd="0" parTransId="{10D7D67B-7C7E-4F32-8703-7D670AB90B22}" sibTransId="{117FE4F1-777D-4C23-875C-6FAC1CFE7B3C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FFD1DFA8-EE5D-4360-B684-66D99170014A}" type="presOf" srcId="{38D11A01-53D0-47F5-8F14-0F4A5162CAF9}" destId="{804E7CEA-AA0B-4D6F-80C6-93E0A43B2A10}" srcOrd="0" destOrd="0" presId="urn:microsoft.com/office/officeart/2005/8/layout/vList6"/>
    <dgm:cxn modelId="{B00215C5-08C2-4D7B-AD22-59CEFBD8B112}" type="presOf" srcId="{932953D8-C368-4555-9E7D-953CCB27AC56}" destId="{CD1C0414-1A6E-4E25-9422-7A7DD7D8EF78}" srcOrd="0" destOrd="0" presId="urn:microsoft.com/office/officeart/2005/8/layout/vList6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6597FF3B-189D-48A8-B912-18EDE6EC88BE}" type="presParOf" srcId="{1261A460-B587-4AA4-8DA6-38B8E6653178}" destId="{6922ED59-24AA-48FB-8F52-EEDCACAF72FB}" srcOrd="0" destOrd="0" presId="urn:microsoft.com/office/officeart/2005/8/layout/vList6"/>
    <dgm:cxn modelId="{1287C397-98E4-4474-B347-E461C4D1EFB1}" type="presParOf" srcId="{6922ED59-24AA-48FB-8F52-EEDCACAF72FB}" destId="{A214D2B5-3891-4D86-8F09-591FDD97A5C0}" srcOrd="0" destOrd="0" presId="urn:microsoft.com/office/officeart/2005/8/layout/vList6"/>
    <dgm:cxn modelId="{1E2A9716-54E7-434E-8C10-8408FFB62BB3}" type="presParOf" srcId="{6922ED59-24AA-48FB-8F52-EEDCACAF72FB}" destId="{D00033A4-7AE9-4D71-8B9B-97F1737A9C89}" srcOrd="1" destOrd="0" presId="urn:microsoft.com/office/officeart/2005/8/layout/vList6"/>
    <dgm:cxn modelId="{3C4DC1ED-3645-4284-AD30-16CF702D38F6}" type="presParOf" srcId="{1261A460-B587-4AA4-8DA6-38B8E6653178}" destId="{E7728DA0-4766-458D-8432-F3EC36FF9048}" srcOrd="1" destOrd="0" presId="urn:microsoft.com/office/officeart/2005/8/layout/vList6"/>
    <dgm:cxn modelId="{9FEB8E55-F930-42DE-AEDF-CA00F3620EFE}" type="presParOf" srcId="{1261A460-B587-4AA4-8DA6-38B8E6653178}" destId="{178834A1-D73E-4918-B6C2-38AD775F2AF1}" srcOrd="2" destOrd="0" presId="urn:microsoft.com/office/officeart/2005/8/layout/vList6"/>
    <dgm:cxn modelId="{D95CEAAF-449E-4F56-8683-F736661B998C}" type="presParOf" srcId="{178834A1-D73E-4918-B6C2-38AD775F2AF1}" destId="{CD1C0414-1A6E-4E25-9422-7A7DD7D8EF78}" srcOrd="0" destOrd="0" presId="urn:microsoft.com/office/officeart/2005/8/layout/vList6"/>
    <dgm:cxn modelId="{D00AE8EA-ECC4-46C4-976E-6432352D3CFA}" type="presParOf" srcId="{178834A1-D73E-4918-B6C2-38AD775F2AF1}" destId="{804E7CEA-AA0B-4D6F-80C6-93E0A43B2A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pyramid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dirty="0">
              <a:latin typeface="Arial Rounded MT Bold" panose="020F0704030504030204" pitchFamily="34" charset="0"/>
            </a:rPr>
            <a:t>Município Urbano: 1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intermediário adjacente: 1,45455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CC922446-D127-4DB7-9A26-8255B00F860B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rural adjacente: 1,45455</a:t>
          </a:r>
        </a:p>
      </dgm:t>
    </dgm:pt>
    <dgm:pt modelId="{32CD9188-5431-40A5-8470-B2536F87E2AE}" type="parTrans" cxnId="{225B500B-C6EB-42CB-97A8-9B00C924D786}">
      <dgm:prSet/>
      <dgm:spPr/>
      <dgm:t>
        <a:bodyPr/>
        <a:lstStyle/>
        <a:p>
          <a:endParaRPr lang="pt-BR"/>
        </a:p>
      </dgm:t>
    </dgm:pt>
    <dgm:pt modelId="{6DFF2FAC-087F-4747-BF24-C17E35568CCA}" type="sibTrans" cxnId="{225B500B-C6EB-42CB-97A8-9B00C924D786}">
      <dgm:prSet/>
      <dgm:spPr/>
      <dgm:t>
        <a:bodyPr/>
        <a:lstStyle/>
        <a:p>
          <a:endParaRPr lang="pt-BR"/>
        </a:p>
      </dgm:t>
    </dgm:pt>
    <dgm:pt modelId="{11531891-AFC7-41BE-BCFF-D307C7EDFC07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intermediário remoto: 2</a:t>
          </a:r>
        </a:p>
      </dgm:t>
    </dgm:pt>
    <dgm:pt modelId="{BF1EAA07-DDE4-44DC-BFDC-060A4FAFC316}" type="parTrans" cxnId="{2C864204-8705-4918-9BB9-1A278B4AF0C8}">
      <dgm:prSet/>
      <dgm:spPr/>
      <dgm:t>
        <a:bodyPr/>
        <a:lstStyle/>
        <a:p>
          <a:endParaRPr lang="pt-BR"/>
        </a:p>
      </dgm:t>
    </dgm:pt>
    <dgm:pt modelId="{8BB84D06-BB6C-4D48-8FB1-F78F94BF5BF2}" type="sibTrans" cxnId="{2C864204-8705-4918-9BB9-1A278B4AF0C8}">
      <dgm:prSet/>
      <dgm:spPr/>
      <dgm:t>
        <a:bodyPr/>
        <a:lstStyle/>
        <a:p>
          <a:endParaRPr lang="pt-BR"/>
        </a:p>
      </dgm:t>
    </dgm:pt>
    <dgm:pt modelId="{FF1DEA9A-44D8-4FF9-B134-5FC07A9AEDC8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rural remoto: 2</a:t>
          </a:r>
        </a:p>
      </dgm:t>
    </dgm:pt>
    <dgm:pt modelId="{13FDF65C-0B70-4F31-AC0C-0D81F0E82526}" type="parTrans" cxnId="{7E2F21AA-6AA7-4AF4-814C-C989BCAAAE44}">
      <dgm:prSet/>
      <dgm:spPr/>
      <dgm:t>
        <a:bodyPr/>
        <a:lstStyle/>
        <a:p>
          <a:endParaRPr lang="pt-BR"/>
        </a:p>
      </dgm:t>
    </dgm:pt>
    <dgm:pt modelId="{8CB1E295-9838-474E-ABCB-3E0113DA071A}" type="sibTrans" cxnId="{7E2F21AA-6AA7-4AF4-814C-C989BCAAAE44}">
      <dgm:prSet/>
      <dgm:spPr/>
      <dgm:t>
        <a:bodyPr/>
        <a:lstStyle/>
        <a:p>
          <a:endParaRPr lang="pt-BR"/>
        </a:p>
      </dgm:t>
    </dgm:pt>
    <dgm:pt modelId="{A25CB3D5-A701-462D-A57E-5110616E995E}" type="pres">
      <dgm:prSet presAssocID="{27C1C4A0-71BB-4E65-9D88-4624C82ACC39}" presName="compositeShape" presStyleCnt="0">
        <dgm:presLayoutVars>
          <dgm:dir/>
          <dgm:resizeHandles/>
        </dgm:presLayoutVars>
      </dgm:prSet>
      <dgm:spPr/>
    </dgm:pt>
    <dgm:pt modelId="{476C9795-5C40-4B00-A8FA-CA4A078F9E9A}" type="pres">
      <dgm:prSet presAssocID="{27C1C4A0-71BB-4E65-9D88-4624C82ACC39}" presName="pyramid" presStyleLbl="node1" presStyleIdx="0" presStyleCnt="1"/>
      <dgm:spPr>
        <a:solidFill>
          <a:srgbClr val="029F0E"/>
        </a:solidFill>
      </dgm:spPr>
    </dgm:pt>
    <dgm:pt modelId="{A8A74CAD-B6DA-407D-A94D-C77C338012E2}" type="pres">
      <dgm:prSet presAssocID="{27C1C4A0-71BB-4E65-9D88-4624C82ACC39}" presName="theList" presStyleCnt="0"/>
      <dgm:spPr/>
    </dgm:pt>
    <dgm:pt modelId="{C920D061-9D38-4098-AC30-A2589F94B222}" type="pres">
      <dgm:prSet presAssocID="{3A8FC5A7-0855-4A95-BEAE-414854681C7B}" presName="aNode" presStyleLbl="fgAcc1" presStyleIdx="0" presStyleCnt="5" custScaleX="200153">
        <dgm:presLayoutVars>
          <dgm:bulletEnabled val="1"/>
        </dgm:presLayoutVars>
      </dgm:prSet>
      <dgm:spPr/>
    </dgm:pt>
    <dgm:pt modelId="{DB7A10E8-F468-4D6A-BAE6-F40CF3EA32F1}" type="pres">
      <dgm:prSet presAssocID="{3A8FC5A7-0855-4A95-BEAE-414854681C7B}" presName="aSpace" presStyleCnt="0"/>
      <dgm:spPr/>
    </dgm:pt>
    <dgm:pt modelId="{EF1E76AD-EFFF-49C0-9CE1-ACF60CDDE0AB}" type="pres">
      <dgm:prSet presAssocID="{932953D8-C368-4555-9E7D-953CCB27AC56}" presName="aNode" presStyleLbl="fgAcc1" presStyleIdx="1" presStyleCnt="5" custScaleX="200153">
        <dgm:presLayoutVars>
          <dgm:bulletEnabled val="1"/>
        </dgm:presLayoutVars>
      </dgm:prSet>
      <dgm:spPr/>
    </dgm:pt>
    <dgm:pt modelId="{B800677A-3705-4572-B3B9-CCF7F9815CBB}" type="pres">
      <dgm:prSet presAssocID="{932953D8-C368-4555-9E7D-953CCB27AC56}" presName="aSpace" presStyleCnt="0"/>
      <dgm:spPr/>
    </dgm:pt>
    <dgm:pt modelId="{E38965BC-0426-482A-AF9E-B7802C073201}" type="pres">
      <dgm:prSet presAssocID="{CC922446-D127-4DB7-9A26-8255B00F860B}" presName="aNode" presStyleLbl="fgAcc1" presStyleIdx="2" presStyleCnt="5" custScaleX="200153">
        <dgm:presLayoutVars>
          <dgm:bulletEnabled val="1"/>
        </dgm:presLayoutVars>
      </dgm:prSet>
      <dgm:spPr/>
    </dgm:pt>
    <dgm:pt modelId="{B43FFD1D-0B02-43B4-BD56-2EC90FE19A68}" type="pres">
      <dgm:prSet presAssocID="{CC922446-D127-4DB7-9A26-8255B00F860B}" presName="aSpace" presStyleCnt="0"/>
      <dgm:spPr/>
    </dgm:pt>
    <dgm:pt modelId="{B363F9BF-9F1E-4A9B-A4B6-E1AF41DF60E5}" type="pres">
      <dgm:prSet presAssocID="{11531891-AFC7-41BE-BCFF-D307C7EDFC07}" presName="aNode" presStyleLbl="fgAcc1" presStyleIdx="3" presStyleCnt="5" custScaleX="200153">
        <dgm:presLayoutVars>
          <dgm:bulletEnabled val="1"/>
        </dgm:presLayoutVars>
      </dgm:prSet>
      <dgm:spPr/>
    </dgm:pt>
    <dgm:pt modelId="{4197BBA4-D438-4FA4-9901-F709D1FB4D58}" type="pres">
      <dgm:prSet presAssocID="{11531891-AFC7-41BE-BCFF-D307C7EDFC07}" presName="aSpace" presStyleCnt="0"/>
      <dgm:spPr/>
    </dgm:pt>
    <dgm:pt modelId="{D5A7E833-E99F-4605-8FCA-A44AFB1A21C0}" type="pres">
      <dgm:prSet presAssocID="{FF1DEA9A-44D8-4FF9-B134-5FC07A9AEDC8}" presName="aNode" presStyleLbl="fgAcc1" presStyleIdx="4" presStyleCnt="5" custScaleX="200153">
        <dgm:presLayoutVars>
          <dgm:bulletEnabled val="1"/>
        </dgm:presLayoutVars>
      </dgm:prSet>
      <dgm:spPr/>
    </dgm:pt>
    <dgm:pt modelId="{842E2B56-DF81-4D45-9DFF-EDF6F9A0EE71}" type="pres">
      <dgm:prSet presAssocID="{FF1DEA9A-44D8-4FF9-B134-5FC07A9AEDC8}" presName="aSpace" presStyleCnt="0"/>
      <dgm:spPr/>
    </dgm:pt>
  </dgm:ptLst>
  <dgm:cxnLst>
    <dgm:cxn modelId="{2C864204-8705-4918-9BB9-1A278B4AF0C8}" srcId="{27C1C4A0-71BB-4E65-9D88-4624C82ACC39}" destId="{11531891-AFC7-41BE-BCFF-D307C7EDFC07}" srcOrd="3" destOrd="0" parTransId="{BF1EAA07-DDE4-44DC-BFDC-060A4FAFC316}" sibTransId="{8BB84D06-BB6C-4D48-8FB1-F78F94BF5BF2}"/>
    <dgm:cxn modelId="{225B500B-C6EB-42CB-97A8-9B00C924D786}" srcId="{27C1C4A0-71BB-4E65-9D88-4624C82ACC39}" destId="{CC922446-D127-4DB7-9A26-8255B00F860B}" srcOrd="2" destOrd="0" parTransId="{32CD9188-5431-40A5-8470-B2536F87E2AE}" sibTransId="{6DFF2FAC-087F-4747-BF24-C17E35568CCA}"/>
    <dgm:cxn modelId="{1F033512-6E05-4F7F-8DA9-61818A436220}" type="presOf" srcId="{932953D8-C368-4555-9E7D-953CCB27AC56}" destId="{EF1E76AD-EFFF-49C0-9CE1-ACF60CDDE0AB}" srcOrd="0" destOrd="0" presId="urn:microsoft.com/office/officeart/2005/8/layout/pyramid2"/>
    <dgm:cxn modelId="{5EACAA29-4A0E-4C63-8B14-71A75743CA66}" type="presOf" srcId="{FF1DEA9A-44D8-4FF9-B134-5FC07A9AEDC8}" destId="{D5A7E833-E99F-4605-8FCA-A44AFB1A21C0}" srcOrd="0" destOrd="0" presId="urn:microsoft.com/office/officeart/2005/8/layout/pyramid2"/>
    <dgm:cxn modelId="{AA14D64F-3B61-40FF-B57B-F267DD1B6D4D}" type="presOf" srcId="{27C1C4A0-71BB-4E65-9D88-4624C82ACC39}" destId="{A25CB3D5-A701-462D-A57E-5110616E995E}" srcOrd="0" destOrd="0" presId="urn:microsoft.com/office/officeart/2005/8/layout/pyramid2"/>
    <dgm:cxn modelId="{AD3EFA78-7287-4120-B16F-4188A0F2EBDA}" type="presOf" srcId="{11531891-AFC7-41BE-BCFF-D307C7EDFC07}" destId="{B363F9BF-9F1E-4A9B-A4B6-E1AF41DF60E5}" srcOrd="0" destOrd="0" presId="urn:microsoft.com/office/officeart/2005/8/layout/pyramid2"/>
    <dgm:cxn modelId="{07CBF186-D950-4BA4-9B37-4EF34165E0A4}" type="presOf" srcId="{CC922446-D127-4DB7-9A26-8255B00F860B}" destId="{E38965BC-0426-482A-AF9E-B7802C073201}" srcOrd="0" destOrd="0" presId="urn:microsoft.com/office/officeart/2005/8/layout/pyramid2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7E2F21AA-6AA7-4AF4-814C-C989BCAAAE44}" srcId="{27C1C4A0-71BB-4E65-9D88-4624C82ACC39}" destId="{FF1DEA9A-44D8-4FF9-B134-5FC07A9AEDC8}" srcOrd="4" destOrd="0" parTransId="{13FDF65C-0B70-4F31-AC0C-0D81F0E82526}" sibTransId="{8CB1E295-9838-474E-ABCB-3E0113DA071A}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8629DCE-7748-4117-A960-5E29BBBC960D}" type="presOf" srcId="{3A8FC5A7-0855-4A95-BEAE-414854681C7B}" destId="{C920D061-9D38-4098-AC30-A2589F94B222}" srcOrd="0" destOrd="0" presId="urn:microsoft.com/office/officeart/2005/8/layout/pyramid2"/>
    <dgm:cxn modelId="{C4BC1C48-15CF-491C-98DD-BAED5C3BAFBF}" type="presParOf" srcId="{A25CB3D5-A701-462D-A57E-5110616E995E}" destId="{476C9795-5C40-4B00-A8FA-CA4A078F9E9A}" srcOrd="0" destOrd="0" presId="urn:microsoft.com/office/officeart/2005/8/layout/pyramid2"/>
    <dgm:cxn modelId="{5FFE74ED-948A-44D8-A3D1-12A70383997C}" type="presParOf" srcId="{A25CB3D5-A701-462D-A57E-5110616E995E}" destId="{A8A74CAD-B6DA-407D-A94D-C77C338012E2}" srcOrd="1" destOrd="0" presId="urn:microsoft.com/office/officeart/2005/8/layout/pyramid2"/>
    <dgm:cxn modelId="{09CC459E-5255-4456-9350-C8456E14F6B3}" type="presParOf" srcId="{A8A74CAD-B6DA-407D-A94D-C77C338012E2}" destId="{C920D061-9D38-4098-AC30-A2589F94B222}" srcOrd="0" destOrd="0" presId="urn:microsoft.com/office/officeart/2005/8/layout/pyramid2"/>
    <dgm:cxn modelId="{D5109356-5D4A-4892-B63A-5A534E72AB9A}" type="presParOf" srcId="{A8A74CAD-B6DA-407D-A94D-C77C338012E2}" destId="{DB7A10E8-F468-4D6A-BAE6-F40CF3EA32F1}" srcOrd="1" destOrd="0" presId="urn:microsoft.com/office/officeart/2005/8/layout/pyramid2"/>
    <dgm:cxn modelId="{58C98AF3-CD66-428F-882C-E310E43F9D16}" type="presParOf" srcId="{A8A74CAD-B6DA-407D-A94D-C77C338012E2}" destId="{EF1E76AD-EFFF-49C0-9CE1-ACF60CDDE0AB}" srcOrd="2" destOrd="0" presId="urn:microsoft.com/office/officeart/2005/8/layout/pyramid2"/>
    <dgm:cxn modelId="{54B51B75-5313-414F-A936-E9E81BB816BF}" type="presParOf" srcId="{A8A74CAD-B6DA-407D-A94D-C77C338012E2}" destId="{B800677A-3705-4572-B3B9-CCF7F9815CBB}" srcOrd="3" destOrd="0" presId="urn:microsoft.com/office/officeart/2005/8/layout/pyramid2"/>
    <dgm:cxn modelId="{19C390EE-5A76-4216-B07B-D821CDF64D25}" type="presParOf" srcId="{A8A74CAD-B6DA-407D-A94D-C77C338012E2}" destId="{E38965BC-0426-482A-AF9E-B7802C073201}" srcOrd="4" destOrd="0" presId="urn:microsoft.com/office/officeart/2005/8/layout/pyramid2"/>
    <dgm:cxn modelId="{EEB523FC-4170-42E0-A013-608D18E63AC1}" type="presParOf" srcId="{A8A74CAD-B6DA-407D-A94D-C77C338012E2}" destId="{B43FFD1D-0B02-43B4-BD56-2EC90FE19A68}" srcOrd="5" destOrd="0" presId="urn:microsoft.com/office/officeart/2005/8/layout/pyramid2"/>
    <dgm:cxn modelId="{2F6372CA-1CD5-4544-9190-826BA049F733}" type="presParOf" srcId="{A8A74CAD-B6DA-407D-A94D-C77C338012E2}" destId="{B363F9BF-9F1E-4A9B-A4B6-E1AF41DF60E5}" srcOrd="6" destOrd="0" presId="urn:microsoft.com/office/officeart/2005/8/layout/pyramid2"/>
    <dgm:cxn modelId="{DE0B5A92-7D17-4270-A2CC-C2DE3922C3FB}" type="presParOf" srcId="{A8A74CAD-B6DA-407D-A94D-C77C338012E2}" destId="{4197BBA4-D438-4FA4-9901-F709D1FB4D58}" srcOrd="7" destOrd="0" presId="urn:microsoft.com/office/officeart/2005/8/layout/pyramid2"/>
    <dgm:cxn modelId="{27EADFB8-120B-4963-8BBA-3CAD2AA4BAD0}" type="presParOf" srcId="{A8A74CAD-B6DA-407D-A94D-C77C338012E2}" destId="{D5A7E833-E99F-4605-8FCA-A44AFB1A21C0}" srcOrd="8" destOrd="0" presId="urn:microsoft.com/office/officeart/2005/8/layout/pyramid2"/>
    <dgm:cxn modelId="{6D91A770-3508-45E0-BB50-DFECB1C1C5C9}" type="presParOf" srcId="{A8A74CAD-B6DA-407D-A94D-C77C338012E2}" destId="{842E2B56-DF81-4D45-9DFF-EDF6F9A0EE7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E9AF92-7923-47E6-950E-5AABE025B7A9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3C799F1B-B144-48F8-8C6C-5BA7ECF5B0DC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Tipologia IBGE</a:t>
          </a:r>
        </a:p>
      </dgm:t>
    </dgm:pt>
    <dgm:pt modelId="{A49C9358-1F84-4810-AB7A-59326197B877}" type="parTrans" cxnId="{BF235BFB-BF27-4541-9501-B02698E046F8}">
      <dgm:prSet/>
      <dgm:spPr/>
      <dgm:t>
        <a:bodyPr/>
        <a:lstStyle/>
        <a:p>
          <a:endParaRPr lang="pt-BR"/>
        </a:p>
      </dgm:t>
    </dgm:pt>
    <dgm:pt modelId="{FBC00175-36EC-4A24-9AF1-9047CAD3D4B4}" type="sibTrans" cxnId="{BF235BFB-BF27-4541-9501-B02698E046F8}">
      <dgm:prSet/>
      <dgm:spPr/>
      <dgm:t>
        <a:bodyPr/>
        <a:lstStyle/>
        <a:p>
          <a:endParaRPr lang="pt-BR"/>
        </a:p>
      </dgm:t>
    </dgm:pt>
    <dgm:pt modelId="{E92AB4F6-9409-4735-9E92-B98F229BD181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População cadastrada </a:t>
          </a:r>
          <a:r>
            <a:rPr lang="pt-BR" b="1" dirty="0"/>
            <a:t>SEM</a:t>
          </a:r>
          <a:r>
            <a:rPr lang="pt-BR" dirty="0"/>
            <a:t> critério socioeconômico ou de faixa etária</a:t>
          </a:r>
        </a:p>
      </dgm:t>
    </dgm:pt>
    <dgm:pt modelId="{219029D0-E2B2-4ABF-8384-B19DDBBB8509}" type="parTrans" cxnId="{64246C1A-98FE-4E4A-9595-9EEAF522D780}">
      <dgm:prSet/>
      <dgm:spPr/>
      <dgm:t>
        <a:bodyPr/>
        <a:lstStyle/>
        <a:p>
          <a:endParaRPr lang="pt-BR"/>
        </a:p>
      </dgm:t>
    </dgm:pt>
    <dgm:pt modelId="{E19DB2C3-D279-4208-8E2B-CC3FF7466395}" type="sibTrans" cxnId="{64246C1A-98FE-4E4A-9595-9EEAF522D780}">
      <dgm:prSet/>
      <dgm:spPr/>
      <dgm:t>
        <a:bodyPr/>
        <a:lstStyle/>
        <a:p>
          <a:endParaRPr lang="pt-BR"/>
        </a:p>
      </dgm:t>
    </dgm:pt>
    <dgm:pt modelId="{917054A6-FFBB-4913-98B8-45A5D0D4324F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População cadastrada </a:t>
          </a:r>
          <a:r>
            <a:rPr lang="pt-BR" b="1" dirty="0"/>
            <a:t>COM</a:t>
          </a:r>
          <a:r>
            <a:rPr lang="pt-BR" dirty="0"/>
            <a:t> critério socioeconômico ou de faixa etária</a:t>
          </a:r>
        </a:p>
      </dgm:t>
    </dgm:pt>
    <dgm:pt modelId="{FCCA8BBE-5A2C-4750-A202-7CAC3E5C41C3}" type="parTrans" cxnId="{4B26F7A6-A2EC-4555-94ED-9470D35FB6F1}">
      <dgm:prSet/>
      <dgm:spPr/>
      <dgm:t>
        <a:bodyPr/>
        <a:lstStyle/>
        <a:p>
          <a:endParaRPr lang="pt-BR"/>
        </a:p>
      </dgm:t>
    </dgm:pt>
    <dgm:pt modelId="{C8C67258-D425-4B05-A919-FBC7214B84C0}" type="sibTrans" cxnId="{4B26F7A6-A2EC-4555-94ED-9470D35FB6F1}">
      <dgm:prSet/>
      <dgm:spPr/>
      <dgm:t>
        <a:bodyPr/>
        <a:lstStyle/>
        <a:p>
          <a:endParaRPr lang="pt-BR"/>
        </a:p>
      </dgm:t>
    </dgm:pt>
    <dgm:pt modelId="{E500FEC8-12D6-4F6D-B12D-F5DDC6776681}">
      <dgm:prSet phldrT="[Texto]"/>
      <dgm:spPr/>
      <dgm:t>
        <a:bodyPr/>
        <a:lstStyle/>
        <a:p>
          <a:r>
            <a:rPr lang="pt-BR" dirty="0"/>
            <a:t>Rural adjacente</a:t>
          </a:r>
        </a:p>
      </dgm:t>
    </dgm:pt>
    <dgm:pt modelId="{557CFF9D-6FBE-4831-AB8F-1782FA43A36A}" type="parTrans" cxnId="{FF7AD015-123C-4CD3-AD33-4F118D5DC049}">
      <dgm:prSet/>
      <dgm:spPr/>
      <dgm:t>
        <a:bodyPr/>
        <a:lstStyle/>
        <a:p>
          <a:endParaRPr lang="pt-BR"/>
        </a:p>
      </dgm:t>
    </dgm:pt>
    <dgm:pt modelId="{68B60D5D-0DE3-490A-B6F9-C4CED24DE014}" type="sibTrans" cxnId="{FF7AD015-123C-4CD3-AD33-4F118D5DC049}">
      <dgm:prSet/>
      <dgm:spPr/>
      <dgm:t>
        <a:bodyPr/>
        <a:lstStyle/>
        <a:p>
          <a:endParaRPr lang="pt-BR"/>
        </a:p>
      </dgm:t>
    </dgm:pt>
    <dgm:pt modelId="{4495DCA6-5BBA-435A-AC9D-367DDF8C69D4}">
      <dgm:prSet phldrT="[Texto]"/>
      <dgm:spPr/>
      <dgm:t>
        <a:bodyPr/>
        <a:lstStyle/>
        <a:p>
          <a:r>
            <a:rPr lang="pt-BR" dirty="0"/>
            <a:t>Peso da tipologia: 1,45455</a:t>
          </a:r>
        </a:p>
      </dgm:t>
    </dgm:pt>
    <dgm:pt modelId="{F638468D-4FFA-4689-84FA-0269381C2A89}" type="parTrans" cxnId="{E49B7118-81D4-4ABC-BBB9-BFF59A4B9E57}">
      <dgm:prSet/>
      <dgm:spPr/>
      <dgm:t>
        <a:bodyPr/>
        <a:lstStyle/>
        <a:p>
          <a:endParaRPr lang="pt-BR"/>
        </a:p>
      </dgm:t>
    </dgm:pt>
    <dgm:pt modelId="{C98BC8F1-6CBA-474B-B48A-799C3586CC35}" type="sibTrans" cxnId="{E49B7118-81D4-4ABC-BBB9-BFF59A4B9E57}">
      <dgm:prSet/>
      <dgm:spPr/>
      <dgm:t>
        <a:bodyPr/>
        <a:lstStyle/>
        <a:p>
          <a:endParaRPr lang="pt-BR"/>
        </a:p>
      </dgm:t>
    </dgm:pt>
    <dgm:pt modelId="{4094D686-5695-46CA-AD31-1CD7DD9AB4DE}">
      <dgm:prSet phldrT="[Texto]"/>
      <dgm:spPr/>
      <dgm:t>
        <a:bodyPr/>
        <a:lstStyle/>
        <a:p>
          <a:r>
            <a:rPr lang="pt-BR" dirty="0"/>
            <a:t>Valor: 1,45455 x 50,50 = </a:t>
          </a:r>
          <a:r>
            <a:rPr lang="pt-BR" b="1" dirty="0"/>
            <a:t>R$ 73,45</a:t>
          </a:r>
        </a:p>
      </dgm:t>
    </dgm:pt>
    <dgm:pt modelId="{09A6A0B8-74A4-4402-97D6-31D1B68F6302}" type="parTrans" cxnId="{9F2477C5-B886-4437-9699-B0A340FDA97E}">
      <dgm:prSet/>
      <dgm:spPr/>
      <dgm:t>
        <a:bodyPr/>
        <a:lstStyle/>
        <a:p>
          <a:endParaRPr lang="pt-BR"/>
        </a:p>
      </dgm:t>
    </dgm:pt>
    <dgm:pt modelId="{1ECACA07-C0D5-4B48-9FC7-C111AA62E3BE}" type="sibTrans" cxnId="{9F2477C5-B886-4437-9699-B0A340FDA97E}">
      <dgm:prSet/>
      <dgm:spPr/>
      <dgm:t>
        <a:bodyPr/>
        <a:lstStyle/>
        <a:p>
          <a:endParaRPr lang="pt-BR"/>
        </a:p>
      </dgm:t>
    </dgm:pt>
    <dgm:pt modelId="{40EF8B9F-852C-4274-A4C7-EC3479F2DFFD}">
      <dgm:prSet phldrT="[Texto]"/>
      <dgm:spPr/>
      <dgm:t>
        <a:bodyPr/>
        <a:lstStyle/>
        <a:p>
          <a:r>
            <a:rPr lang="pt-BR" dirty="0"/>
            <a:t>Peso da Tipologia x Peso vulnerabilidade/faixa etária: 1,45455 x 1,3 = 1,890915</a:t>
          </a:r>
        </a:p>
      </dgm:t>
    </dgm:pt>
    <dgm:pt modelId="{55D4D488-278D-4CF2-B20A-A4A3586302FF}" type="parTrans" cxnId="{D4C6CEA4-2A0F-430A-88FB-CB74D0FF7842}">
      <dgm:prSet/>
      <dgm:spPr/>
      <dgm:t>
        <a:bodyPr/>
        <a:lstStyle/>
        <a:p>
          <a:endParaRPr lang="pt-BR"/>
        </a:p>
      </dgm:t>
    </dgm:pt>
    <dgm:pt modelId="{EF497506-9995-4C98-A51E-DB841C606D1F}" type="sibTrans" cxnId="{D4C6CEA4-2A0F-430A-88FB-CB74D0FF7842}">
      <dgm:prSet/>
      <dgm:spPr/>
      <dgm:t>
        <a:bodyPr/>
        <a:lstStyle/>
        <a:p>
          <a:endParaRPr lang="pt-BR"/>
        </a:p>
      </dgm:t>
    </dgm:pt>
    <dgm:pt modelId="{BFAB91A9-83CC-4549-BBA3-0CB93B92872F}">
      <dgm:prSet phldrT="[Texto]"/>
      <dgm:spPr/>
      <dgm:t>
        <a:bodyPr/>
        <a:lstStyle/>
        <a:p>
          <a:r>
            <a:rPr lang="pt-BR" dirty="0"/>
            <a:t>Valor: 1,890915 x 50,50 = </a:t>
          </a:r>
          <a:r>
            <a:rPr lang="pt-BR" b="1" dirty="0"/>
            <a:t>R$ 95,49</a:t>
          </a:r>
        </a:p>
      </dgm:t>
    </dgm:pt>
    <dgm:pt modelId="{9C909A0B-C121-4DE4-AB02-7BDB823F7AA8}" type="parTrans" cxnId="{C288233D-1F0E-4BAD-A3EA-2620A0AAE631}">
      <dgm:prSet/>
      <dgm:spPr/>
      <dgm:t>
        <a:bodyPr/>
        <a:lstStyle/>
        <a:p>
          <a:endParaRPr lang="pt-BR"/>
        </a:p>
      </dgm:t>
    </dgm:pt>
    <dgm:pt modelId="{95634AF6-6E1F-4A27-B032-22E080FDE285}" type="sibTrans" cxnId="{C288233D-1F0E-4BAD-A3EA-2620A0AAE631}">
      <dgm:prSet/>
      <dgm:spPr/>
      <dgm:t>
        <a:bodyPr/>
        <a:lstStyle/>
        <a:p>
          <a:endParaRPr lang="pt-BR"/>
        </a:p>
      </dgm:t>
    </dgm:pt>
    <dgm:pt modelId="{5E794DCD-9EE2-49AC-BD4F-6C4F94F5A5C8}" type="pres">
      <dgm:prSet presAssocID="{44E9AF92-7923-47E6-950E-5AABE025B7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C98494-1212-4FE9-B2A5-ADF001F1BF04}" type="pres">
      <dgm:prSet presAssocID="{3C799F1B-B144-48F8-8C6C-5BA7ECF5B0DC}" presName="vertOne" presStyleCnt="0"/>
      <dgm:spPr/>
    </dgm:pt>
    <dgm:pt modelId="{F4857973-20DE-47DE-AB76-676A6E297199}" type="pres">
      <dgm:prSet presAssocID="{3C799F1B-B144-48F8-8C6C-5BA7ECF5B0DC}" presName="txOne" presStyleLbl="node0" presStyleIdx="0" presStyleCnt="3">
        <dgm:presLayoutVars>
          <dgm:chPref val="3"/>
        </dgm:presLayoutVars>
      </dgm:prSet>
      <dgm:spPr/>
    </dgm:pt>
    <dgm:pt modelId="{93E47AB5-41E2-4328-AEED-ED0E2641FA5E}" type="pres">
      <dgm:prSet presAssocID="{3C799F1B-B144-48F8-8C6C-5BA7ECF5B0DC}" presName="parTransOne" presStyleCnt="0"/>
      <dgm:spPr/>
    </dgm:pt>
    <dgm:pt modelId="{A03723BD-0AF6-45B1-998F-184D0E4CCA00}" type="pres">
      <dgm:prSet presAssocID="{3C799F1B-B144-48F8-8C6C-5BA7ECF5B0DC}" presName="horzOne" presStyleCnt="0"/>
      <dgm:spPr/>
    </dgm:pt>
    <dgm:pt modelId="{E2D5A1F9-A307-486D-9E12-086EC5305CAE}" type="pres">
      <dgm:prSet presAssocID="{E500FEC8-12D6-4F6D-B12D-F5DDC6776681}" presName="vertTwo" presStyleCnt="0"/>
      <dgm:spPr/>
    </dgm:pt>
    <dgm:pt modelId="{7F1C4E57-2ED6-431A-B6FE-C59C493A84F1}" type="pres">
      <dgm:prSet presAssocID="{E500FEC8-12D6-4F6D-B12D-F5DDC6776681}" presName="txTwo" presStyleLbl="node2" presStyleIdx="0" presStyleCnt="5">
        <dgm:presLayoutVars>
          <dgm:chPref val="3"/>
        </dgm:presLayoutVars>
      </dgm:prSet>
      <dgm:spPr/>
    </dgm:pt>
    <dgm:pt modelId="{4D8AF299-43CE-45C8-9E21-B060DF63B672}" type="pres">
      <dgm:prSet presAssocID="{E500FEC8-12D6-4F6D-B12D-F5DDC6776681}" presName="horzTwo" presStyleCnt="0"/>
      <dgm:spPr/>
    </dgm:pt>
    <dgm:pt modelId="{11DAD93F-79A7-45D9-B695-319F965402CE}" type="pres">
      <dgm:prSet presAssocID="{FBC00175-36EC-4A24-9AF1-9047CAD3D4B4}" presName="sibSpaceOne" presStyleCnt="0"/>
      <dgm:spPr/>
    </dgm:pt>
    <dgm:pt modelId="{53FFDF05-98AA-456E-A3E5-219152178D30}" type="pres">
      <dgm:prSet presAssocID="{E92AB4F6-9409-4735-9E92-B98F229BD181}" presName="vertOne" presStyleCnt="0"/>
      <dgm:spPr/>
    </dgm:pt>
    <dgm:pt modelId="{221DE9AE-687C-4996-BE45-125A554E6FC8}" type="pres">
      <dgm:prSet presAssocID="{E92AB4F6-9409-4735-9E92-B98F229BD181}" presName="txOne" presStyleLbl="node0" presStyleIdx="1" presStyleCnt="3">
        <dgm:presLayoutVars>
          <dgm:chPref val="3"/>
        </dgm:presLayoutVars>
      </dgm:prSet>
      <dgm:spPr/>
    </dgm:pt>
    <dgm:pt modelId="{2AE74805-7F52-4089-A7D1-1DFC71F62C87}" type="pres">
      <dgm:prSet presAssocID="{E92AB4F6-9409-4735-9E92-B98F229BD181}" presName="parTransOne" presStyleCnt="0"/>
      <dgm:spPr/>
    </dgm:pt>
    <dgm:pt modelId="{2F337B7C-F29A-49EF-AEAD-F2E60167C5EA}" type="pres">
      <dgm:prSet presAssocID="{E92AB4F6-9409-4735-9E92-B98F229BD181}" presName="horzOne" presStyleCnt="0"/>
      <dgm:spPr/>
    </dgm:pt>
    <dgm:pt modelId="{9E342984-38CA-48A9-9C04-AB96C06ACC98}" type="pres">
      <dgm:prSet presAssocID="{4495DCA6-5BBA-435A-AC9D-367DDF8C69D4}" presName="vertTwo" presStyleCnt="0"/>
      <dgm:spPr/>
    </dgm:pt>
    <dgm:pt modelId="{023802D1-22E6-46A9-B79F-F6D402C4DE5B}" type="pres">
      <dgm:prSet presAssocID="{4495DCA6-5BBA-435A-AC9D-367DDF8C69D4}" presName="txTwo" presStyleLbl="node2" presStyleIdx="1" presStyleCnt="5">
        <dgm:presLayoutVars>
          <dgm:chPref val="3"/>
        </dgm:presLayoutVars>
      </dgm:prSet>
      <dgm:spPr/>
    </dgm:pt>
    <dgm:pt modelId="{0B15DB5E-3CF6-4D73-B476-A463EB4D74F8}" type="pres">
      <dgm:prSet presAssocID="{4495DCA6-5BBA-435A-AC9D-367DDF8C69D4}" presName="horzTwo" presStyleCnt="0"/>
      <dgm:spPr/>
    </dgm:pt>
    <dgm:pt modelId="{C8393361-72B0-4EED-A8C1-DCC787871088}" type="pres">
      <dgm:prSet presAssocID="{C98BC8F1-6CBA-474B-B48A-799C3586CC35}" presName="sibSpaceTwo" presStyleCnt="0"/>
      <dgm:spPr/>
    </dgm:pt>
    <dgm:pt modelId="{868D32F8-1B2C-4C11-8373-313FF468EC82}" type="pres">
      <dgm:prSet presAssocID="{4094D686-5695-46CA-AD31-1CD7DD9AB4DE}" presName="vertTwo" presStyleCnt="0"/>
      <dgm:spPr/>
    </dgm:pt>
    <dgm:pt modelId="{30F540CB-A117-4834-9BA8-1AF5997E1329}" type="pres">
      <dgm:prSet presAssocID="{4094D686-5695-46CA-AD31-1CD7DD9AB4DE}" presName="txTwo" presStyleLbl="node2" presStyleIdx="2" presStyleCnt="5">
        <dgm:presLayoutVars>
          <dgm:chPref val="3"/>
        </dgm:presLayoutVars>
      </dgm:prSet>
      <dgm:spPr/>
    </dgm:pt>
    <dgm:pt modelId="{C223D0FA-8603-4C04-A58D-5A46D2FFAF02}" type="pres">
      <dgm:prSet presAssocID="{4094D686-5695-46CA-AD31-1CD7DD9AB4DE}" presName="horzTwo" presStyleCnt="0"/>
      <dgm:spPr/>
    </dgm:pt>
    <dgm:pt modelId="{B50DE104-63BA-4540-9DAD-73EB748D588A}" type="pres">
      <dgm:prSet presAssocID="{E19DB2C3-D279-4208-8E2B-CC3FF7466395}" presName="sibSpaceOne" presStyleCnt="0"/>
      <dgm:spPr/>
    </dgm:pt>
    <dgm:pt modelId="{AEC8AB82-2F66-4E29-9A53-A3DA0F005ECB}" type="pres">
      <dgm:prSet presAssocID="{917054A6-FFBB-4913-98B8-45A5D0D4324F}" presName="vertOne" presStyleCnt="0"/>
      <dgm:spPr/>
    </dgm:pt>
    <dgm:pt modelId="{892D6020-A286-414D-B865-1E1073971A97}" type="pres">
      <dgm:prSet presAssocID="{917054A6-FFBB-4913-98B8-45A5D0D4324F}" presName="txOne" presStyleLbl="node0" presStyleIdx="2" presStyleCnt="3">
        <dgm:presLayoutVars>
          <dgm:chPref val="3"/>
        </dgm:presLayoutVars>
      </dgm:prSet>
      <dgm:spPr/>
    </dgm:pt>
    <dgm:pt modelId="{76F7C55E-1043-4715-BDF1-C264F16E65C5}" type="pres">
      <dgm:prSet presAssocID="{917054A6-FFBB-4913-98B8-45A5D0D4324F}" presName="parTransOne" presStyleCnt="0"/>
      <dgm:spPr/>
    </dgm:pt>
    <dgm:pt modelId="{DFFE1772-33C1-4C16-B5DC-57EB82A17B21}" type="pres">
      <dgm:prSet presAssocID="{917054A6-FFBB-4913-98B8-45A5D0D4324F}" presName="horzOne" presStyleCnt="0"/>
      <dgm:spPr/>
    </dgm:pt>
    <dgm:pt modelId="{FC7E4D35-C826-4DD6-8FF8-2F2F506DFBAE}" type="pres">
      <dgm:prSet presAssocID="{40EF8B9F-852C-4274-A4C7-EC3479F2DFFD}" presName="vertTwo" presStyleCnt="0"/>
      <dgm:spPr/>
    </dgm:pt>
    <dgm:pt modelId="{050956CC-C5CF-41B1-B332-A662EA0FA531}" type="pres">
      <dgm:prSet presAssocID="{40EF8B9F-852C-4274-A4C7-EC3479F2DFFD}" presName="txTwo" presStyleLbl="node2" presStyleIdx="3" presStyleCnt="5">
        <dgm:presLayoutVars>
          <dgm:chPref val="3"/>
        </dgm:presLayoutVars>
      </dgm:prSet>
      <dgm:spPr/>
    </dgm:pt>
    <dgm:pt modelId="{EE7D1D44-F0D9-4C7D-9E3F-4ACF3C5832F9}" type="pres">
      <dgm:prSet presAssocID="{40EF8B9F-852C-4274-A4C7-EC3479F2DFFD}" presName="horzTwo" presStyleCnt="0"/>
      <dgm:spPr/>
    </dgm:pt>
    <dgm:pt modelId="{85C3537C-552F-4B5B-8F19-71A37D794754}" type="pres">
      <dgm:prSet presAssocID="{EF497506-9995-4C98-A51E-DB841C606D1F}" presName="sibSpaceTwo" presStyleCnt="0"/>
      <dgm:spPr/>
    </dgm:pt>
    <dgm:pt modelId="{58A1E315-16B8-484D-B25F-BB1B5E402B36}" type="pres">
      <dgm:prSet presAssocID="{BFAB91A9-83CC-4549-BBA3-0CB93B92872F}" presName="vertTwo" presStyleCnt="0"/>
      <dgm:spPr/>
    </dgm:pt>
    <dgm:pt modelId="{E1318451-6203-42C5-8F8B-465B4E4CC802}" type="pres">
      <dgm:prSet presAssocID="{BFAB91A9-83CC-4549-BBA3-0CB93B92872F}" presName="txTwo" presStyleLbl="node2" presStyleIdx="4" presStyleCnt="5">
        <dgm:presLayoutVars>
          <dgm:chPref val="3"/>
        </dgm:presLayoutVars>
      </dgm:prSet>
      <dgm:spPr/>
    </dgm:pt>
    <dgm:pt modelId="{00804724-66DE-403F-8260-8C27AAAC6B7D}" type="pres">
      <dgm:prSet presAssocID="{BFAB91A9-83CC-4549-BBA3-0CB93B92872F}" presName="horzTwo" presStyleCnt="0"/>
      <dgm:spPr/>
    </dgm:pt>
  </dgm:ptLst>
  <dgm:cxnLst>
    <dgm:cxn modelId="{FF7AD015-123C-4CD3-AD33-4F118D5DC049}" srcId="{3C799F1B-B144-48F8-8C6C-5BA7ECF5B0DC}" destId="{E500FEC8-12D6-4F6D-B12D-F5DDC6776681}" srcOrd="0" destOrd="0" parTransId="{557CFF9D-6FBE-4831-AB8F-1782FA43A36A}" sibTransId="{68B60D5D-0DE3-490A-B6F9-C4CED24DE014}"/>
    <dgm:cxn modelId="{E49B7118-81D4-4ABC-BBB9-BFF59A4B9E57}" srcId="{E92AB4F6-9409-4735-9E92-B98F229BD181}" destId="{4495DCA6-5BBA-435A-AC9D-367DDF8C69D4}" srcOrd="0" destOrd="0" parTransId="{F638468D-4FFA-4689-84FA-0269381C2A89}" sibTransId="{C98BC8F1-6CBA-474B-B48A-799C3586CC35}"/>
    <dgm:cxn modelId="{64246C1A-98FE-4E4A-9595-9EEAF522D780}" srcId="{44E9AF92-7923-47E6-950E-5AABE025B7A9}" destId="{E92AB4F6-9409-4735-9E92-B98F229BD181}" srcOrd="1" destOrd="0" parTransId="{219029D0-E2B2-4ABF-8384-B19DDBBB8509}" sibTransId="{E19DB2C3-D279-4208-8E2B-CC3FF7466395}"/>
    <dgm:cxn modelId="{02D09439-9D26-40F9-9BC9-506BB6D1D16E}" type="presOf" srcId="{4094D686-5695-46CA-AD31-1CD7DD9AB4DE}" destId="{30F540CB-A117-4834-9BA8-1AF5997E1329}" srcOrd="0" destOrd="0" presId="urn:microsoft.com/office/officeart/2005/8/layout/hierarchy4"/>
    <dgm:cxn modelId="{C288233D-1F0E-4BAD-A3EA-2620A0AAE631}" srcId="{917054A6-FFBB-4913-98B8-45A5D0D4324F}" destId="{BFAB91A9-83CC-4549-BBA3-0CB93B92872F}" srcOrd="1" destOrd="0" parTransId="{9C909A0B-C121-4DE4-AB02-7BDB823F7AA8}" sibTransId="{95634AF6-6E1F-4A27-B032-22E080FDE285}"/>
    <dgm:cxn modelId="{76B6404B-3729-4D44-B599-5DBDA4439F8C}" type="presOf" srcId="{40EF8B9F-852C-4274-A4C7-EC3479F2DFFD}" destId="{050956CC-C5CF-41B1-B332-A662EA0FA531}" srcOrd="0" destOrd="0" presId="urn:microsoft.com/office/officeart/2005/8/layout/hierarchy4"/>
    <dgm:cxn modelId="{06329C51-D12E-4F3A-A849-8F41C957B920}" type="presOf" srcId="{44E9AF92-7923-47E6-950E-5AABE025B7A9}" destId="{5E794DCD-9EE2-49AC-BD4F-6C4F94F5A5C8}" srcOrd="0" destOrd="0" presId="urn:microsoft.com/office/officeart/2005/8/layout/hierarchy4"/>
    <dgm:cxn modelId="{3D0ACC82-ECCB-4AC0-964E-AAC73904B2AE}" type="presOf" srcId="{BFAB91A9-83CC-4549-BBA3-0CB93B92872F}" destId="{E1318451-6203-42C5-8F8B-465B4E4CC802}" srcOrd="0" destOrd="0" presId="urn:microsoft.com/office/officeart/2005/8/layout/hierarchy4"/>
    <dgm:cxn modelId="{B5ED388C-6328-465B-A72E-9C624FC5FDA7}" type="presOf" srcId="{917054A6-FFBB-4913-98B8-45A5D0D4324F}" destId="{892D6020-A286-414D-B865-1E1073971A97}" srcOrd="0" destOrd="0" presId="urn:microsoft.com/office/officeart/2005/8/layout/hierarchy4"/>
    <dgm:cxn modelId="{68D78D97-2D64-4458-871C-FD17F444F4CD}" type="presOf" srcId="{3C799F1B-B144-48F8-8C6C-5BA7ECF5B0DC}" destId="{F4857973-20DE-47DE-AB76-676A6E297199}" srcOrd="0" destOrd="0" presId="urn:microsoft.com/office/officeart/2005/8/layout/hierarchy4"/>
    <dgm:cxn modelId="{4497D59F-424C-4F52-B3A0-5B6071C1FD72}" type="presOf" srcId="{E92AB4F6-9409-4735-9E92-B98F229BD181}" destId="{221DE9AE-687C-4996-BE45-125A554E6FC8}" srcOrd="0" destOrd="0" presId="urn:microsoft.com/office/officeart/2005/8/layout/hierarchy4"/>
    <dgm:cxn modelId="{D4C6CEA4-2A0F-430A-88FB-CB74D0FF7842}" srcId="{917054A6-FFBB-4913-98B8-45A5D0D4324F}" destId="{40EF8B9F-852C-4274-A4C7-EC3479F2DFFD}" srcOrd="0" destOrd="0" parTransId="{55D4D488-278D-4CF2-B20A-A4A3586302FF}" sibTransId="{EF497506-9995-4C98-A51E-DB841C606D1F}"/>
    <dgm:cxn modelId="{4B26F7A6-A2EC-4555-94ED-9470D35FB6F1}" srcId="{44E9AF92-7923-47E6-950E-5AABE025B7A9}" destId="{917054A6-FFBB-4913-98B8-45A5D0D4324F}" srcOrd="2" destOrd="0" parTransId="{FCCA8BBE-5A2C-4750-A202-7CAC3E5C41C3}" sibTransId="{C8C67258-D425-4B05-A919-FBC7214B84C0}"/>
    <dgm:cxn modelId="{4143B1C3-54AD-4531-947F-B1BF6343D80F}" type="presOf" srcId="{4495DCA6-5BBA-435A-AC9D-367DDF8C69D4}" destId="{023802D1-22E6-46A9-B79F-F6D402C4DE5B}" srcOrd="0" destOrd="0" presId="urn:microsoft.com/office/officeart/2005/8/layout/hierarchy4"/>
    <dgm:cxn modelId="{9F2477C5-B886-4437-9699-B0A340FDA97E}" srcId="{E92AB4F6-9409-4735-9E92-B98F229BD181}" destId="{4094D686-5695-46CA-AD31-1CD7DD9AB4DE}" srcOrd="1" destOrd="0" parTransId="{09A6A0B8-74A4-4402-97D6-31D1B68F6302}" sibTransId="{1ECACA07-C0D5-4B48-9FC7-C111AA62E3BE}"/>
    <dgm:cxn modelId="{882741EF-A550-4E00-A439-45A385896897}" type="presOf" srcId="{E500FEC8-12D6-4F6D-B12D-F5DDC6776681}" destId="{7F1C4E57-2ED6-431A-B6FE-C59C493A84F1}" srcOrd="0" destOrd="0" presId="urn:microsoft.com/office/officeart/2005/8/layout/hierarchy4"/>
    <dgm:cxn modelId="{BF235BFB-BF27-4541-9501-B02698E046F8}" srcId="{44E9AF92-7923-47E6-950E-5AABE025B7A9}" destId="{3C799F1B-B144-48F8-8C6C-5BA7ECF5B0DC}" srcOrd="0" destOrd="0" parTransId="{A49C9358-1F84-4810-AB7A-59326197B877}" sibTransId="{FBC00175-36EC-4A24-9AF1-9047CAD3D4B4}"/>
    <dgm:cxn modelId="{D6B17CAA-7EB3-4818-A839-53EFB8D2B945}" type="presParOf" srcId="{5E794DCD-9EE2-49AC-BD4F-6C4F94F5A5C8}" destId="{B8C98494-1212-4FE9-B2A5-ADF001F1BF04}" srcOrd="0" destOrd="0" presId="urn:microsoft.com/office/officeart/2005/8/layout/hierarchy4"/>
    <dgm:cxn modelId="{B23AE01A-B15A-4860-A564-90B2B2008180}" type="presParOf" srcId="{B8C98494-1212-4FE9-B2A5-ADF001F1BF04}" destId="{F4857973-20DE-47DE-AB76-676A6E297199}" srcOrd="0" destOrd="0" presId="urn:microsoft.com/office/officeart/2005/8/layout/hierarchy4"/>
    <dgm:cxn modelId="{06C0E994-1580-4D01-91DB-A1FEED5E960A}" type="presParOf" srcId="{B8C98494-1212-4FE9-B2A5-ADF001F1BF04}" destId="{93E47AB5-41E2-4328-AEED-ED0E2641FA5E}" srcOrd="1" destOrd="0" presId="urn:microsoft.com/office/officeart/2005/8/layout/hierarchy4"/>
    <dgm:cxn modelId="{A2EB137E-563A-457A-B132-6884525884B3}" type="presParOf" srcId="{B8C98494-1212-4FE9-B2A5-ADF001F1BF04}" destId="{A03723BD-0AF6-45B1-998F-184D0E4CCA00}" srcOrd="2" destOrd="0" presId="urn:microsoft.com/office/officeart/2005/8/layout/hierarchy4"/>
    <dgm:cxn modelId="{E149BAA6-7D5A-4A99-8E47-E9E3DD996654}" type="presParOf" srcId="{A03723BD-0AF6-45B1-998F-184D0E4CCA00}" destId="{E2D5A1F9-A307-486D-9E12-086EC5305CAE}" srcOrd="0" destOrd="0" presId="urn:microsoft.com/office/officeart/2005/8/layout/hierarchy4"/>
    <dgm:cxn modelId="{26079718-7760-49AE-BD1B-839AFDB080AF}" type="presParOf" srcId="{E2D5A1F9-A307-486D-9E12-086EC5305CAE}" destId="{7F1C4E57-2ED6-431A-B6FE-C59C493A84F1}" srcOrd="0" destOrd="0" presId="urn:microsoft.com/office/officeart/2005/8/layout/hierarchy4"/>
    <dgm:cxn modelId="{DF3A35CE-9977-414A-AF71-2D67593A580C}" type="presParOf" srcId="{E2D5A1F9-A307-486D-9E12-086EC5305CAE}" destId="{4D8AF299-43CE-45C8-9E21-B060DF63B672}" srcOrd="1" destOrd="0" presId="urn:microsoft.com/office/officeart/2005/8/layout/hierarchy4"/>
    <dgm:cxn modelId="{918B04C5-6F0A-47A4-991B-C9D3481C77EE}" type="presParOf" srcId="{5E794DCD-9EE2-49AC-BD4F-6C4F94F5A5C8}" destId="{11DAD93F-79A7-45D9-B695-319F965402CE}" srcOrd="1" destOrd="0" presId="urn:microsoft.com/office/officeart/2005/8/layout/hierarchy4"/>
    <dgm:cxn modelId="{026169FB-E443-4955-BCBA-2674DD27EF7F}" type="presParOf" srcId="{5E794DCD-9EE2-49AC-BD4F-6C4F94F5A5C8}" destId="{53FFDF05-98AA-456E-A3E5-219152178D30}" srcOrd="2" destOrd="0" presId="urn:microsoft.com/office/officeart/2005/8/layout/hierarchy4"/>
    <dgm:cxn modelId="{D7D63032-0EFB-4C3A-BB25-33791F3354D4}" type="presParOf" srcId="{53FFDF05-98AA-456E-A3E5-219152178D30}" destId="{221DE9AE-687C-4996-BE45-125A554E6FC8}" srcOrd="0" destOrd="0" presId="urn:microsoft.com/office/officeart/2005/8/layout/hierarchy4"/>
    <dgm:cxn modelId="{30F4C623-1D26-41B4-90B0-63891B4723AA}" type="presParOf" srcId="{53FFDF05-98AA-456E-A3E5-219152178D30}" destId="{2AE74805-7F52-4089-A7D1-1DFC71F62C87}" srcOrd="1" destOrd="0" presId="urn:microsoft.com/office/officeart/2005/8/layout/hierarchy4"/>
    <dgm:cxn modelId="{CEAC0D71-B4B6-49F3-9B66-0B99D8CA53B4}" type="presParOf" srcId="{53FFDF05-98AA-456E-A3E5-219152178D30}" destId="{2F337B7C-F29A-49EF-AEAD-F2E60167C5EA}" srcOrd="2" destOrd="0" presId="urn:microsoft.com/office/officeart/2005/8/layout/hierarchy4"/>
    <dgm:cxn modelId="{9DB19B74-1FD5-4D99-8D96-F6D419BE254D}" type="presParOf" srcId="{2F337B7C-F29A-49EF-AEAD-F2E60167C5EA}" destId="{9E342984-38CA-48A9-9C04-AB96C06ACC98}" srcOrd="0" destOrd="0" presId="urn:microsoft.com/office/officeart/2005/8/layout/hierarchy4"/>
    <dgm:cxn modelId="{90114770-FE7E-4729-9A9B-3D218FA75348}" type="presParOf" srcId="{9E342984-38CA-48A9-9C04-AB96C06ACC98}" destId="{023802D1-22E6-46A9-B79F-F6D402C4DE5B}" srcOrd="0" destOrd="0" presId="urn:microsoft.com/office/officeart/2005/8/layout/hierarchy4"/>
    <dgm:cxn modelId="{BA913B1C-E20B-4FFC-B3B0-AD68230ECA34}" type="presParOf" srcId="{9E342984-38CA-48A9-9C04-AB96C06ACC98}" destId="{0B15DB5E-3CF6-4D73-B476-A463EB4D74F8}" srcOrd="1" destOrd="0" presId="urn:microsoft.com/office/officeart/2005/8/layout/hierarchy4"/>
    <dgm:cxn modelId="{2032243F-FC9B-4A75-9D40-06AC4A3442A7}" type="presParOf" srcId="{2F337B7C-F29A-49EF-AEAD-F2E60167C5EA}" destId="{C8393361-72B0-4EED-A8C1-DCC787871088}" srcOrd="1" destOrd="0" presId="urn:microsoft.com/office/officeart/2005/8/layout/hierarchy4"/>
    <dgm:cxn modelId="{B9B9D703-CEC3-47FA-BD71-F292839F63B7}" type="presParOf" srcId="{2F337B7C-F29A-49EF-AEAD-F2E60167C5EA}" destId="{868D32F8-1B2C-4C11-8373-313FF468EC82}" srcOrd="2" destOrd="0" presId="urn:microsoft.com/office/officeart/2005/8/layout/hierarchy4"/>
    <dgm:cxn modelId="{80D54ABE-BD46-4A1F-9950-6C92A6ABD3EB}" type="presParOf" srcId="{868D32F8-1B2C-4C11-8373-313FF468EC82}" destId="{30F540CB-A117-4834-9BA8-1AF5997E1329}" srcOrd="0" destOrd="0" presId="urn:microsoft.com/office/officeart/2005/8/layout/hierarchy4"/>
    <dgm:cxn modelId="{70B3AEB2-3AB6-4FCF-B1E4-0B830ABA772D}" type="presParOf" srcId="{868D32F8-1B2C-4C11-8373-313FF468EC82}" destId="{C223D0FA-8603-4C04-A58D-5A46D2FFAF02}" srcOrd="1" destOrd="0" presId="urn:microsoft.com/office/officeart/2005/8/layout/hierarchy4"/>
    <dgm:cxn modelId="{3D550B6E-7B75-4E70-AFF2-734F8C36AF15}" type="presParOf" srcId="{5E794DCD-9EE2-49AC-BD4F-6C4F94F5A5C8}" destId="{B50DE104-63BA-4540-9DAD-73EB748D588A}" srcOrd="3" destOrd="0" presId="urn:microsoft.com/office/officeart/2005/8/layout/hierarchy4"/>
    <dgm:cxn modelId="{9D481E71-933B-4CDE-8028-38DFBA46E35F}" type="presParOf" srcId="{5E794DCD-9EE2-49AC-BD4F-6C4F94F5A5C8}" destId="{AEC8AB82-2F66-4E29-9A53-A3DA0F005ECB}" srcOrd="4" destOrd="0" presId="urn:microsoft.com/office/officeart/2005/8/layout/hierarchy4"/>
    <dgm:cxn modelId="{B7FDEA0D-8938-4174-97B2-5245B02536BE}" type="presParOf" srcId="{AEC8AB82-2F66-4E29-9A53-A3DA0F005ECB}" destId="{892D6020-A286-414D-B865-1E1073971A97}" srcOrd="0" destOrd="0" presId="urn:microsoft.com/office/officeart/2005/8/layout/hierarchy4"/>
    <dgm:cxn modelId="{F42A0B6C-4208-48E9-82A3-36CCCF383577}" type="presParOf" srcId="{AEC8AB82-2F66-4E29-9A53-A3DA0F005ECB}" destId="{76F7C55E-1043-4715-BDF1-C264F16E65C5}" srcOrd="1" destOrd="0" presId="urn:microsoft.com/office/officeart/2005/8/layout/hierarchy4"/>
    <dgm:cxn modelId="{58B7B1D6-C62D-4960-84C2-DD074D0DE5D7}" type="presParOf" srcId="{AEC8AB82-2F66-4E29-9A53-A3DA0F005ECB}" destId="{DFFE1772-33C1-4C16-B5DC-57EB82A17B21}" srcOrd="2" destOrd="0" presId="urn:microsoft.com/office/officeart/2005/8/layout/hierarchy4"/>
    <dgm:cxn modelId="{AFEE9645-586F-41EB-A333-D947A781900D}" type="presParOf" srcId="{DFFE1772-33C1-4C16-B5DC-57EB82A17B21}" destId="{FC7E4D35-C826-4DD6-8FF8-2F2F506DFBAE}" srcOrd="0" destOrd="0" presId="urn:microsoft.com/office/officeart/2005/8/layout/hierarchy4"/>
    <dgm:cxn modelId="{8569988A-6A50-4149-B9F1-5CFB4C95777E}" type="presParOf" srcId="{FC7E4D35-C826-4DD6-8FF8-2F2F506DFBAE}" destId="{050956CC-C5CF-41B1-B332-A662EA0FA531}" srcOrd="0" destOrd="0" presId="urn:microsoft.com/office/officeart/2005/8/layout/hierarchy4"/>
    <dgm:cxn modelId="{F6D0A356-35A0-45DB-919A-8FF2FFCE8E27}" type="presParOf" srcId="{FC7E4D35-C826-4DD6-8FF8-2F2F506DFBAE}" destId="{EE7D1D44-F0D9-4C7D-9E3F-4ACF3C5832F9}" srcOrd="1" destOrd="0" presId="urn:microsoft.com/office/officeart/2005/8/layout/hierarchy4"/>
    <dgm:cxn modelId="{0B380108-3AFE-4505-B539-895EFBDDBFE2}" type="presParOf" srcId="{DFFE1772-33C1-4C16-B5DC-57EB82A17B21}" destId="{85C3537C-552F-4B5B-8F19-71A37D794754}" srcOrd="1" destOrd="0" presId="urn:microsoft.com/office/officeart/2005/8/layout/hierarchy4"/>
    <dgm:cxn modelId="{159E542F-FC3B-4D5F-B00C-31E1FFB21369}" type="presParOf" srcId="{DFFE1772-33C1-4C16-B5DC-57EB82A17B21}" destId="{58A1E315-16B8-484D-B25F-BB1B5E402B36}" srcOrd="2" destOrd="0" presId="urn:microsoft.com/office/officeart/2005/8/layout/hierarchy4"/>
    <dgm:cxn modelId="{1F10878E-2C74-4F61-B37D-95209DA11FE4}" type="presParOf" srcId="{58A1E315-16B8-484D-B25F-BB1B5E402B36}" destId="{E1318451-6203-42C5-8F8B-465B4E4CC802}" srcOrd="0" destOrd="0" presId="urn:microsoft.com/office/officeart/2005/8/layout/hierarchy4"/>
    <dgm:cxn modelId="{07118BFB-3741-4EE9-BBDA-0D5AD10CCEC4}" type="presParOf" srcId="{58A1E315-16B8-484D-B25F-BB1B5E402B36}" destId="{00804724-66DE-403F-8260-8C27AAAC6B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4433"/>
          <a:ext cx="11614150" cy="10483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Incentivo financeiro com base no critério populacional</a:t>
          </a:r>
        </a:p>
      </dsp:txBody>
      <dsp:txXfrm>
        <a:off x="51175" y="75608"/>
        <a:ext cx="11511800" cy="945970"/>
      </dsp:txXfrm>
    </dsp:sp>
    <dsp:sp modelId="{BEAA7BF4-0C58-4B3A-96A4-8B5DFA4DB9CF}">
      <dsp:nvSpPr>
        <dsp:cNvPr id="0" name=""/>
        <dsp:cNvSpPr/>
      </dsp:nvSpPr>
      <dsp:spPr>
        <a:xfrm>
          <a:off x="0" y="12340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Capitação ponderada</a:t>
          </a:r>
        </a:p>
      </dsp:txBody>
      <dsp:txXfrm>
        <a:off x="51175" y="1285208"/>
        <a:ext cx="11511800" cy="945970"/>
      </dsp:txXfrm>
    </dsp:sp>
    <dsp:sp modelId="{1896BCFA-F4BD-4F8C-A0E9-B8FC7B2541EC}">
      <dsp:nvSpPr>
        <dsp:cNvPr id="0" name=""/>
        <dsp:cNvSpPr/>
      </dsp:nvSpPr>
      <dsp:spPr>
        <a:xfrm>
          <a:off x="0" y="24436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Pagamento por desempenho</a:t>
          </a:r>
        </a:p>
      </dsp:txBody>
      <dsp:txXfrm>
        <a:off x="51175" y="2494808"/>
        <a:ext cx="11511800" cy="945970"/>
      </dsp:txXfrm>
    </dsp:sp>
    <dsp:sp modelId="{77B4CA8C-2840-49EF-ACD8-F112470E1B29}">
      <dsp:nvSpPr>
        <dsp:cNvPr id="0" name=""/>
        <dsp:cNvSpPr/>
      </dsp:nvSpPr>
      <dsp:spPr>
        <a:xfrm>
          <a:off x="0" y="36532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Incentivo para ações estratégicas</a:t>
          </a:r>
        </a:p>
      </dsp:txBody>
      <dsp:txXfrm>
        <a:off x="51175" y="3704408"/>
        <a:ext cx="11511800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4433"/>
          <a:ext cx="11614150" cy="10483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kern="1200" dirty="0">
              <a:latin typeface="Arial Rounded MT Bold" panose="020F0704030504030204" pitchFamily="34" charset="0"/>
            </a:rPr>
            <a:t>Quantidade máxima que o município pode cadastrar</a:t>
          </a:r>
        </a:p>
      </dsp:txBody>
      <dsp:txXfrm>
        <a:off x="51175" y="75608"/>
        <a:ext cx="11511800" cy="945970"/>
      </dsp:txXfrm>
    </dsp:sp>
    <dsp:sp modelId="{37E00E6A-DC12-4279-8AC7-B74F0CD53D07}">
      <dsp:nvSpPr>
        <dsp:cNvPr id="0" name=""/>
        <dsp:cNvSpPr/>
      </dsp:nvSpPr>
      <dsp:spPr>
        <a:xfrm>
          <a:off x="0" y="12340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Granja tem o potencial de 2750 pessoas por equipe</a:t>
          </a:r>
        </a:p>
      </dsp:txBody>
      <dsp:txXfrm>
        <a:off x="51175" y="1285208"/>
        <a:ext cx="11511800" cy="945970"/>
      </dsp:txXfrm>
    </dsp:sp>
    <dsp:sp modelId="{69CBCB73-6CA3-4F79-B616-1498FE6A07C0}">
      <dsp:nvSpPr>
        <dsp:cNvPr id="0" name=""/>
        <dsp:cNvSpPr/>
      </dsp:nvSpPr>
      <dsp:spPr>
        <a:xfrm>
          <a:off x="0" y="24436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Como temos 21 equipes o potencial de cadastro é 57750</a:t>
          </a:r>
        </a:p>
      </dsp:txBody>
      <dsp:txXfrm>
        <a:off x="51175" y="2494808"/>
        <a:ext cx="11511800" cy="945970"/>
      </dsp:txXfrm>
    </dsp:sp>
    <dsp:sp modelId="{1AFCA3C5-60C6-45B9-9707-BEBDB6AAB6F6}">
      <dsp:nvSpPr>
        <dsp:cNvPr id="0" name=""/>
        <dsp:cNvSpPr/>
      </dsp:nvSpPr>
      <dsp:spPr>
        <a:xfrm>
          <a:off x="0" y="36532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Atualmente temos 57702 e um déficit de 48 cadastros </a:t>
          </a:r>
        </a:p>
      </dsp:txBody>
      <dsp:txXfrm>
        <a:off x="51175" y="3704408"/>
        <a:ext cx="11511800" cy="9459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8C15-F2E8-4887-B935-3BCF501E8C45}">
      <dsp:nvSpPr>
        <dsp:cNvPr id="0" name=""/>
        <dsp:cNvSpPr/>
      </dsp:nvSpPr>
      <dsp:spPr>
        <a:xfrm>
          <a:off x="0" y="2209"/>
          <a:ext cx="11614150" cy="662661"/>
        </a:xfrm>
        <a:prstGeom prst="roundRect">
          <a:avLst/>
        </a:prstGeom>
        <a:solidFill>
          <a:srgbClr val="08B7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1- Proporção de gestantes com pelo menos 6 (seis) consultas pré-natal realizadas, sendo a 1ª (primeira) até a 12ª (décima segunda) semana de gestação;</a:t>
          </a:r>
          <a:endParaRPr lang="pt-BR" sz="1800" kern="1200" dirty="0">
            <a:latin typeface="Arial Rounded MT Bold" panose="020F0704030504030204" pitchFamily="34" charset="0"/>
          </a:endParaRPr>
        </a:p>
      </dsp:txBody>
      <dsp:txXfrm>
        <a:off x="32348" y="34557"/>
        <a:ext cx="11549454" cy="597965"/>
      </dsp:txXfrm>
    </dsp:sp>
    <dsp:sp modelId="{55A032E4-2719-4A62-9F5D-7E19120108CC}">
      <dsp:nvSpPr>
        <dsp:cNvPr id="0" name=""/>
        <dsp:cNvSpPr/>
      </dsp:nvSpPr>
      <dsp:spPr>
        <a:xfrm>
          <a:off x="0" y="678694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2- Proporção de gestantes com realização de exames para sífilis e HIV;</a:t>
          </a:r>
        </a:p>
      </dsp:txBody>
      <dsp:txXfrm>
        <a:off x="32348" y="711042"/>
        <a:ext cx="11549454" cy="597965"/>
      </dsp:txXfrm>
    </dsp:sp>
    <dsp:sp modelId="{6CC1626B-F409-4765-BB1F-4A3D977E0397}">
      <dsp:nvSpPr>
        <dsp:cNvPr id="0" name=""/>
        <dsp:cNvSpPr/>
      </dsp:nvSpPr>
      <dsp:spPr>
        <a:xfrm>
          <a:off x="0" y="1355178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3- Proporção de gestantes com atendimento odontológico realizado;</a:t>
          </a:r>
        </a:p>
      </dsp:txBody>
      <dsp:txXfrm>
        <a:off x="32348" y="1387526"/>
        <a:ext cx="11549454" cy="597965"/>
      </dsp:txXfrm>
    </dsp:sp>
    <dsp:sp modelId="{4E2A4A1D-C198-44D8-89E0-8F055F44A31E}">
      <dsp:nvSpPr>
        <dsp:cNvPr id="0" name=""/>
        <dsp:cNvSpPr/>
      </dsp:nvSpPr>
      <dsp:spPr>
        <a:xfrm>
          <a:off x="0" y="2031662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4- Proporção de mulheres com coleta de citopatológico na APS;</a:t>
          </a:r>
        </a:p>
      </dsp:txBody>
      <dsp:txXfrm>
        <a:off x="32348" y="2064010"/>
        <a:ext cx="11549454" cy="597965"/>
      </dsp:txXfrm>
    </dsp:sp>
    <dsp:sp modelId="{48582ED8-D286-4C34-A5A1-7D85737C701C}">
      <dsp:nvSpPr>
        <dsp:cNvPr id="0" name=""/>
        <dsp:cNvSpPr/>
      </dsp:nvSpPr>
      <dsp:spPr>
        <a:xfrm>
          <a:off x="0" y="2708147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5- Proporção de Crianças de até 1 (um) ano de idade vacinadas na APS com a 3ª (terceira) dose de Penta e VIP;</a:t>
          </a:r>
        </a:p>
      </dsp:txBody>
      <dsp:txXfrm>
        <a:off x="32348" y="2740495"/>
        <a:ext cx="11549454" cy="597965"/>
      </dsp:txXfrm>
    </dsp:sp>
    <dsp:sp modelId="{D0EF46BF-1C8D-444B-BAF2-01012DB710CF}">
      <dsp:nvSpPr>
        <dsp:cNvPr id="0" name=""/>
        <dsp:cNvSpPr/>
      </dsp:nvSpPr>
      <dsp:spPr>
        <a:xfrm>
          <a:off x="0" y="3384631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6- Proporção de pessoas com hipertensão, com consulta e pressão arterial aferida no semestre;</a:t>
          </a:r>
        </a:p>
      </dsp:txBody>
      <dsp:txXfrm>
        <a:off x="32348" y="3416979"/>
        <a:ext cx="11549454" cy="597965"/>
      </dsp:txXfrm>
    </dsp:sp>
    <dsp:sp modelId="{73510409-4F90-43CE-A0D4-F3962F2C7C7F}">
      <dsp:nvSpPr>
        <dsp:cNvPr id="0" name=""/>
        <dsp:cNvSpPr/>
      </dsp:nvSpPr>
      <dsp:spPr>
        <a:xfrm>
          <a:off x="0" y="4061116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7- Proporção de pessoas com diabetes, com consulta e hemoglobina glicada solicitada no semestre.</a:t>
          </a:r>
        </a:p>
      </dsp:txBody>
      <dsp:txXfrm>
        <a:off x="32348" y="4093464"/>
        <a:ext cx="11549454" cy="5979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848"/>
          <a:ext cx="11614150" cy="38459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kern="1200" dirty="0">
              <a:latin typeface="Arial Rounded MT Bold" panose="020F0704030504030204" pitchFamily="34" charset="0"/>
            </a:rPr>
            <a:t>Saúde na Hora</a:t>
          </a:r>
        </a:p>
      </dsp:txBody>
      <dsp:txXfrm>
        <a:off x="18774" y="21622"/>
        <a:ext cx="11576602" cy="347043"/>
      </dsp:txXfrm>
    </dsp:sp>
    <dsp:sp modelId="{272E6CE2-1014-4534-A4A4-8CFACF9C9524}">
      <dsp:nvSpPr>
        <dsp:cNvPr id="0" name=""/>
        <dsp:cNvSpPr/>
      </dsp:nvSpPr>
      <dsp:spPr>
        <a:xfrm>
          <a:off x="0" y="397003"/>
          <a:ext cx="11614150" cy="384591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kern="1200" dirty="0">
              <a:latin typeface="Arial Rounded MT Bold" panose="020F0704030504030204" pitchFamily="34" charset="0"/>
            </a:rPr>
            <a:t>Equipes de Saúde Bucal</a:t>
          </a:r>
        </a:p>
      </dsp:txBody>
      <dsp:txXfrm>
        <a:off x="18774" y="415777"/>
        <a:ext cx="11576602" cy="347043"/>
      </dsp:txXfrm>
    </dsp:sp>
    <dsp:sp modelId="{37E00E6A-DC12-4279-8AC7-B74F0CD53D07}">
      <dsp:nvSpPr>
        <dsp:cNvPr id="0" name=""/>
        <dsp:cNvSpPr/>
      </dsp:nvSpPr>
      <dsp:spPr>
        <a:xfrm>
          <a:off x="0" y="791157"/>
          <a:ext cx="11614150" cy="384591"/>
        </a:xfrm>
        <a:prstGeom prst="roundRect">
          <a:avLst/>
        </a:prstGeom>
        <a:solidFill>
          <a:srgbClr val="FF020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CEO</a:t>
          </a:r>
        </a:p>
      </dsp:txBody>
      <dsp:txXfrm>
        <a:off x="18774" y="809931"/>
        <a:ext cx="11576602" cy="347043"/>
      </dsp:txXfrm>
    </dsp:sp>
    <dsp:sp modelId="{69CBCB73-6CA3-4F79-B616-1498FE6A07C0}">
      <dsp:nvSpPr>
        <dsp:cNvPr id="0" name=""/>
        <dsp:cNvSpPr/>
      </dsp:nvSpPr>
      <dsp:spPr>
        <a:xfrm>
          <a:off x="0" y="1185311"/>
          <a:ext cx="11614150" cy="384591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Laboratórios Regionais de Prótese Dentária (LRPD)</a:t>
          </a:r>
        </a:p>
      </dsp:txBody>
      <dsp:txXfrm>
        <a:off x="18774" y="1204085"/>
        <a:ext cx="11576602" cy="347043"/>
      </dsp:txXfrm>
    </dsp:sp>
    <dsp:sp modelId="{1AFCA3C5-60C6-45B9-9707-BEBDB6AAB6F6}">
      <dsp:nvSpPr>
        <dsp:cNvPr id="0" name=""/>
        <dsp:cNvSpPr/>
      </dsp:nvSpPr>
      <dsp:spPr>
        <a:xfrm>
          <a:off x="0" y="1579466"/>
          <a:ext cx="11614150" cy="384591"/>
        </a:xfrm>
        <a:prstGeom prst="roundRect">
          <a:avLst/>
        </a:prstGeom>
        <a:solidFill>
          <a:srgbClr val="FF0505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Unidade Odontológica Móvel</a:t>
          </a:r>
        </a:p>
      </dsp:txBody>
      <dsp:txXfrm>
        <a:off x="18774" y="1598240"/>
        <a:ext cx="11576602" cy="347043"/>
      </dsp:txXfrm>
    </dsp:sp>
    <dsp:sp modelId="{2AB2F6AB-BE57-447C-8C0A-B6756215CA14}">
      <dsp:nvSpPr>
        <dsp:cNvPr id="0" name=""/>
        <dsp:cNvSpPr/>
      </dsp:nvSpPr>
      <dsp:spPr>
        <a:xfrm>
          <a:off x="0" y="1973620"/>
          <a:ext cx="11614150" cy="384591"/>
        </a:xfrm>
        <a:prstGeom prst="roundRect">
          <a:avLst/>
        </a:prstGeom>
        <a:solidFill>
          <a:srgbClr val="FF060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Consultório na Rua</a:t>
          </a:r>
        </a:p>
      </dsp:txBody>
      <dsp:txXfrm>
        <a:off x="18774" y="1992394"/>
        <a:ext cx="11576602" cy="347043"/>
      </dsp:txXfrm>
    </dsp:sp>
    <dsp:sp modelId="{88F6F315-F7C7-4E2F-8B32-33A84E09DDB2}">
      <dsp:nvSpPr>
        <dsp:cNvPr id="0" name=""/>
        <dsp:cNvSpPr/>
      </dsp:nvSpPr>
      <dsp:spPr>
        <a:xfrm>
          <a:off x="0" y="2367774"/>
          <a:ext cx="11614150" cy="384591"/>
        </a:xfrm>
        <a:prstGeom prst="roundRect">
          <a:avLst/>
        </a:prstGeom>
        <a:solidFill>
          <a:srgbClr val="FF0505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UBS Fluvial</a:t>
          </a:r>
        </a:p>
      </dsp:txBody>
      <dsp:txXfrm>
        <a:off x="18774" y="2386548"/>
        <a:ext cx="11576602" cy="347043"/>
      </dsp:txXfrm>
    </dsp:sp>
    <dsp:sp modelId="{B552F7C6-A75E-4830-8366-1472A87BD367}">
      <dsp:nvSpPr>
        <dsp:cNvPr id="0" name=""/>
        <dsp:cNvSpPr/>
      </dsp:nvSpPr>
      <dsp:spPr>
        <a:xfrm>
          <a:off x="0" y="2761929"/>
          <a:ext cx="11614150" cy="384591"/>
        </a:xfrm>
        <a:prstGeom prst="roundRect">
          <a:avLst/>
        </a:prstGeom>
        <a:solidFill>
          <a:srgbClr val="FF040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Equipes Ribeirinhas</a:t>
          </a:r>
        </a:p>
      </dsp:txBody>
      <dsp:txXfrm>
        <a:off x="18774" y="2780703"/>
        <a:ext cx="11576602" cy="347043"/>
      </dsp:txXfrm>
    </dsp:sp>
    <dsp:sp modelId="{94328DB3-96A3-4C71-8322-31CE3B0B48BD}">
      <dsp:nvSpPr>
        <dsp:cNvPr id="0" name=""/>
        <dsp:cNvSpPr/>
      </dsp:nvSpPr>
      <dsp:spPr>
        <a:xfrm>
          <a:off x="0" y="3156083"/>
          <a:ext cx="11614150" cy="384591"/>
        </a:xfrm>
        <a:prstGeom prst="roundRect">
          <a:avLst/>
        </a:prstGeom>
        <a:solidFill>
          <a:srgbClr val="FF060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Microscopistas</a:t>
          </a:r>
        </a:p>
      </dsp:txBody>
      <dsp:txXfrm>
        <a:off x="18774" y="3174857"/>
        <a:ext cx="11576602" cy="347043"/>
      </dsp:txXfrm>
    </dsp:sp>
    <dsp:sp modelId="{BDADB68E-6528-46DA-9A97-8B5E43E7FEEF}">
      <dsp:nvSpPr>
        <dsp:cNvPr id="0" name=""/>
        <dsp:cNvSpPr/>
      </dsp:nvSpPr>
      <dsp:spPr>
        <a:xfrm>
          <a:off x="0" y="3550237"/>
          <a:ext cx="11614150" cy="384591"/>
        </a:xfrm>
        <a:prstGeom prst="roundRect">
          <a:avLst/>
        </a:prstGeom>
        <a:solidFill>
          <a:srgbClr val="FF0808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Equipes Prisionais </a:t>
          </a:r>
        </a:p>
      </dsp:txBody>
      <dsp:txXfrm>
        <a:off x="18774" y="3569011"/>
        <a:ext cx="11576602" cy="347043"/>
      </dsp:txXfrm>
    </dsp:sp>
    <dsp:sp modelId="{E7D87470-D2E3-47E3-870C-A6AEF0C28CCA}">
      <dsp:nvSpPr>
        <dsp:cNvPr id="0" name=""/>
        <dsp:cNvSpPr/>
      </dsp:nvSpPr>
      <dsp:spPr>
        <a:xfrm>
          <a:off x="0" y="3944391"/>
          <a:ext cx="11614150" cy="384591"/>
        </a:xfrm>
        <a:prstGeom prst="roundRect">
          <a:avLst/>
        </a:prstGeom>
        <a:solidFill>
          <a:srgbClr val="FF0A0A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Saúde de Adolescentes em atendimento socioeducativo</a:t>
          </a:r>
          <a:endParaRPr lang="pt-BR" sz="2400" b="0" i="0" kern="1200" dirty="0">
            <a:latin typeface="Arial Rounded MT Bold" panose="020F0704030504030204" pitchFamily="34" charset="0"/>
          </a:endParaRPr>
        </a:p>
      </dsp:txBody>
      <dsp:txXfrm>
        <a:off x="18774" y="3963165"/>
        <a:ext cx="11576602" cy="347043"/>
      </dsp:txXfrm>
    </dsp:sp>
    <dsp:sp modelId="{007259F1-748B-4C00-BE2F-58747A49129F}">
      <dsp:nvSpPr>
        <dsp:cNvPr id="0" name=""/>
        <dsp:cNvSpPr/>
      </dsp:nvSpPr>
      <dsp:spPr>
        <a:xfrm>
          <a:off x="0" y="4338546"/>
          <a:ext cx="11614150" cy="384591"/>
        </a:xfrm>
        <a:prstGeom prst="roundRect">
          <a:avLst/>
        </a:prstGeom>
        <a:solidFill>
          <a:srgbClr val="FF0C0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/>
            <a:t>PSE</a:t>
          </a:r>
          <a:endParaRPr lang="pt-BR" sz="2400" b="0" i="0" kern="1200" dirty="0">
            <a:latin typeface="Arial Rounded MT Bold" panose="020F0704030504030204" pitchFamily="34" charset="0"/>
          </a:endParaRPr>
        </a:p>
      </dsp:txBody>
      <dsp:txXfrm>
        <a:off x="18774" y="4357320"/>
        <a:ext cx="11576602" cy="347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873"/>
          <a:ext cx="11614150" cy="1171051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>
              <a:latin typeface="Arial Rounded MT Bold" panose="020F0704030504030204" pitchFamily="34" charset="0"/>
            </a:rPr>
            <a:t>Valor per capita é definido anualmente pelo Ministério da Saúde em portaria</a:t>
          </a:r>
          <a:endParaRPr lang="pt-BR" sz="2400" kern="1200" dirty="0">
            <a:latin typeface="Arial Rounded MT Bold" panose="020F0704030504030204" pitchFamily="34" charset="0"/>
          </a:endParaRPr>
        </a:p>
      </dsp:txBody>
      <dsp:txXfrm>
        <a:off x="57166" y="58039"/>
        <a:ext cx="11499818" cy="1056719"/>
      </dsp:txXfrm>
    </dsp:sp>
    <dsp:sp modelId="{DA321D50-22A9-43A9-9B5D-CD1D9E0FCC3B}">
      <dsp:nvSpPr>
        <dsp:cNvPr id="0" name=""/>
        <dsp:cNvSpPr/>
      </dsp:nvSpPr>
      <dsp:spPr>
        <a:xfrm>
          <a:off x="0" y="1185269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Leva em conta a estimativa populacional mais recente divulgada pelo IBGE</a:t>
          </a:r>
        </a:p>
      </dsp:txBody>
      <dsp:txXfrm>
        <a:off x="57166" y="1242435"/>
        <a:ext cx="11499818" cy="1056719"/>
      </dsp:txXfrm>
    </dsp:sp>
    <dsp:sp modelId="{54A1219E-FD53-42A3-829C-6BA3AE811844}">
      <dsp:nvSpPr>
        <dsp:cNvPr id="0" name=""/>
        <dsp:cNvSpPr/>
      </dsp:nvSpPr>
      <dsp:spPr>
        <a:xfrm>
          <a:off x="0" y="2369666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Em 2023, o valor per capita anual é de R$ 5,95</a:t>
          </a:r>
        </a:p>
      </dsp:txBody>
      <dsp:txXfrm>
        <a:off x="57166" y="2426832"/>
        <a:ext cx="11499818" cy="1056719"/>
      </dsp:txXfrm>
    </dsp:sp>
    <dsp:sp modelId="{266C3D0C-6021-4E9D-91DC-1E223AB6E093}">
      <dsp:nvSpPr>
        <dsp:cNvPr id="0" name=""/>
        <dsp:cNvSpPr/>
      </dsp:nvSpPr>
      <dsp:spPr>
        <a:xfrm>
          <a:off x="0" y="3554062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A Portaria GM/MS nº 74/2023 estabelece o valor do incentivo financeiro a ser transferido aos municípios e Distrito Federal nas 12 competências financeiras</a:t>
          </a:r>
        </a:p>
      </dsp:txBody>
      <dsp:txXfrm>
        <a:off x="57166" y="3611228"/>
        <a:ext cx="11499818" cy="1056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12D5-83F0-4FD4-9C12-AD248E22651C}">
      <dsp:nvSpPr>
        <dsp:cNvPr id="0" name=""/>
        <dsp:cNvSpPr/>
      </dsp:nvSpPr>
      <dsp:spPr>
        <a:xfrm>
          <a:off x="0" y="0"/>
          <a:ext cx="4725986" cy="472598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C73CE-7264-488D-8DD1-950336F9E363}">
      <dsp:nvSpPr>
        <dsp:cNvPr id="0" name=""/>
        <dsp:cNvSpPr/>
      </dsp:nvSpPr>
      <dsp:spPr>
        <a:xfrm>
          <a:off x="2362993" y="0"/>
          <a:ext cx="9251156" cy="47259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População estimada pelo IBGE</a:t>
          </a:r>
        </a:p>
      </dsp:txBody>
      <dsp:txXfrm>
        <a:off x="2362993" y="0"/>
        <a:ext cx="4625578" cy="1417799"/>
      </dsp:txXfrm>
    </dsp:sp>
    <dsp:sp modelId="{54ED7C83-EAAD-4D50-90CD-E51556CBEE9B}">
      <dsp:nvSpPr>
        <dsp:cNvPr id="0" name=""/>
        <dsp:cNvSpPr/>
      </dsp:nvSpPr>
      <dsp:spPr>
        <a:xfrm>
          <a:off x="827049" y="1417799"/>
          <a:ext cx="3071888" cy="307188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1440571"/>
            <a:satOff val="-18120"/>
            <a:lumOff val="1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F6CDE-5265-4FEB-9B5F-8C1331029309}">
      <dsp:nvSpPr>
        <dsp:cNvPr id="0" name=""/>
        <dsp:cNvSpPr/>
      </dsp:nvSpPr>
      <dsp:spPr>
        <a:xfrm>
          <a:off x="2362623" y="1429994"/>
          <a:ext cx="9251156" cy="30718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PER CAPTA mensal </a:t>
          </a:r>
        </a:p>
      </dsp:txBody>
      <dsp:txXfrm>
        <a:off x="2362623" y="1429994"/>
        <a:ext cx="4625578" cy="1417794"/>
      </dsp:txXfrm>
    </dsp:sp>
    <dsp:sp modelId="{09BBA2EC-D164-4B81-BBA7-5F4DC906CAEA}">
      <dsp:nvSpPr>
        <dsp:cNvPr id="0" name=""/>
        <dsp:cNvSpPr/>
      </dsp:nvSpPr>
      <dsp:spPr>
        <a:xfrm>
          <a:off x="1654096" y="2835593"/>
          <a:ext cx="1417794" cy="141779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881142"/>
            <a:satOff val="-36239"/>
            <a:lumOff val="243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74A48-EEA4-4116-B9AA-CA35CAC63D7F}">
      <dsp:nvSpPr>
        <dsp:cNvPr id="0" name=""/>
        <dsp:cNvSpPr/>
      </dsp:nvSpPr>
      <dsp:spPr>
        <a:xfrm>
          <a:off x="2362993" y="2835593"/>
          <a:ext cx="9251156" cy="14177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PER CAPTA anual</a:t>
          </a:r>
        </a:p>
      </dsp:txBody>
      <dsp:txXfrm>
        <a:off x="2362993" y="2835593"/>
        <a:ext cx="4625578" cy="1417794"/>
      </dsp:txXfrm>
    </dsp:sp>
    <dsp:sp modelId="{C64CECC9-BD6D-4EBE-B31B-BF68B9D7E689}">
      <dsp:nvSpPr>
        <dsp:cNvPr id="0" name=""/>
        <dsp:cNvSpPr/>
      </dsp:nvSpPr>
      <dsp:spPr>
        <a:xfrm>
          <a:off x="6988571" y="0"/>
          <a:ext cx="4625578" cy="1417799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55.170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0"/>
        <a:ext cx="4625578" cy="1417799"/>
      </dsp:txXfrm>
    </dsp:sp>
    <dsp:sp modelId="{657BFC83-CE8A-48CE-9F5C-3320B9144314}">
      <dsp:nvSpPr>
        <dsp:cNvPr id="0" name=""/>
        <dsp:cNvSpPr/>
      </dsp:nvSpPr>
      <dsp:spPr>
        <a:xfrm>
          <a:off x="6988571" y="1417799"/>
          <a:ext cx="4625578" cy="141779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R$ 27.355,13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1417799"/>
        <a:ext cx="4625578" cy="1417794"/>
      </dsp:txXfrm>
    </dsp:sp>
    <dsp:sp modelId="{124EB93A-2AF7-4DAB-BFAC-740C8777000D}">
      <dsp:nvSpPr>
        <dsp:cNvPr id="0" name=""/>
        <dsp:cNvSpPr/>
      </dsp:nvSpPr>
      <dsp:spPr>
        <a:xfrm>
          <a:off x="6988571" y="2835593"/>
          <a:ext cx="4625578" cy="141779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R$ 328.261,50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2835593"/>
        <a:ext cx="4625578" cy="1417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418"/>
          <a:ext cx="11614150" cy="1171622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Pagamento baseado no número de pessoas cadastradas</a:t>
          </a:r>
          <a:endParaRPr lang="pt-BR" sz="3600" kern="1200" dirty="0">
            <a:latin typeface="Arial Rounded MT Bold" panose="020F0704030504030204" pitchFamily="34" charset="0"/>
          </a:endParaRPr>
        </a:p>
      </dsp:txBody>
      <dsp:txXfrm>
        <a:off x="57194" y="58612"/>
        <a:ext cx="11499762" cy="1057234"/>
      </dsp:txXfrm>
    </dsp:sp>
    <dsp:sp modelId="{1CB92098-7532-4B42-BB7A-964A03C522D3}">
      <dsp:nvSpPr>
        <dsp:cNvPr id="0" name=""/>
        <dsp:cNvSpPr/>
      </dsp:nvSpPr>
      <dsp:spPr>
        <a:xfrm>
          <a:off x="0" y="1185260"/>
          <a:ext cx="11614150" cy="1171622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A vulnerabilidade socioeconômica da população cadastrada </a:t>
          </a:r>
        </a:p>
      </dsp:txBody>
      <dsp:txXfrm>
        <a:off x="57194" y="1242454"/>
        <a:ext cx="11499762" cy="1057234"/>
      </dsp:txXfrm>
    </dsp:sp>
    <dsp:sp modelId="{0CFF36B8-FA68-4CEB-987B-83AABDEBDFF1}">
      <dsp:nvSpPr>
        <dsp:cNvPr id="0" name=""/>
        <dsp:cNvSpPr/>
      </dsp:nvSpPr>
      <dsp:spPr>
        <a:xfrm>
          <a:off x="0" y="2369103"/>
          <a:ext cx="11614150" cy="1171622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Faixa etária </a:t>
          </a:r>
        </a:p>
      </dsp:txBody>
      <dsp:txXfrm>
        <a:off x="57194" y="2426297"/>
        <a:ext cx="11499762" cy="1057234"/>
      </dsp:txXfrm>
    </dsp:sp>
    <dsp:sp modelId="{37E00E6A-DC12-4279-8AC7-B74F0CD53D07}">
      <dsp:nvSpPr>
        <dsp:cNvPr id="0" name=""/>
        <dsp:cNvSpPr/>
      </dsp:nvSpPr>
      <dsp:spPr>
        <a:xfrm>
          <a:off x="0" y="3552946"/>
          <a:ext cx="11614150" cy="1171622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Classificação geográfica definida pelo IBGE</a:t>
          </a:r>
        </a:p>
      </dsp:txBody>
      <dsp:txXfrm>
        <a:off x="57194" y="3610140"/>
        <a:ext cx="11499762" cy="1057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22443"/>
          <a:ext cx="11614150" cy="136890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latin typeface="Arial Rounded MT Bold" panose="020F0704030504030204" pitchFamily="34" charset="0"/>
            </a:rPr>
            <a:t>Beneficiários do Programa Bolsa Família (PBF)</a:t>
          </a:r>
        </a:p>
      </dsp:txBody>
      <dsp:txXfrm>
        <a:off x="66824" y="189267"/>
        <a:ext cx="11480502" cy="1235252"/>
      </dsp:txXfrm>
    </dsp:sp>
    <dsp:sp modelId="{37E00E6A-DC12-4279-8AC7-B74F0CD53D07}">
      <dsp:nvSpPr>
        <dsp:cNvPr id="0" name=""/>
        <dsp:cNvSpPr/>
      </dsp:nvSpPr>
      <dsp:spPr>
        <a:xfrm>
          <a:off x="0" y="1678543"/>
          <a:ext cx="11614150" cy="136890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Pessoas que têm Benefício de Prestação Continuada (BPC)</a:t>
          </a:r>
        </a:p>
      </dsp:txBody>
      <dsp:txXfrm>
        <a:off x="66824" y="1745367"/>
        <a:ext cx="11480502" cy="1235252"/>
      </dsp:txXfrm>
    </dsp:sp>
    <dsp:sp modelId="{18DF588E-967E-4B10-8378-1B2378C353AA}">
      <dsp:nvSpPr>
        <dsp:cNvPr id="0" name=""/>
        <dsp:cNvSpPr/>
      </dsp:nvSpPr>
      <dsp:spPr>
        <a:xfrm>
          <a:off x="0" y="3234643"/>
          <a:ext cx="11614150" cy="1368900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Pessoas que têm benefício previdenciário no valor de até dois salários mínimos</a:t>
          </a:r>
        </a:p>
      </dsp:txBody>
      <dsp:txXfrm>
        <a:off x="66824" y="3301467"/>
        <a:ext cx="11480502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052593"/>
          <a:ext cx="11614150" cy="121680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latin typeface="Arial Rounded MT Bold" panose="020F0704030504030204" pitchFamily="34" charset="0"/>
            </a:rPr>
            <a:t>Crianças até 5 anos</a:t>
          </a:r>
        </a:p>
      </dsp:txBody>
      <dsp:txXfrm>
        <a:off x="59399" y="1111992"/>
        <a:ext cx="11495352" cy="1098002"/>
      </dsp:txXfrm>
    </dsp:sp>
    <dsp:sp modelId="{37E00E6A-DC12-4279-8AC7-B74F0CD53D07}">
      <dsp:nvSpPr>
        <dsp:cNvPr id="0" name=""/>
        <dsp:cNvSpPr/>
      </dsp:nvSpPr>
      <dsp:spPr>
        <a:xfrm>
          <a:off x="0" y="2456593"/>
          <a:ext cx="11614150" cy="121680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 idosa com 65 anos ou mais</a:t>
          </a:r>
        </a:p>
      </dsp:txBody>
      <dsp:txXfrm>
        <a:off x="59399" y="2515992"/>
        <a:ext cx="1149535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033A4-7AE9-4D71-8B9B-97F1737A9C89}">
      <dsp:nvSpPr>
        <dsp:cNvPr id="0" name=""/>
        <dsp:cNvSpPr/>
      </dsp:nvSpPr>
      <dsp:spPr>
        <a:xfrm>
          <a:off x="4645659" y="576"/>
          <a:ext cx="6968490" cy="2249920"/>
        </a:xfrm>
        <a:prstGeom prst="rightArrow">
          <a:avLst>
            <a:gd name="adj1" fmla="val 75000"/>
            <a:gd name="adj2" fmla="val 50000"/>
          </a:avLst>
        </a:prstGeom>
        <a:solidFill>
          <a:srgbClr val="0070C0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just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36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 Contabiliza apenas uma vez</a:t>
          </a:r>
        </a:p>
      </dsp:txBody>
      <dsp:txXfrm>
        <a:off x="4645659" y="281816"/>
        <a:ext cx="6124770" cy="1687440"/>
      </dsp:txXfrm>
    </dsp:sp>
    <dsp:sp modelId="{A214D2B5-3891-4D86-8F09-591FDD97A5C0}">
      <dsp:nvSpPr>
        <dsp:cNvPr id="0" name=""/>
        <dsp:cNvSpPr/>
      </dsp:nvSpPr>
      <dsp:spPr>
        <a:xfrm>
          <a:off x="0" y="576"/>
          <a:ext cx="4645660" cy="22499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Indivíduos com critério de vulnerabilidade e faixa etária</a:t>
          </a:r>
        </a:p>
      </dsp:txBody>
      <dsp:txXfrm>
        <a:off x="109832" y="110408"/>
        <a:ext cx="4425996" cy="2030256"/>
      </dsp:txXfrm>
    </dsp:sp>
    <dsp:sp modelId="{804E7CEA-AA0B-4D6F-80C6-93E0A43B2A10}">
      <dsp:nvSpPr>
        <dsp:cNvPr id="0" name=""/>
        <dsp:cNvSpPr/>
      </dsp:nvSpPr>
      <dsp:spPr>
        <a:xfrm>
          <a:off x="4645659" y="2475489"/>
          <a:ext cx="6968490" cy="2249920"/>
        </a:xfrm>
        <a:prstGeom prst="rightArrow">
          <a:avLst>
            <a:gd name="adj1" fmla="val 75000"/>
            <a:gd name="adj2" fmla="val 50000"/>
          </a:avLst>
        </a:prstGeom>
        <a:solidFill>
          <a:srgbClr val="0074C7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  Adiciona 30% ao valor individual do cadastro ou multiplica por 1,3</a:t>
          </a:r>
        </a:p>
      </dsp:txBody>
      <dsp:txXfrm>
        <a:off x="4645659" y="2756729"/>
        <a:ext cx="6124770" cy="1687440"/>
      </dsp:txXfrm>
    </dsp:sp>
    <dsp:sp modelId="{CD1C0414-1A6E-4E25-9422-7A7DD7D8EF78}">
      <dsp:nvSpPr>
        <dsp:cNvPr id="0" name=""/>
        <dsp:cNvSpPr/>
      </dsp:nvSpPr>
      <dsp:spPr>
        <a:xfrm>
          <a:off x="0" y="2475489"/>
          <a:ext cx="4645660" cy="22499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solidFill>
                <a:schemeClr val="bg1"/>
              </a:solidFill>
              <a:latin typeface="Arial Rounded MT Bold" panose="020F0704030504030204" pitchFamily="34" charset="0"/>
            </a:rPr>
            <a:t>Peso para ambos critérios</a:t>
          </a:r>
        </a:p>
      </dsp:txBody>
      <dsp:txXfrm>
        <a:off x="109832" y="2585321"/>
        <a:ext cx="4425996" cy="20302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C9795-5C40-4B00-A8FA-CA4A078F9E9A}">
      <dsp:nvSpPr>
        <dsp:cNvPr id="0" name=""/>
        <dsp:cNvSpPr/>
      </dsp:nvSpPr>
      <dsp:spPr>
        <a:xfrm>
          <a:off x="2320484" y="0"/>
          <a:ext cx="4725986" cy="4725986"/>
        </a:xfrm>
        <a:prstGeom prst="triangle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0D061-9D38-4098-AC30-A2589F94B222}">
      <dsp:nvSpPr>
        <dsp:cNvPr id="0" name=""/>
        <dsp:cNvSpPr/>
      </dsp:nvSpPr>
      <dsp:spPr>
        <a:xfrm>
          <a:off x="3145182" y="473060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kern="1200" dirty="0">
              <a:latin typeface="Arial Rounded MT Bold" panose="020F0704030504030204" pitchFamily="34" charset="0"/>
            </a:rPr>
            <a:t>Município Urbano: 1</a:t>
          </a:r>
        </a:p>
      </dsp:txBody>
      <dsp:txXfrm>
        <a:off x="3177985" y="505863"/>
        <a:ext cx="6082877" cy="606370"/>
      </dsp:txXfrm>
    </dsp:sp>
    <dsp:sp modelId="{EF1E76AD-EFFF-49C0-9CE1-ACF60CDDE0AB}">
      <dsp:nvSpPr>
        <dsp:cNvPr id="0" name=""/>
        <dsp:cNvSpPr/>
      </dsp:nvSpPr>
      <dsp:spPr>
        <a:xfrm>
          <a:off x="3145182" y="1229033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720286"/>
              <a:satOff val="-9060"/>
              <a:lumOff val="60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intermediário adjacente: 1,45455</a:t>
          </a:r>
        </a:p>
      </dsp:txBody>
      <dsp:txXfrm>
        <a:off x="3177985" y="1261836"/>
        <a:ext cx="6082877" cy="606370"/>
      </dsp:txXfrm>
    </dsp:sp>
    <dsp:sp modelId="{E38965BC-0426-482A-AF9E-B7802C073201}">
      <dsp:nvSpPr>
        <dsp:cNvPr id="0" name=""/>
        <dsp:cNvSpPr/>
      </dsp:nvSpPr>
      <dsp:spPr>
        <a:xfrm>
          <a:off x="3145182" y="1985006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440571"/>
              <a:satOff val="-18120"/>
              <a:lumOff val="121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rural adjacente: 1,45455</a:t>
          </a:r>
        </a:p>
      </dsp:txBody>
      <dsp:txXfrm>
        <a:off x="3177985" y="2017809"/>
        <a:ext cx="6082877" cy="606370"/>
      </dsp:txXfrm>
    </dsp:sp>
    <dsp:sp modelId="{B363F9BF-9F1E-4A9B-A4B6-E1AF41DF60E5}">
      <dsp:nvSpPr>
        <dsp:cNvPr id="0" name=""/>
        <dsp:cNvSpPr/>
      </dsp:nvSpPr>
      <dsp:spPr>
        <a:xfrm>
          <a:off x="3145182" y="2740980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160856"/>
              <a:satOff val="-27179"/>
              <a:lumOff val="182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intermediário remoto: 2</a:t>
          </a:r>
        </a:p>
      </dsp:txBody>
      <dsp:txXfrm>
        <a:off x="3177985" y="2773783"/>
        <a:ext cx="6082877" cy="606370"/>
      </dsp:txXfrm>
    </dsp:sp>
    <dsp:sp modelId="{D5A7E833-E99F-4605-8FCA-A44AFB1A21C0}">
      <dsp:nvSpPr>
        <dsp:cNvPr id="0" name=""/>
        <dsp:cNvSpPr/>
      </dsp:nvSpPr>
      <dsp:spPr>
        <a:xfrm>
          <a:off x="3145182" y="3496953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881142"/>
              <a:satOff val="-36239"/>
              <a:lumOff val="243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rural remoto: 2</a:t>
          </a:r>
        </a:p>
      </dsp:txBody>
      <dsp:txXfrm>
        <a:off x="3177985" y="3529756"/>
        <a:ext cx="6082877" cy="606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57973-20DE-47DE-AB76-676A6E297199}">
      <dsp:nvSpPr>
        <dsp:cNvPr id="0" name=""/>
        <dsp:cNvSpPr/>
      </dsp:nvSpPr>
      <dsp:spPr>
        <a:xfrm>
          <a:off x="1451" y="184"/>
          <a:ext cx="2109601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Tipologia IBGE</a:t>
          </a:r>
        </a:p>
      </dsp:txBody>
      <dsp:txXfrm>
        <a:off x="63239" y="61972"/>
        <a:ext cx="1986025" cy="2087115"/>
      </dsp:txXfrm>
    </dsp:sp>
    <dsp:sp modelId="{7F1C4E57-2ED6-431A-B6FE-C59C493A84F1}">
      <dsp:nvSpPr>
        <dsp:cNvPr id="0" name=""/>
        <dsp:cNvSpPr/>
      </dsp:nvSpPr>
      <dsp:spPr>
        <a:xfrm>
          <a:off x="1451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Rural adjacente</a:t>
          </a:r>
        </a:p>
      </dsp:txBody>
      <dsp:txXfrm>
        <a:off x="63239" y="2576899"/>
        <a:ext cx="1986025" cy="2087115"/>
      </dsp:txXfrm>
    </dsp:sp>
    <dsp:sp modelId="{221DE9AE-687C-4996-BE45-125A554E6FC8}">
      <dsp:nvSpPr>
        <dsp:cNvPr id="0" name=""/>
        <dsp:cNvSpPr/>
      </dsp:nvSpPr>
      <dsp:spPr>
        <a:xfrm>
          <a:off x="2465466" y="184"/>
          <a:ext cx="4396409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População cadastrada </a:t>
          </a:r>
          <a:r>
            <a:rPr lang="pt-BR" sz="3200" b="1" kern="1200" dirty="0"/>
            <a:t>SEM</a:t>
          </a:r>
          <a:r>
            <a:rPr lang="pt-BR" sz="3200" kern="1200" dirty="0"/>
            <a:t> critério socioeconômico ou de faixa etária</a:t>
          </a:r>
        </a:p>
      </dsp:txBody>
      <dsp:txXfrm>
        <a:off x="2530215" y="64933"/>
        <a:ext cx="4266911" cy="2081193"/>
      </dsp:txXfrm>
    </dsp:sp>
    <dsp:sp modelId="{023802D1-22E6-46A9-B79F-F6D402C4DE5B}">
      <dsp:nvSpPr>
        <dsp:cNvPr id="0" name=""/>
        <dsp:cNvSpPr/>
      </dsp:nvSpPr>
      <dsp:spPr>
        <a:xfrm>
          <a:off x="2465466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Peso da tipologia: 1,45455</a:t>
          </a:r>
        </a:p>
      </dsp:txBody>
      <dsp:txXfrm>
        <a:off x="2527254" y="2576899"/>
        <a:ext cx="1986025" cy="2087115"/>
      </dsp:txXfrm>
    </dsp:sp>
    <dsp:sp modelId="{30F540CB-A117-4834-9BA8-1AF5997E1329}">
      <dsp:nvSpPr>
        <dsp:cNvPr id="0" name=""/>
        <dsp:cNvSpPr/>
      </dsp:nvSpPr>
      <dsp:spPr>
        <a:xfrm>
          <a:off x="4752274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Valor: 1,45455 x 50,50 = </a:t>
          </a:r>
          <a:r>
            <a:rPr lang="pt-BR" sz="1700" b="1" kern="1200" dirty="0"/>
            <a:t>R$ 73,45</a:t>
          </a:r>
        </a:p>
      </dsp:txBody>
      <dsp:txXfrm>
        <a:off x="4814062" y="2576899"/>
        <a:ext cx="1986025" cy="2087115"/>
      </dsp:txXfrm>
    </dsp:sp>
    <dsp:sp modelId="{892D6020-A286-414D-B865-1E1073971A97}">
      <dsp:nvSpPr>
        <dsp:cNvPr id="0" name=""/>
        <dsp:cNvSpPr/>
      </dsp:nvSpPr>
      <dsp:spPr>
        <a:xfrm>
          <a:off x="7216288" y="184"/>
          <a:ext cx="4396409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População cadastrada </a:t>
          </a:r>
          <a:r>
            <a:rPr lang="pt-BR" sz="3200" b="1" kern="1200" dirty="0"/>
            <a:t>COM</a:t>
          </a:r>
          <a:r>
            <a:rPr lang="pt-BR" sz="3200" kern="1200" dirty="0"/>
            <a:t> critério socioeconômico ou de faixa etária</a:t>
          </a:r>
        </a:p>
      </dsp:txBody>
      <dsp:txXfrm>
        <a:off x="7281037" y="64933"/>
        <a:ext cx="4266911" cy="2081193"/>
      </dsp:txXfrm>
    </dsp:sp>
    <dsp:sp modelId="{050956CC-C5CF-41B1-B332-A662EA0FA531}">
      <dsp:nvSpPr>
        <dsp:cNvPr id="0" name=""/>
        <dsp:cNvSpPr/>
      </dsp:nvSpPr>
      <dsp:spPr>
        <a:xfrm>
          <a:off x="7216288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Peso da Tipologia x Peso vulnerabilidade/faixa etária: 1,45455 x 1,3 = 1,890915</a:t>
          </a:r>
        </a:p>
      </dsp:txBody>
      <dsp:txXfrm>
        <a:off x="7278076" y="2576899"/>
        <a:ext cx="1986025" cy="2087115"/>
      </dsp:txXfrm>
    </dsp:sp>
    <dsp:sp modelId="{E1318451-6203-42C5-8F8B-465B4E4CC802}">
      <dsp:nvSpPr>
        <dsp:cNvPr id="0" name=""/>
        <dsp:cNvSpPr/>
      </dsp:nvSpPr>
      <dsp:spPr>
        <a:xfrm>
          <a:off x="9503096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Valor: 1,890915 x 50,50 = </a:t>
          </a:r>
          <a:r>
            <a:rPr lang="pt-BR" sz="1700" b="1" kern="1200" dirty="0"/>
            <a:t>R$ 95,49</a:t>
          </a:r>
        </a:p>
      </dsp:txBody>
      <dsp:txXfrm>
        <a:off x="9564884" y="2576899"/>
        <a:ext cx="1986025" cy="20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B8CBE62-D024-8343-A235-DD55D6788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4978" cy="6856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8F9AC6-5F22-EFF5-C12C-7516A786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2133599"/>
            <a:ext cx="4629150" cy="3505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rgbClr val="015291"/>
                </a:solidFill>
                <a:latin typeface="Arial Rounded MT Bold" panose="020F07040305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7EDE6-40E9-F071-BE1E-EE5E4AC2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810250"/>
            <a:ext cx="4629150" cy="87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980D"/>
                </a:soli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F9177E-3574-321C-9567-9C757CB8FD40}"/>
              </a:ext>
            </a:extLst>
          </p:cNvPr>
          <p:cNvSpPr txBox="1"/>
          <p:nvPr userDrawn="1"/>
        </p:nvSpPr>
        <p:spPr>
          <a:xfrm>
            <a:off x="247650" y="6486995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/>
              <a:t>Por Márcio Tintina</a:t>
            </a:r>
          </a:p>
        </p:txBody>
      </p:sp>
    </p:spTree>
    <p:extLst>
      <p:ext uri="{BB962C8B-B14F-4D97-AF65-F5344CB8AC3E}">
        <p14:creationId xmlns:p14="http://schemas.microsoft.com/office/powerpoint/2010/main" val="42486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8891A-F35D-881D-2E9E-CF579C2A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8"/>
            <a:ext cx="11614242" cy="115989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148B2-33E6-102E-1875-22B503EC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1852921"/>
            <a:ext cx="11614243" cy="472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79C8F7-78F6-98F0-FBFB-592A252AD3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A8D0D6-0248-0A64-6AA8-4902E67F05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586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3859-00B7-C9E9-2AC2-8ABF50C6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22939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833522-8049-18F2-2B3A-C220ABC0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980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B51A3F-EFEF-FB7F-30AF-067EF7A0B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1" y="655772"/>
            <a:ext cx="2019933" cy="1020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5E852-5786-F9E2-723F-4F8762F900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26" y="655772"/>
            <a:ext cx="2019933" cy="10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785A-9462-74BE-2394-BEF05B35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681036"/>
            <a:ext cx="11614242" cy="10096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FB9CC-A6BB-FA6E-F945-B9FB062A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85C6F3-B905-785E-06D3-07D7965FE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1BBA98-7F00-4A60-52BB-201D1CCCE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E54308-984A-6EB2-7521-42D6FC7350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560A-B5C9-07F3-534E-C61FBF8C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3498"/>
            <a:ext cx="10515600" cy="118719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2C43E-F5C1-A83A-E3D7-BEA229D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CBD0-67AF-DB67-232E-12D9E8DD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227EB4-48F7-4B2C-9C62-02E3F72D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5802B-18C6-62A1-0CE8-B1AB5A97B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45FB64-2EBE-101E-3F59-27F8B8B1E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5BA4600-DB56-D5FD-3996-F68654D641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CC11-CD7A-3EFA-C852-22471EA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899" y="614149"/>
            <a:ext cx="11614242" cy="1076539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gráfico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316896-5C7B-6503-09EB-74679CA83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AF8A4-9E5D-84D7-CC08-1BAD3FCF4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  <p:sp>
        <p:nvSpPr>
          <p:cNvPr id="9" name="Espaço Reservado para Gráfico 8">
            <a:extLst>
              <a:ext uri="{FF2B5EF4-FFF2-40B4-BE49-F238E27FC236}">
                <a16:creationId xmlns:a16="http://schemas.microsoft.com/office/drawing/2014/main" id="{45186552-2681-72F8-8C74-41505C9890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14325" y="1897063"/>
            <a:ext cx="11634788" cy="480377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712B-3BFE-AABE-D66B-1D491FA1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8883A-B9BA-6711-E708-C59E061B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337FD-075B-F77B-3360-B4685EC7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2DAEB-C4D9-C16A-0229-D173996E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E468B3-7689-49AE-A190-2FCE0F400D8B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1950E8-D207-19BD-2BEC-301EBA38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0E05E-1953-DB75-B11D-812266B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0D15B-AD06-4156-82A5-061D8EAB7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D5633-52BF-DC0A-A649-683AE512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CF834-94F1-90AC-6562-A9C985D1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ED308-EEFB-9017-76BB-DE9EB56D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C4F0-0B8F-F7E3-49A5-62BAD738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E468B3-7689-49AE-A190-2FCE0F400D8B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8C0E1-F08B-9C2B-8FF8-E70528B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E99238-85EE-4837-47DF-935E8EA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0D15B-AD06-4156-82A5-061D8EAB7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6C02D4-28A8-A01E-3318-BDA1B2F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450377"/>
            <a:ext cx="11614242" cy="1240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8AD6D-FBDE-F631-F153-5FB09AA2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99" y="1825625"/>
            <a:ext cx="11614243" cy="4351338"/>
          </a:xfrm>
          <a:prstGeom prst="rect">
            <a:avLst/>
          </a:prstGeom>
          <a:solidFill>
            <a:srgbClr val="EEEEEE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8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rgbClr val="00980D"/>
          </a:solidFill>
          <a:latin typeface="Arial Rounded MT Bold" panose="020F070403050403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D560-5F01-71B8-B378-C6493E0A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2129126"/>
            <a:ext cx="4629150" cy="2922980"/>
          </a:xfrm>
        </p:spPr>
        <p:txBody>
          <a:bodyPr/>
          <a:lstStyle/>
          <a:p>
            <a:r>
              <a:rPr lang="pt-BR" sz="4400" dirty="0"/>
              <a:t>Desvendando o financiamento da Atenção Primária: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871F1-00CB-88D3-1A95-05A7AC44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336275"/>
            <a:ext cx="4629150" cy="1348687"/>
          </a:xfrm>
        </p:spPr>
        <p:txBody>
          <a:bodyPr/>
          <a:lstStyle/>
          <a:p>
            <a:r>
              <a:rPr lang="pt-BR" dirty="0"/>
              <a:t>Tudo o que os novos concursados de Granja precisam saber sobre o Previne Brasil</a:t>
            </a:r>
          </a:p>
        </p:txBody>
      </p:sp>
    </p:spTree>
    <p:extLst>
      <p:ext uri="{BB962C8B-B14F-4D97-AF65-F5344CB8AC3E}">
        <p14:creationId xmlns:p14="http://schemas.microsoft.com/office/powerpoint/2010/main" val="32179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com perfil demográfico por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20953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634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Vulnerabilidade x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549800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732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14D2B5-3891-4D86-8F09-591FDD97A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033A4-7AE9-4D71-8B9B-97F1737A9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C0414-1A6E-4E25-9422-7A7DD7D8E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4E7CEA-AA0B-4D6F-80C6-93E0A43B2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com perfil demográfico por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85989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92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C9795-5C40-4B00-A8FA-CA4A078F9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0D061-9D38-4098-AC30-A2589F94B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E76AD-EFFF-49C0-9CE1-ACF60CDDE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8965BC-0426-482A-AF9E-B7802C073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63F9BF-9F1E-4A9B-A4B6-E1AF41DF6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A7E833-E99F-4605-8FCA-A44AFB1A2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3C19-497F-0F24-8B11-7FCAD2F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valores por indivíduos cadastrados no Município de Granja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7679279-233E-64F0-1A7F-323CF0BFB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98182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987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57973-20DE-47DE-AB76-676A6E297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1C4E57-2ED6-431A-B6FE-C59C493A8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1DE9AE-687C-4996-BE45-125A554E6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3802D1-22E6-46A9-B79F-F6D402C4D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F540CB-A117-4834-9BA8-1AF5997E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2D6020-A286-414D-B865-1E107397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0956CC-C5CF-41B1-B332-A662EA0FA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318451-6203-42C5-8F8B-465B4E4CC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Potencial de Cadastro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52499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858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CB73-6CA3-4F79-B616-1498FE6A0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FCA3C5-60C6-45B9-9707-BEBDB6AA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III – Componente: Pagamento por Desempenho</a:t>
            </a:r>
          </a:p>
        </p:txBody>
      </p:sp>
    </p:spTree>
    <p:extLst>
      <p:ext uri="{BB962C8B-B14F-4D97-AF65-F5344CB8AC3E}">
        <p14:creationId xmlns:p14="http://schemas.microsoft.com/office/powerpoint/2010/main" val="7630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de desempenho do Previne Brasil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11794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3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F8C15-F2E8-4887-B935-3BCF501E8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032E4-2719-4A62-9F5D-7E1912010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1626B-F409-4765-BB1F-4A3D977E0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2A4A1D-C198-44D8-89E0-8F055F44A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82ED8-D286-4C34-A5A1-7D85737C7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EF46BF-1C8D-444B-BAF2-01012DB71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10409-4F90-43CE-A0D4-F3962F2C7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Primeiro indicador: Proporção de gestantes com pelo menos 6 (seis) consultas pré-natal realizadas, sendo a 1ª (primeira) até a 12ª (décima segunda) semana de gestação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pPr algn="ctr"/>
            <a:r>
              <a:rPr lang="pt-BR" sz="3200" dirty="0"/>
              <a:t>Meta de 45% das puérperas com parto durante o quadrimestre com pelo menos 6 consultas de pré-natal e início do acompanhamento com menos de 12 semanas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733407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Segundo indicador: Proporção de gestantes com realização de exames para sífilis e HIV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realizaram exames de sífilis e HIV durante o pré-natal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1644182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Segundo indicador: Proporção de gestantes com realização de exames para sífilis e HIV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realizaram exames de sífilis e HIV durante o pré-natal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524373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974E-4158-DA34-2A47-36EFEA4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Normatização do Previne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F895F-B218-E642-95BF-EB070962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endParaRPr lang="pt-BR" sz="3600" dirty="0"/>
          </a:p>
          <a:p>
            <a:pPr algn="ctr">
              <a:lnSpc>
                <a:spcPct val="100000"/>
              </a:lnSpc>
            </a:pPr>
            <a:r>
              <a:rPr lang="pt-BR" sz="3600" dirty="0"/>
              <a:t>Instituído pela Portaria nº 2.979 de 2019 com atualização pela Portaria nº 74 de 2023</a:t>
            </a:r>
          </a:p>
        </p:txBody>
      </p:sp>
    </p:spTree>
    <p:extLst>
      <p:ext uri="{BB962C8B-B14F-4D97-AF65-F5344CB8AC3E}">
        <p14:creationId xmlns:p14="http://schemas.microsoft.com/office/powerpoint/2010/main" val="109765276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Terceiro indicador: Proporção de gestantes com atendimento odontológico realizado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tiveram consulta odontológica durante o pré-natal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1992510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Quarto indicador: Proporção de mulheres com coleta de citopatológico na APS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40% das mulheres de 25 a 64 anos  que realizaram prevenção nos últimos 36 meses 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730916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Quinto indicador: Proporção de Crianças de até 1 (um) ano de idade vacinadas na APS com a 3ª (terceira) dose de Penta e VIP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95% das crianças que completarão 1 ano no quadrimestre e receberam a 3º dose de Penta/VIP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38410863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Sexto indicador: Proporção de pessoas com hipertensão, com consulta e pressão arterial aferida no semestre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50% dos hipertensos com PA aferida e consulta com médico ou enfermeiro a cada 6 meses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4330337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Sétimo indicador: Proporção de pessoas com diabetes, com consulta e hemoglobina glicada solicitada no semestre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Meta de 50% dos diabéticos com A1C e consulta com médico ou enfermeiro a cada 6 meses</a:t>
            </a:r>
          </a:p>
        </p:txBody>
      </p:sp>
    </p:spTree>
    <p:extLst>
      <p:ext uri="{BB962C8B-B14F-4D97-AF65-F5344CB8AC3E}">
        <p14:creationId xmlns:p14="http://schemas.microsoft.com/office/powerpoint/2010/main" val="1598297002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IV – Componente: Incentivo para ações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2992245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ações financiadas pelo quarto Componente: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33074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241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E6CE2-1014-4534-A4A4-8CFACF9C9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CB73-6CA3-4F79-B616-1498FE6A0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FCA3C5-60C6-45B9-9707-BEBDB6AA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B2F6AB-BE57-447C-8C0A-B6756215C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F6F315-F7C7-4E2F-8B32-33A84E09D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52F7C6-A75E-4830-8366-1472A87BD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328DB3-96A3-4C71-8322-31CE3B0B4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DB68E-6528-46DA-9A97-8B5E43E7F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87470-D2E3-47E3-870C-A6AEF0C28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7259F1-748B-4C00-BE2F-58747A491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D2775-C6C3-0BB1-F62E-67C6203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E1344-2640-2CD2-191C-12F4BC5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38467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Previne Brasil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01670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4058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AA7BF4-0C58-4B3A-96A4-8B5DFA4DB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96BCFA-F4BD-4F8C-A0E9-B8FC7B254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B4CA8C-2840-49EF-ACD8-F112470E1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 – Componente: Incentivo financeiro com base em critério populacional</a:t>
            </a:r>
          </a:p>
        </p:txBody>
      </p:sp>
    </p:spTree>
    <p:extLst>
      <p:ext uri="{BB962C8B-B14F-4D97-AF65-F5344CB8AC3E}">
        <p14:creationId xmlns:p14="http://schemas.microsoft.com/office/powerpoint/2010/main" val="19219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Incentivo financeiro com base em critério populacional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58085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3170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321D50-22A9-43A9-9B5D-CD1D9E0FC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1219E-FD53-42A3-829C-6BA3AE811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6C3D0C-6021-4E9D-91DC-1E223AB6E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C147B-7E42-A42B-475B-5222131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Granja irá receber por esse Componente em 2023?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C467F01-ABD0-56FA-8FA2-A580CF084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72086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037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8212D5-83F0-4FD4-9C12-AD248E226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C73CE-7264-488D-8DD1-950336F9E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4CECC9-BD6D-4EBE-B31B-BF68B9D7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ED7C83-EAAD-4D50-90CD-E51556CB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9F6CDE-5265-4FEB-9B5F-8C1331029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BFC83-CE8A-48CE-9F5C-3320B9144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BA2EC-D164-4B81-BBA7-5F4DC90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74A48-EEA4-4116-B9AA-CA35CAC63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4EB93A-2AF7-4DAB-BFAC-740C87770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 – Componente: Capitação Ponderada</a:t>
            </a:r>
          </a:p>
        </p:txBody>
      </p:sp>
    </p:spTree>
    <p:extLst>
      <p:ext uri="{BB962C8B-B14F-4D97-AF65-F5344CB8AC3E}">
        <p14:creationId xmlns:p14="http://schemas.microsoft.com/office/powerpoint/2010/main" val="282895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da Capitação Ponderada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414176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094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B92098-7532-4B42-BB7A-964A03C52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F36B8-FA68-4CEB-987B-83AABDEBD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vulnerabilidade econômica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47982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8758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DF588E-967E-4B10-8378-1B2378C35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Márcio Tintina">
      <a:dk1>
        <a:srgbClr val="000000"/>
      </a:dk1>
      <a:lt1>
        <a:srgbClr val="FFFFFF"/>
      </a:lt1>
      <a:dk2>
        <a:srgbClr val="002060"/>
      </a:dk2>
      <a:lt2>
        <a:srgbClr val="FFC000"/>
      </a:lt2>
      <a:accent1>
        <a:srgbClr val="000000"/>
      </a:accent1>
      <a:accent2>
        <a:srgbClr val="02518C"/>
      </a:accent2>
      <a:accent3>
        <a:srgbClr val="0B8ECC"/>
      </a:accent3>
      <a:accent4>
        <a:srgbClr val="168C73"/>
      </a:accent4>
      <a:accent5>
        <a:srgbClr val="67B866"/>
      </a:accent5>
      <a:accent6>
        <a:srgbClr val="FFC000"/>
      </a:accent6>
      <a:hlink>
        <a:srgbClr val="00B0F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940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Arial Rounded MT Bold</vt:lpstr>
      <vt:lpstr>Calibri</vt:lpstr>
      <vt:lpstr>Tema do Office</vt:lpstr>
      <vt:lpstr>Desvendando o financiamento da Atenção Primária: </vt:lpstr>
      <vt:lpstr>Normatização do Previne Brasil</vt:lpstr>
      <vt:lpstr>Componentes do Previne Brasil</vt:lpstr>
      <vt:lpstr>Previne Brasil</vt:lpstr>
      <vt:lpstr>Componente Incentivo financeiro com base em critério populacional</vt:lpstr>
      <vt:lpstr>Quanto Granja irá receber por esse Componente em 2023?</vt:lpstr>
      <vt:lpstr>Previne Brasil</vt:lpstr>
      <vt:lpstr>Componente da Capitação Ponderada</vt:lpstr>
      <vt:lpstr>Critérios de vulnerabilidade econômica</vt:lpstr>
      <vt:lpstr>Critério com perfil demográfico por faixa etária</vt:lpstr>
      <vt:lpstr>Critério de Vulnerabilidade x Faixa etária</vt:lpstr>
      <vt:lpstr>Critério com perfil demográfico por faixa etária</vt:lpstr>
      <vt:lpstr>Exemplos de valores por indivíduos cadastrados no Município de Granja</vt:lpstr>
      <vt:lpstr>Potencial de Cadastro</vt:lpstr>
      <vt:lpstr>Previne Brasil</vt:lpstr>
      <vt:lpstr>Indicadores de desempenho do Previne Brasil</vt:lpstr>
      <vt:lpstr>Primeiro indicador: Proporção de gestantes com pelo menos 6 (seis) consultas pré-natal realizadas, sendo a 1ª (primeira) até a 12ª (décima segunda) semana de gestação  </vt:lpstr>
      <vt:lpstr>Segundo indicador: Proporção de gestantes com realização de exames para sífilis e HIV</vt:lpstr>
      <vt:lpstr>Segundo indicador: Proporção de gestantes com realização de exames para sífilis e HIV</vt:lpstr>
      <vt:lpstr>Terceiro indicador: Proporção de gestantes com atendimento odontológico realizado </vt:lpstr>
      <vt:lpstr>Quarto indicador: Proporção de mulheres com coleta de citopatológico na APS </vt:lpstr>
      <vt:lpstr>Quinto indicador: Proporção de Crianças de até 1 (um) ano de idade vacinadas na APS com a 3ª (terceira) dose de Penta e VIP  </vt:lpstr>
      <vt:lpstr>Sexto indicador: Proporção de pessoas com hipertensão, com consulta e pressão arterial aferida no semestre  </vt:lpstr>
      <vt:lpstr>Sétimo indicador: Proporção de pessoas com diabetes, com consulta e hemoglobina glicada solicitada no semestre  </vt:lpstr>
      <vt:lpstr>Previne Brasil</vt:lpstr>
      <vt:lpstr>Algumas ações financiadas pelo quarto Componente: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10</cp:revision>
  <dcterms:created xsi:type="dcterms:W3CDTF">2023-03-04T21:03:17Z</dcterms:created>
  <dcterms:modified xsi:type="dcterms:W3CDTF">2023-06-19T08:49:37Z</dcterms:modified>
</cp:coreProperties>
</file>