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5" r:id="rId1"/>
  </p:sldMasterIdLst>
  <p:notesMasterIdLst>
    <p:notesMasterId r:id="rId14"/>
  </p:notesMasterIdLst>
  <p:sldIdLst>
    <p:sldId id="265" r:id="rId2"/>
    <p:sldId id="266" r:id="rId3"/>
    <p:sldId id="267" r:id="rId4"/>
    <p:sldId id="268" r:id="rId5"/>
    <p:sldId id="269" r:id="rId6"/>
    <p:sldId id="270" r:id="rId7"/>
    <p:sldId id="271" r:id="rId8"/>
    <p:sldId id="272" r:id="rId9"/>
    <p:sldId id="274" r:id="rId10"/>
    <p:sldId id="273" r:id="rId11"/>
    <p:sldId id="275" r:id="rId12"/>
    <p:sldId id="276" r:id="rId13"/>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4015"/>
    <a:srgbClr val="8C0F60"/>
    <a:srgbClr val="8B1061"/>
    <a:srgbClr val="909090"/>
    <a:srgbClr val="85003E"/>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2081" autoAdjust="0"/>
  </p:normalViewPr>
  <p:slideViewPr>
    <p:cSldViewPr snapToGrid="0" snapToObjects="1">
      <p:cViewPr varScale="1">
        <p:scale>
          <a:sx n="56" d="100"/>
          <a:sy n="56" d="100"/>
        </p:scale>
        <p:origin x="156" y="72"/>
      </p:cViewPr>
      <p:guideLst/>
    </p:cSldViewPr>
  </p:slideViewPr>
  <p:notesTextViewPr>
    <p:cViewPr>
      <p:scale>
        <a:sx n="1" d="1"/>
        <a:sy n="1" d="1"/>
      </p:scale>
      <p:origin x="0" y="-75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880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just" rtl="0">
              <a:spcBef>
                <a:spcPts val="0"/>
              </a:spcBef>
              <a:spcAft>
                <a:spcPts val="0"/>
              </a:spcAft>
            </a:pPr>
            <a:r>
              <a:rPr lang="pt-BR" sz="1800" b="0" i="0" u="none" strike="noStrike" dirty="0">
                <a:solidFill>
                  <a:srgbClr val="000000"/>
                </a:solidFill>
                <a:effectLst/>
                <a:latin typeface="Arial" panose="020B0604020202020204" pitchFamily="34" charset="0"/>
              </a:rPr>
              <a:t>Hoje, abordaremos cuidados e práticas essenciais no atendimento a pessoas com condições prioritárias em Saúde Mental, Neurológica e relacionadas ao uso de álcool e substâncias. Nesta aula, enfocaremos os princípios gerais de cuidado, avaliação, manejo e acompanhamento desses pacientes por profissionais não especializados, ou seja, profissionais da atenção primária em saúde.</a:t>
            </a:r>
            <a:endParaRPr lang="pt-BR" b="0" dirty="0">
              <a:effectLst/>
            </a:endParaRPr>
          </a:p>
        </p:txBody>
      </p:sp>
    </p:spTree>
    <p:extLst>
      <p:ext uri="{BB962C8B-B14F-4D97-AF65-F5344CB8AC3E}">
        <p14:creationId xmlns:p14="http://schemas.microsoft.com/office/powerpoint/2010/main" val="2065119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just" rtl="0">
              <a:spcBef>
                <a:spcPts val="0"/>
              </a:spcBef>
              <a:spcAft>
                <a:spcPts val="0"/>
              </a:spcAft>
            </a:pPr>
            <a:r>
              <a:rPr lang="pt-BR" sz="1800" b="0" i="0" u="none" strike="noStrike" dirty="0">
                <a:solidFill>
                  <a:srgbClr val="000000"/>
                </a:solidFill>
                <a:effectLst/>
                <a:latin typeface="Arial" panose="020B0604020202020204" pitchFamily="34" charset="0"/>
              </a:rPr>
              <a:t>Um princípio fundamental no cuidado é o desenvolvimento de habilidades de comunicação que permitam estabelecer vínculos sólidos com os pacientes, promovendo assim a adesão ao tratamento e o sucesso terapêutico. Isso implica no respeito e na dignidade das pessoas que enfrentam sofrimento, frequentemente privadas de seus direitos fundamentais devido ao estigma e ao preconceito associados aos transtornos de saúde mental.</a:t>
            </a:r>
            <a:endParaRPr lang="pt-BR" b="0" dirty="0">
              <a:effectLst/>
            </a:endParaRPr>
          </a:p>
          <a:p>
            <a:pPr algn="just" rtl="0">
              <a:spcBef>
                <a:spcPts val="0"/>
              </a:spcBef>
              <a:spcAft>
                <a:spcPts val="0"/>
              </a:spcAft>
            </a:pPr>
            <a:r>
              <a:rPr lang="pt-BR" sz="1800" b="0" i="0" u="none" strike="noStrike" dirty="0">
                <a:solidFill>
                  <a:srgbClr val="000000"/>
                </a:solidFill>
                <a:effectLst/>
                <a:latin typeface="Arial" panose="020B0604020202020204" pitchFamily="34" charset="0"/>
              </a:rPr>
              <a:t>Uma comunicação eficaz é essencial e, basicamente, envolve tratar o paciente da mesma forma como gostaríamos de ser tratados, com respeito e promoção de sua dignidade. Isso é especialmente importante para aqueles que têm seus direitos básicos, como liberdade de ir e vir, casar, fazer escolhas e ser protagonistas de suas histórias, frequentemente negados.</a:t>
            </a:r>
            <a:endParaRPr lang="pt-BR" b="0" dirty="0">
              <a:effectLst/>
            </a:endParaRPr>
          </a:p>
          <a:p>
            <a:pPr algn="just" rtl="0">
              <a:spcBef>
                <a:spcPts val="0"/>
              </a:spcBef>
              <a:spcAft>
                <a:spcPts val="0"/>
              </a:spcAft>
            </a:pPr>
            <a:r>
              <a:rPr lang="pt-BR" sz="1800" b="0" i="0" u="none" strike="noStrike" dirty="0">
                <a:solidFill>
                  <a:srgbClr val="000000"/>
                </a:solidFill>
                <a:effectLst/>
                <a:latin typeface="Arial" panose="020B0604020202020204" pitchFamily="34" charset="0"/>
              </a:rPr>
              <a:t>Há várias barreiras para uma comunicação eficaz, que podem ser sociais, históricas e baseadas em preconceitos. Além disso, a oferta de cuidados muitas vezes é centrada em médicos super especializados que prescrevem medicamentos, o que pode infantilizar o paciente. Isso cria uma relação patriarcal na qual o paciente é visto como passivo, apenas recebendo informações e instruções de cuidados. Essa abordagem prejudica a construção de uma relação dialógica com o paciente que sofre e, consequentemente, afeta negativamente a adesão ao tratamento e o sucesso terapêutico.</a:t>
            </a:r>
            <a:endParaRPr lang="pt-BR" b="0" dirty="0">
              <a:effectLst/>
            </a:endParaRPr>
          </a:p>
          <a:p>
            <a:br>
              <a:rPr lang="pt-BR" dirty="0"/>
            </a:br>
            <a:endParaRPr lang="pt-BR" dirty="0"/>
          </a:p>
        </p:txBody>
      </p:sp>
    </p:spTree>
    <p:extLst>
      <p:ext uri="{BB962C8B-B14F-4D97-AF65-F5344CB8AC3E}">
        <p14:creationId xmlns:p14="http://schemas.microsoft.com/office/powerpoint/2010/main" val="2547203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l"/>
            <a:r>
              <a:rPr lang="pt-BR" b="0" i="0" dirty="0">
                <a:solidFill>
                  <a:srgbClr val="374151"/>
                </a:solidFill>
                <a:effectLst/>
                <a:latin typeface="Söhne"/>
              </a:rPr>
              <a:t>A Escuta Ativa desempenha um papel fundamental no atendimento. É essencial que o local onde ocorre o atendimento seja adequado, mesmo que haja desafios relacionados à disponibilidade de espaço devido ao grande fluxo de pacientes na atenção primária em saúde. A seleção de um local que promova o respeito, a escuta atenta e a preservação do sigilo e da privacidade é crucial para permitir que o paciente, aquele que está sofrendo, estabeleça uma relação efetiva com o profissional e possibilite uma avaliação adequada.</a:t>
            </a:r>
          </a:p>
          <a:p>
            <a:pPr algn="l"/>
            <a:r>
              <a:rPr lang="pt-BR" b="0" i="0" dirty="0">
                <a:solidFill>
                  <a:srgbClr val="374151"/>
                </a:solidFill>
                <a:effectLst/>
                <a:latin typeface="Söhne"/>
              </a:rPr>
              <a:t>É importante que durante a escuta ativa, o profissional esteja totalmente focado e não se distraia com interrupções de outras pessoas ou com dispositivos eletrônicos, como olhar para o celular. Caso seja necessário o uso do celular devido a uma mensagem de urgência, isso deve ser acordado previamente com o paciente. A pessoa que está sofrendo precisa sentir que seu relato está sendo valorizado, e isso ocorre quando o profissional está plenamente atento às mensagens verbais e não-verbais.</a:t>
            </a:r>
          </a:p>
          <a:p>
            <a:pPr algn="l"/>
            <a:r>
              <a:rPr lang="pt-BR" b="0" i="0" dirty="0">
                <a:solidFill>
                  <a:srgbClr val="374151"/>
                </a:solidFill>
                <a:effectLst/>
                <a:latin typeface="Söhne"/>
              </a:rPr>
              <a:t>Ao realizar a escuta ativa, é crucial observar se o paciente estabelece contato visual de forma espontânea, se mantém a cabeça baixa, se suas expressões faciais condizem com o afeto demonstrado, se está agitado, se se distrai com facilidade ou se opta pelo silêncio. O silêncio não deve ser interrompido, mas sim respeitado, pois faz parte do processo de avaliação. É importante dar tempo para que a pessoa fale.</a:t>
            </a:r>
          </a:p>
          <a:p>
            <a:pPr algn="l"/>
            <a:r>
              <a:rPr lang="pt-BR" b="0" i="0" dirty="0">
                <a:solidFill>
                  <a:srgbClr val="374151"/>
                </a:solidFill>
                <a:effectLst/>
                <a:latin typeface="Söhne"/>
              </a:rPr>
              <a:t>O ideal é que a avaliação comece com a apresentação do profissional e a escuta ativa, permitindo que o paciente se sinta ouvido e compreendido desde o início do processo.</a:t>
            </a:r>
          </a:p>
          <a:p>
            <a:endParaRPr lang="pt-BR" dirty="0"/>
          </a:p>
        </p:txBody>
      </p:sp>
    </p:spTree>
    <p:extLst>
      <p:ext uri="{BB962C8B-B14F-4D97-AF65-F5344CB8AC3E}">
        <p14:creationId xmlns:p14="http://schemas.microsoft.com/office/powerpoint/2010/main" val="3227739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r>
              <a:rPr lang="pt-BR" dirty="0"/>
              <a:t>Além de desenvolver boas habilidades de comunicação, é essencial criar um ambiente que facilite uma comunicação aberta, onde a pessoa se sinta segura. É fundamental envolver a pessoa com transtorno mental o máximo possível, considerando que ela é o protagonista, o ator principal no processo de cuidado. Isso se baseia em estabelecer uma relação de respeito e igualdade, na qual o conhecimento científico não se sobreponha às ideias e ao conhecimento que a pessoa traz consigo. A partir dessa base, a adesão ao tratamento e o manejo desses pacientes podem ser conduzidos de maneira adequada.</a:t>
            </a:r>
          </a:p>
          <a:p>
            <a:r>
              <a:rPr lang="pt-BR" dirty="0"/>
              <a:t>Para iniciar, é crucial ouvir atentamente, como já mencionado, e ser claro e conciso ao oferecer informações. É importante respeitar a idade, a escolaridade e os aspectos culturais das pessoas atendidas, evitando sobrecarregá-las com informações excessivas ou entregando-as de maneira apressada. Em geral, a ansiedade pode dificultar a compreensão do que está sendo comunicado, por isso é essencial fornecer informações de forma adequada e adaptada ao ritmo e às necessidades do paciente.</a:t>
            </a:r>
          </a:p>
          <a:p>
            <a:pPr algn="just" rtl="0">
              <a:spcBef>
                <a:spcPts val="0"/>
              </a:spcBef>
              <a:spcAft>
                <a:spcPts val="0"/>
              </a:spcAft>
            </a:pPr>
            <a:r>
              <a:rPr lang="pt-BR" sz="1800" b="0" i="0" u="none" strike="noStrike" dirty="0">
                <a:solidFill>
                  <a:srgbClr val="000000"/>
                </a:solidFill>
                <a:effectLst/>
                <a:latin typeface="Arial" panose="020B0604020202020204" pitchFamily="34" charset="0"/>
              </a:rPr>
              <a:t>Aqui, é importante destacar que as pessoas frequentemente compartilham experiências difíceis, como agressão sexual, violência doméstica, automutilação, tentativas de suicídio e outras situações impactantes em suas vidas. É fundamental que essas experiências sejam ouvidas com sensibilidade, sem julgamentos e, principalmente, sem estabelecer contabilizações ou questionamentos do tipo "por que isso está acontecendo" ou "você tem uma vida boa, por que se sente assim". Não deve haver culpabilização no processo de adoecimento em Saúde Mental ou em qualquer outra área do atendimento médico. Além disso, não devemos julgar as pessoas com base em seus comportamentos ou crenças, que podem ser diferentes das do avaliador.</a:t>
            </a:r>
            <a:endParaRPr lang="pt-BR" b="0" dirty="0">
              <a:effectLst/>
            </a:endParaRPr>
          </a:p>
          <a:p>
            <a:pPr algn="just" rtl="0">
              <a:spcBef>
                <a:spcPts val="0"/>
              </a:spcBef>
              <a:spcAft>
                <a:spcPts val="0"/>
              </a:spcAft>
            </a:pPr>
            <a:r>
              <a:rPr lang="pt-BR" sz="1800" b="0" i="0" u="none" strike="noStrike" dirty="0">
                <a:solidFill>
                  <a:srgbClr val="000000"/>
                </a:solidFill>
                <a:effectLst/>
                <a:latin typeface="Arial" panose="020B0604020202020204" pitchFamily="34" charset="0"/>
              </a:rPr>
              <a:t>Respeitar o direito das pessoas de tomar suas próprias decisões é fundamental. O plano terapêutico deve ser apresentado ao paciente e construído com a participação dele, na medida do possível, considerando o contexto de transtorno de saúde mental. O silêncio, como mencionado anteriormente, deve ser permitido, pois isso fortalecerá a construção de uma relação de confiança e respeito.</a:t>
            </a:r>
            <a:endParaRPr lang="pt-BR" b="0" dirty="0">
              <a:effectLst/>
            </a:endParaRPr>
          </a:p>
          <a:p>
            <a:pPr algn="just" rtl="0">
              <a:spcBef>
                <a:spcPts val="0"/>
              </a:spcBef>
              <a:spcAft>
                <a:spcPts val="0"/>
              </a:spcAft>
            </a:pPr>
            <a:r>
              <a:rPr lang="pt-BR" sz="1800" b="0" i="0" u="none" strike="noStrike" dirty="0">
                <a:solidFill>
                  <a:srgbClr val="000000"/>
                </a:solidFill>
                <a:effectLst/>
                <a:latin typeface="Arial" panose="020B0604020202020204" pitchFamily="34" charset="0"/>
              </a:rPr>
              <a:t>Além disso, é importante respeitar a privacidade e manter a confidencialidade da história da pessoa, a menos que o relato coloque em risco a vida dela própria ou de terceiros. Nesses casos, é necessário quebrar o sigilo para garantir a segurança das pessoas envolvidas. Em situações em que o paciente tenha dificuldades de fala, problemas neurológicos ou fale uma língua diferente, a utilização de intérpretes pode ser necessária para facilitar a comunicação e garantir que o paciente seja compreendido de maneira adequada.</a:t>
            </a:r>
            <a:endParaRPr lang="pt-BR" b="0" dirty="0">
              <a:effectLst/>
            </a:endParaRPr>
          </a:p>
          <a:p>
            <a:br>
              <a:rPr lang="pt-BR" b="0" dirty="0">
                <a:effectLst/>
              </a:rPr>
            </a:br>
            <a:endParaRPr lang="pt-BR" dirty="0"/>
          </a:p>
        </p:txBody>
      </p:sp>
    </p:spTree>
    <p:extLst>
      <p:ext uri="{BB962C8B-B14F-4D97-AF65-F5344CB8AC3E}">
        <p14:creationId xmlns:p14="http://schemas.microsoft.com/office/powerpoint/2010/main" val="2245245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r>
              <a:rPr lang="pt-BR" dirty="0"/>
              <a:t>Este é um resumo do manual de intervenções do </a:t>
            </a:r>
            <a:r>
              <a:rPr lang="pt-BR" dirty="0" err="1"/>
              <a:t>mhGAP</a:t>
            </a:r>
            <a:r>
              <a:rPr lang="pt-BR" dirty="0"/>
              <a:t> Humanitário, desenvolvido pela OPAS, que oferece orientações sobre como agir em situações de crise humanitária, como as dificuldades sociais, emocionais e epidemiológicas enfrentadas durante a pandemia de COVID-19.</a:t>
            </a:r>
          </a:p>
          <a:p>
            <a:endParaRPr lang="pt-BR" dirty="0"/>
          </a:p>
          <a:p>
            <a:r>
              <a:rPr lang="pt-BR" dirty="0"/>
              <a:t>É importante destacar que não se deve pressionar ninguém a compartilhar sua história ou repetir detalhes, a menos que seja absolutamente necessário. Não é apropriado inventar informações que você não sabe e não fazer promessas de que tudo ficará bem, assumindo a responsabilidade de resolver os problemas da pessoa. Pelo contrário, é essencial empoderar as pessoas para que se percebam como capazes de resolver seus próprios problemas.</a:t>
            </a:r>
          </a:p>
          <a:p>
            <a:endParaRPr lang="pt-BR" dirty="0"/>
          </a:p>
          <a:p>
            <a:r>
              <a:rPr lang="pt-BR" dirty="0"/>
              <a:t>Também é crucial não apressar a história de alguém, olhar constantemente para o relógio ou o celular e falar muito rapidamente. Na atenção primária em saúde, onde a rotatividade de pacientes pode ser alta, investir tempo com respeito e empatia pode fazer a diferença, evitando desfechos fatais, como o suicídio.</a:t>
            </a:r>
          </a:p>
        </p:txBody>
      </p:sp>
    </p:spTree>
    <p:extLst>
      <p:ext uri="{BB962C8B-B14F-4D97-AF65-F5344CB8AC3E}">
        <p14:creationId xmlns:p14="http://schemas.microsoft.com/office/powerpoint/2010/main" val="3316225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just" rtl="0">
              <a:spcBef>
                <a:spcPts val="0"/>
              </a:spcBef>
              <a:spcAft>
                <a:spcPts val="0"/>
              </a:spcAft>
            </a:pPr>
            <a:r>
              <a:rPr lang="pt-BR" sz="1800" b="0" i="0" u="none" strike="noStrike" dirty="0">
                <a:solidFill>
                  <a:srgbClr val="000000"/>
                </a:solidFill>
                <a:effectLst/>
                <a:latin typeface="Arial" panose="020B0604020202020204" pitchFamily="34" charset="0"/>
              </a:rPr>
              <a:t>A empatia, uma palavra de origem grega, é fundamental na prestação de cuidados, seja na área de Saúde Mental ou em outros campos.</a:t>
            </a:r>
            <a:endParaRPr lang="pt-BR" b="0" dirty="0">
              <a:effectLst/>
            </a:endParaRPr>
          </a:p>
          <a:p>
            <a:pPr algn="just" rtl="0">
              <a:spcBef>
                <a:spcPts val="0"/>
              </a:spcBef>
              <a:spcAft>
                <a:spcPts val="0"/>
              </a:spcAft>
            </a:pPr>
            <a:r>
              <a:rPr lang="pt-BR" sz="1800" b="0" i="0" u="none" strike="noStrike" dirty="0">
                <a:solidFill>
                  <a:srgbClr val="000000"/>
                </a:solidFill>
                <a:effectLst/>
                <a:latin typeface="Arial" panose="020B0604020202020204" pitchFamily="34" charset="0"/>
              </a:rPr>
              <a:t>Neste contexto, uma charge apresenta um gato e um rato, com uma pessoa perguntando: "Como você se sentiria se o rato fizesse a mesma coisa com você?" Isso serve como uma provocação e sugere que, ao enfrentar dúvidas ou dificuldades na construção da relação com o paciente, a primeira pergunta que devemos fazer a nós mesmos é: "Como eu gostaria de ser tratado?"</a:t>
            </a:r>
            <a:endParaRPr lang="pt-BR" b="0" dirty="0">
              <a:effectLst/>
            </a:endParaRPr>
          </a:p>
          <a:p>
            <a:pPr algn="just" rtl="0">
              <a:spcBef>
                <a:spcPts val="0"/>
              </a:spcBef>
              <a:spcAft>
                <a:spcPts val="0"/>
              </a:spcAft>
            </a:pPr>
            <a:r>
              <a:rPr lang="pt-BR" sz="1800" b="0" i="0" u="none" strike="noStrike" dirty="0">
                <a:solidFill>
                  <a:srgbClr val="000000"/>
                </a:solidFill>
                <a:effectLst/>
                <a:latin typeface="Arial" panose="020B0604020202020204" pitchFamily="34" charset="0"/>
              </a:rPr>
              <a:t>Essa reflexão nos lembra da importância de colocar-se no lugar do paciente, compreender suas necessidades e emoções, e oferecer cuidados com empatia e respeito, como gostaríamos de receber em situações similares. É uma maneira valiosa de promover relacionamentos de confiança e fornecer cuidados humanizados. </a:t>
            </a:r>
            <a:endParaRPr lang="pt-BR" b="0" dirty="0">
              <a:effectLst/>
            </a:endParaRPr>
          </a:p>
          <a:p>
            <a:br>
              <a:rPr lang="pt-BR" dirty="0"/>
            </a:br>
            <a:endParaRPr lang="pt-BR" dirty="0"/>
          </a:p>
        </p:txBody>
      </p:sp>
    </p:spTree>
    <p:extLst>
      <p:ext uri="{BB962C8B-B14F-4D97-AF65-F5344CB8AC3E}">
        <p14:creationId xmlns:p14="http://schemas.microsoft.com/office/powerpoint/2010/main" val="3588990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just" rtl="0">
              <a:spcBef>
                <a:spcPts val="0"/>
              </a:spcBef>
              <a:spcAft>
                <a:spcPts val="0"/>
              </a:spcAft>
            </a:pPr>
            <a:r>
              <a:rPr lang="pt-BR" sz="1800" b="0" i="0" u="none" strike="noStrike" dirty="0">
                <a:solidFill>
                  <a:srgbClr val="000000"/>
                </a:solidFill>
                <a:effectLst/>
                <a:latin typeface="Arial" panose="020B0604020202020204" pitchFamily="34" charset="0"/>
              </a:rPr>
              <a:t>A empatia é uma capacidade e competência socioemocional crucial, envolvendo aspectos cognitivos e afetivos que permitem reconhecer os sentimentos de outra pessoa e comunicar compreensão, seja de forma verbal ou não verbal. Quando nos colocamos no lugar do outro, somos capazes de compreender e validar as reações que poderiam ocorrer se estivéssemos na mesma situação ou circunstâncias semelhantes.</a:t>
            </a:r>
            <a:endParaRPr lang="pt-BR" b="0" dirty="0">
              <a:effectLst/>
            </a:endParaRPr>
          </a:p>
          <a:p>
            <a:pPr algn="just" rtl="0">
              <a:spcBef>
                <a:spcPts val="0"/>
              </a:spcBef>
              <a:spcAft>
                <a:spcPts val="0"/>
              </a:spcAft>
            </a:pPr>
            <a:r>
              <a:rPr lang="pt-BR" sz="1800" b="0" i="0" u="none" strike="noStrike" dirty="0">
                <a:solidFill>
                  <a:srgbClr val="000000"/>
                </a:solidFill>
                <a:effectLst/>
                <a:latin typeface="Arial" panose="020B0604020202020204" pitchFamily="34" charset="0"/>
              </a:rPr>
              <a:t>É importante destacar que muitas vezes as pessoas evitam buscar atendimento de saúde por medo de que suas queixas sejam interpretadas como insignificantes ou sem importância. Demonstrar empatia não apenas valida o relato da pessoa, mas também fornece apoio emocional e incentiva a construção de vínculos de confiança. Isso é fundamental para garantir que os pacientes se sintam compreendidos, respeitados e encorajados a buscar a ajuda de que precisam.</a:t>
            </a:r>
            <a:endParaRPr lang="pt-BR" b="0" dirty="0">
              <a:effectLst/>
            </a:endParaRPr>
          </a:p>
          <a:p>
            <a:endParaRPr lang="pt-BR" dirty="0"/>
          </a:p>
        </p:txBody>
      </p:sp>
    </p:spTree>
    <p:extLst>
      <p:ext uri="{BB962C8B-B14F-4D97-AF65-F5344CB8AC3E}">
        <p14:creationId xmlns:p14="http://schemas.microsoft.com/office/powerpoint/2010/main" val="2077832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just" rtl="0">
              <a:spcBef>
                <a:spcPts val="0"/>
              </a:spcBef>
              <a:spcAft>
                <a:spcPts val="0"/>
              </a:spcAft>
            </a:pPr>
            <a:r>
              <a:rPr lang="pt-BR" sz="1800" b="0" i="0" u="none" strike="noStrike" dirty="0">
                <a:solidFill>
                  <a:srgbClr val="000000"/>
                </a:solidFill>
                <a:effectLst/>
                <a:latin typeface="Arial" panose="020B0604020202020204" pitchFamily="34" charset="0"/>
              </a:rPr>
              <a:t>Certamente, um exemplo de aplicação da competência socioemocional da empatia na construção de vínculos com o paciente pode ser quando alguém compartilha uma situação difícil, como a perda do emprego pelo marido.</a:t>
            </a:r>
            <a:endParaRPr lang="pt-BR" b="0" dirty="0">
              <a:effectLst/>
            </a:endParaRPr>
          </a:p>
          <a:p>
            <a:pPr algn="just" rtl="0">
              <a:spcBef>
                <a:spcPts val="0"/>
              </a:spcBef>
              <a:spcAft>
                <a:spcPts val="0"/>
              </a:spcAft>
            </a:pPr>
            <a:r>
              <a:rPr lang="pt-BR" sz="1800" b="0" i="0" u="none" strike="noStrike" dirty="0">
                <a:solidFill>
                  <a:srgbClr val="000000"/>
                </a:solidFill>
                <a:effectLst/>
                <a:latin typeface="Arial" panose="020B0604020202020204" pitchFamily="34" charset="0"/>
              </a:rPr>
              <a:t>Uma resposta empática poderia ser: "Nossa, isso deve ser difícil para você. Você pode me contar mais sobre como está se sentindo?" Essa abordagem empática e aberta de perguntar permite que a pessoa compartilhe mais sobre suas emoções e experiências. Isso não apenas demonstra empatia, mas também estabelece uma relação dialógica e de confiança entre o paciente e o profissional que está fornecendo cuidados.</a:t>
            </a:r>
            <a:endParaRPr lang="pt-BR" b="0" dirty="0">
              <a:effectLst/>
            </a:endParaRPr>
          </a:p>
          <a:p>
            <a:pPr algn="just" rtl="0">
              <a:spcBef>
                <a:spcPts val="0"/>
              </a:spcBef>
              <a:spcAft>
                <a:spcPts val="0"/>
              </a:spcAft>
            </a:pPr>
            <a:r>
              <a:rPr lang="pt-BR" sz="1800" b="0" i="0" u="none" strike="noStrike" dirty="0">
                <a:solidFill>
                  <a:srgbClr val="000000"/>
                </a:solidFill>
                <a:effectLst/>
                <a:latin typeface="Arial" panose="020B0604020202020204" pitchFamily="34" charset="0"/>
              </a:rPr>
              <a:t>Através da empatia, o paciente se sente ouvido, compreendido e apoiado, o que é essencial para a construção de um relacionamento eficaz no contexto de atendimento de saúde.</a:t>
            </a:r>
            <a:endParaRPr lang="pt-BR" b="0" dirty="0">
              <a:effectLst/>
            </a:endParaRPr>
          </a:p>
        </p:txBody>
      </p:sp>
    </p:spTree>
    <p:extLst>
      <p:ext uri="{BB962C8B-B14F-4D97-AF65-F5344CB8AC3E}">
        <p14:creationId xmlns:p14="http://schemas.microsoft.com/office/powerpoint/2010/main" val="2583793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98154" y="2146145"/>
            <a:ext cx="10033475" cy="2517871"/>
          </a:xfrm>
        </p:spPr>
        <p:txBody>
          <a:bodyPr anchor="b">
            <a:noAutofit/>
          </a:bodyPr>
          <a:lstStyle>
            <a:lvl1pPr algn="ctr">
              <a:defRPr sz="8640" cap="all" baseline="0">
                <a:solidFill>
                  <a:schemeClr val="tx2"/>
                </a:solidFill>
              </a:defRPr>
            </a:lvl1pPr>
          </a:lstStyle>
          <a:p>
            <a:r>
              <a:rPr lang="pt-BR"/>
              <a:t>Clique para editar o título Mestre</a:t>
            </a:r>
            <a:endParaRPr lang="en-US" dirty="0"/>
          </a:p>
        </p:txBody>
      </p:sp>
      <p:sp>
        <p:nvSpPr>
          <p:cNvPr id="3" name="Subtitle 2"/>
          <p:cNvSpPr>
            <a:spLocks noGrp="1"/>
          </p:cNvSpPr>
          <p:nvPr>
            <p:ph type="subTitle" idx="1"/>
          </p:nvPr>
        </p:nvSpPr>
        <p:spPr>
          <a:xfrm>
            <a:off x="3215888" y="4747536"/>
            <a:ext cx="8198008" cy="1303484"/>
          </a:xfrm>
        </p:spPr>
        <p:txBody>
          <a:bodyPr>
            <a:normAutofit/>
          </a:bodyPr>
          <a:lstStyle>
            <a:lvl1pPr marL="0" indent="0" algn="ctr">
              <a:lnSpc>
                <a:spcPct val="112000"/>
              </a:lnSpc>
              <a:spcBef>
                <a:spcPts val="0"/>
              </a:spcBef>
              <a:spcAft>
                <a:spcPts val="0"/>
              </a:spcAft>
              <a:buNone/>
              <a:defRPr sz="276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903429" y="7744063"/>
            <a:ext cx="1929533" cy="485537"/>
          </a:xfrm>
          <a:prstGeom prst="rect">
            <a:avLst/>
          </a:prstGeom>
        </p:spPr>
        <p:txBody>
          <a:bodyPr/>
          <a:lstStyle>
            <a:lvl1pPr>
              <a:defRPr baseline="0">
                <a:solidFill>
                  <a:schemeClr val="tx2"/>
                </a:solidFill>
              </a:defRPr>
            </a:lvl1pPr>
          </a:lstStyle>
          <a:p>
            <a:fld id="{B61BEF0D-F0BB-DE4B-95CE-6DB70DBA9567}" type="datetimeFigureOut">
              <a:rPr lang="en-US" smtClean="0"/>
              <a:pPr/>
              <a:t>9/26/2023</a:t>
            </a:fld>
            <a:endParaRPr lang="en-US" dirty="0"/>
          </a:p>
        </p:txBody>
      </p:sp>
      <p:sp>
        <p:nvSpPr>
          <p:cNvPr id="5" name="Footer Placeholder 4"/>
          <p:cNvSpPr>
            <a:spLocks noGrp="1"/>
          </p:cNvSpPr>
          <p:nvPr>
            <p:ph type="ftr" sz="quarter" idx="11"/>
          </p:nvPr>
        </p:nvSpPr>
        <p:spPr>
          <a:xfrm>
            <a:off x="3100866" y="7744063"/>
            <a:ext cx="8428052" cy="485537"/>
          </a:xfrm>
          <a:prstGeom prst="rect">
            <a:avLst/>
          </a:prstGeo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11796820" y="7744063"/>
            <a:ext cx="1915550" cy="485537"/>
          </a:xfrm>
          <a:prstGeom prst="rect">
            <a:avLst/>
          </a:prstGeom>
        </p:spPr>
        <p:txBody>
          <a:bodyPr/>
          <a:lstStyle>
            <a:lvl1pPr>
              <a:defRPr baseline="0">
                <a:solidFill>
                  <a:schemeClr val="tx2"/>
                </a:solidFill>
              </a:defRPr>
            </a:lvl1pPr>
          </a:lstStyle>
          <a:p>
            <a:fld id="{D57F1E4F-1CFF-5643-939E-217C01CDF565}" type="slidenum">
              <a:rPr lang="en-US" smtClean="0"/>
              <a:pPr/>
              <a:t>‹nº›</a:t>
            </a:fld>
            <a:endParaRPr lang="en-US" dirty="0"/>
          </a:p>
        </p:txBody>
      </p:sp>
      <p:grpSp>
        <p:nvGrpSpPr>
          <p:cNvPr id="7" name="Group 6"/>
          <p:cNvGrpSpPr/>
          <p:nvPr/>
        </p:nvGrpSpPr>
        <p:grpSpPr>
          <a:xfrm>
            <a:off x="903430" y="893364"/>
            <a:ext cx="12808940" cy="6419605"/>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2506370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title="Background Shape"/>
          <p:cNvSpPr/>
          <p:nvPr/>
        </p:nvSpPr>
        <p:spPr>
          <a:xfrm>
            <a:off x="0" y="451"/>
            <a:ext cx="6364224" cy="8229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68680" y="822960"/>
            <a:ext cx="4626864" cy="2589461"/>
          </a:xfrm>
        </p:spPr>
        <p:txBody>
          <a:bodyPr anchor="t">
            <a:noAutofit/>
          </a:bodyPr>
          <a:lstStyle>
            <a:lvl1pPr>
              <a:lnSpc>
                <a:spcPct val="84000"/>
              </a:lnSpc>
              <a:defRPr sz="5760" baseline="0">
                <a:solidFill>
                  <a:schemeClr val="tx2"/>
                </a:solidFill>
              </a:defRPr>
            </a:lvl1pPr>
          </a:lstStyle>
          <a:p>
            <a:r>
              <a:rPr lang="pt-BR"/>
              <a:t>Clique para editar o título Mestre</a:t>
            </a:r>
            <a:endParaRPr lang="en-US" dirty="0"/>
          </a:p>
        </p:txBody>
      </p:sp>
      <p:sp>
        <p:nvSpPr>
          <p:cNvPr id="3" name="Content Placeholder 2"/>
          <p:cNvSpPr>
            <a:spLocks noGrp="1"/>
          </p:cNvSpPr>
          <p:nvPr>
            <p:ph idx="1"/>
          </p:nvPr>
        </p:nvSpPr>
        <p:spPr>
          <a:xfrm>
            <a:off x="7507224" y="822961"/>
            <a:ext cx="6254496" cy="6210300"/>
          </a:xfrm>
        </p:spPr>
        <p:txBody>
          <a:bodyPr/>
          <a:lstStyle>
            <a:lvl1pPr>
              <a:defRPr sz="2400"/>
            </a:lvl1pPr>
            <a:lvl2pPr>
              <a:defRPr sz="2400"/>
            </a:lvl2pPr>
            <a:lvl3pPr>
              <a:defRPr sz="2160"/>
            </a:lvl3pPr>
            <a:lvl4pPr>
              <a:defRPr sz="2160"/>
            </a:lvl4pPr>
            <a:lvl5pPr>
              <a:defRPr sz="1920"/>
            </a:lvl5pPr>
            <a:lvl6pPr>
              <a:defRPr sz="1920"/>
            </a:lvl6pPr>
            <a:lvl7pPr>
              <a:defRPr sz="1920"/>
            </a:lvl7pPr>
            <a:lvl8pPr>
              <a:defRPr sz="1920"/>
            </a:lvl8pPr>
            <a:lvl9pPr>
              <a:defRPr sz="192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68680" y="3427613"/>
            <a:ext cx="4626864" cy="3613267"/>
          </a:xfrm>
        </p:spPr>
        <p:txBody>
          <a:bodyPr/>
          <a:lstStyle>
            <a:lvl1pPr marL="0" indent="0">
              <a:lnSpc>
                <a:spcPct val="113000"/>
              </a:lnSpc>
              <a:spcBef>
                <a:spcPts val="0"/>
              </a:spcBef>
              <a:spcAft>
                <a:spcPts val="1800"/>
              </a:spcAft>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pt-BR"/>
              <a:t>Clique para editar os estilos de texto Mestres</a:t>
            </a:r>
          </a:p>
        </p:txBody>
      </p:sp>
      <p:sp>
        <p:nvSpPr>
          <p:cNvPr id="5" name="Date Placeholder 4"/>
          <p:cNvSpPr>
            <a:spLocks noGrp="1"/>
          </p:cNvSpPr>
          <p:nvPr>
            <p:ph type="dt" sz="half" idx="10"/>
          </p:nvPr>
        </p:nvSpPr>
        <p:spPr>
          <a:xfrm>
            <a:off x="868680" y="7744063"/>
            <a:ext cx="1445486" cy="485537"/>
          </a:xfrm>
          <a:prstGeom prst="rect">
            <a:avLst/>
          </a:prstGeom>
        </p:spPr>
        <p:txBody>
          <a:bodyPr/>
          <a:lstStyle>
            <a:lvl1pPr>
              <a:defRPr>
                <a:solidFill>
                  <a:schemeClr val="tx2"/>
                </a:solidFill>
              </a:defRPr>
            </a:lvl1pPr>
          </a:lstStyle>
          <a:p>
            <a:fld id="{B61BEF0D-F0BB-DE4B-95CE-6DB70DBA9567}" type="datetimeFigureOut">
              <a:rPr lang="en-US" smtClean="0"/>
              <a:pPr/>
              <a:t>9/26/2023</a:t>
            </a:fld>
            <a:endParaRPr lang="en-US" dirty="0"/>
          </a:p>
        </p:txBody>
      </p:sp>
      <p:sp>
        <p:nvSpPr>
          <p:cNvPr id="6" name="Footer Placeholder 5"/>
          <p:cNvSpPr>
            <a:spLocks noGrp="1"/>
          </p:cNvSpPr>
          <p:nvPr>
            <p:ph type="ftr" sz="quarter" idx="11"/>
          </p:nvPr>
        </p:nvSpPr>
        <p:spPr>
          <a:xfrm>
            <a:off x="2647135" y="7744063"/>
            <a:ext cx="2848410" cy="485537"/>
          </a:xfrm>
          <a:prstGeom prst="rect">
            <a:avLst/>
          </a:prstGeo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11859768" y="7744063"/>
            <a:ext cx="1915550" cy="485537"/>
          </a:xfrm>
          <a:prstGeom prst="rect">
            <a:avLst/>
          </a:prstGeo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9" name="Rectangle 8" title="Divider Bar"/>
          <p:cNvSpPr/>
          <p:nvPr/>
        </p:nvSpPr>
        <p:spPr>
          <a:xfrm>
            <a:off x="6364224" y="451"/>
            <a:ext cx="27432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116607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title="Background Shape"/>
          <p:cNvSpPr/>
          <p:nvPr/>
        </p:nvSpPr>
        <p:spPr>
          <a:xfrm>
            <a:off x="0" y="451"/>
            <a:ext cx="6364224" cy="8229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68680" y="822960"/>
            <a:ext cx="4626864" cy="2589461"/>
          </a:xfrm>
        </p:spPr>
        <p:txBody>
          <a:bodyPr anchor="t">
            <a:normAutofit/>
          </a:bodyPr>
          <a:lstStyle>
            <a:lvl1pPr>
              <a:lnSpc>
                <a:spcPct val="84000"/>
              </a:lnSpc>
              <a:defRPr sz="5760" baseline="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638544" y="1"/>
            <a:ext cx="7991856" cy="8229599"/>
          </a:xfrm>
        </p:spPr>
        <p:txBody>
          <a:bodyPr anchor="t">
            <a:normAutofit/>
          </a:bodyPr>
          <a:lstStyle>
            <a:lvl1pPr marL="0" indent="0">
              <a:buNone/>
              <a:defRPr sz="2400"/>
            </a:lvl1pPr>
            <a:lvl2pPr marL="548640" indent="0">
              <a:buNone/>
              <a:defRPr sz="2400"/>
            </a:lvl2pPr>
            <a:lvl3pPr marL="1097280" indent="0">
              <a:buNone/>
              <a:defRPr sz="240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pt-BR"/>
              <a:t>Clique no ícone para adicionar uma imagem</a:t>
            </a:r>
            <a:endParaRPr lang="en-US" dirty="0"/>
          </a:p>
        </p:txBody>
      </p:sp>
      <p:sp>
        <p:nvSpPr>
          <p:cNvPr id="4" name="Text Placeholder 3"/>
          <p:cNvSpPr>
            <a:spLocks noGrp="1"/>
          </p:cNvSpPr>
          <p:nvPr>
            <p:ph type="body" sz="half" idx="2"/>
          </p:nvPr>
        </p:nvSpPr>
        <p:spPr>
          <a:xfrm>
            <a:off x="868680" y="3427162"/>
            <a:ext cx="4626864" cy="3613718"/>
          </a:xfrm>
        </p:spPr>
        <p:txBody>
          <a:bodyPr/>
          <a:lstStyle>
            <a:lvl1pPr marL="0" indent="0">
              <a:lnSpc>
                <a:spcPct val="113000"/>
              </a:lnSpc>
              <a:spcBef>
                <a:spcPts val="0"/>
              </a:spcBef>
              <a:spcAft>
                <a:spcPts val="1800"/>
              </a:spcAft>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pt-BR"/>
              <a:t>Clique para editar os estilos de texto Mestres</a:t>
            </a:r>
          </a:p>
        </p:txBody>
      </p:sp>
      <p:sp>
        <p:nvSpPr>
          <p:cNvPr id="5" name="Date Placeholder 4"/>
          <p:cNvSpPr>
            <a:spLocks noGrp="1"/>
          </p:cNvSpPr>
          <p:nvPr>
            <p:ph type="dt" sz="half" idx="10"/>
          </p:nvPr>
        </p:nvSpPr>
        <p:spPr>
          <a:xfrm>
            <a:off x="868680" y="7744063"/>
            <a:ext cx="1445486" cy="485537"/>
          </a:xfrm>
          <a:prstGeom prst="rect">
            <a:avLst/>
          </a:prstGeom>
        </p:spPr>
        <p:txBody>
          <a:bodyPr/>
          <a:lstStyle>
            <a:lvl1pPr>
              <a:defRPr>
                <a:solidFill>
                  <a:schemeClr val="tx2"/>
                </a:solidFill>
              </a:defRPr>
            </a:lvl1pPr>
          </a:lstStyle>
          <a:p>
            <a:fld id="{B61BEF0D-F0BB-DE4B-95CE-6DB70DBA9567}" type="datetimeFigureOut">
              <a:rPr lang="en-US" smtClean="0"/>
              <a:pPr/>
              <a:t>9/26/2023</a:t>
            </a:fld>
            <a:endParaRPr lang="en-US" dirty="0"/>
          </a:p>
        </p:txBody>
      </p:sp>
      <p:sp>
        <p:nvSpPr>
          <p:cNvPr id="6" name="Footer Placeholder 5"/>
          <p:cNvSpPr>
            <a:spLocks noGrp="1"/>
          </p:cNvSpPr>
          <p:nvPr>
            <p:ph type="ftr" sz="quarter" idx="11"/>
          </p:nvPr>
        </p:nvSpPr>
        <p:spPr>
          <a:xfrm>
            <a:off x="2647135" y="7744063"/>
            <a:ext cx="2848410" cy="485537"/>
          </a:xfrm>
          <a:prstGeom prst="rect">
            <a:avLst/>
          </a:prstGeo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11859768" y="7744063"/>
            <a:ext cx="1915550" cy="485537"/>
          </a:xfrm>
          <a:prstGeom prst="rect">
            <a:avLst/>
          </a:prstGeo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9" name="Rectangle 8" title="Divider Bar"/>
          <p:cNvSpPr/>
          <p:nvPr/>
        </p:nvSpPr>
        <p:spPr>
          <a:xfrm>
            <a:off x="6364224" y="451"/>
            <a:ext cx="27432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30201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1645920" y="2754631"/>
            <a:ext cx="11521440" cy="42862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9/26/2023</a:t>
            </a:fld>
            <a:endParaRPr lang="en-US" dirty="0"/>
          </a:p>
        </p:txBody>
      </p:sp>
      <p:sp>
        <p:nvSpPr>
          <p:cNvPr id="5" name="Footer Placeholder 4"/>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6" name="Slide Number Placeholder 5"/>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389430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15873" y="748987"/>
            <a:ext cx="1878919" cy="6291893"/>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645921" y="748987"/>
            <a:ext cx="9815569" cy="6291893"/>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9/26/2023</a:t>
            </a:fld>
            <a:endParaRPr lang="en-US" dirty="0"/>
          </a:p>
        </p:txBody>
      </p:sp>
      <p:sp>
        <p:nvSpPr>
          <p:cNvPr id="5" name="Footer Placeholder 4"/>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6" name="Slide Number Placeholder 5"/>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8296776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FF8B9E3D-4F91-98CF-F938-A1A4AC2F5BE1}"/>
              </a:ext>
            </a:extLst>
          </p:cNvPr>
          <p:cNvSpPr>
            <a:spLocks noGrp="1"/>
          </p:cNvSpPr>
          <p:nvPr>
            <p:ph type="pic" sz="quarter" idx="10"/>
          </p:nvPr>
        </p:nvSpPr>
        <p:spPr>
          <a:xfrm>
            <a:off x="9837690" y="1"/>
            <a:ext cx="4792663" cy="8229599"/>
          </a:xfrm>
          <a:prstGeom prst="rect">
            <a:avLst/>
          </a:prstGeom>
        </p:spPr>
        <p:txBody>
          <a:bodyPr/>
          <a:lstStyle/>
          <a:p>
            <a:endParaRPr lang="pt-BR"/>
          </a:p>
        </p:txBody>
      </p:sp>
    </p:spTree>
    <p:extLst>
      <p:ext uri="{BB962C8B-B14F-4D97-AF65-F5344CB8AC3E}">
        <p14:creationId xmlns:p14="http://schemas.microsoft.com/office/powerpoint/2010/main" val="355725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645920" y="208095"/>
            <a:ext cx="12410766" cy="911258"/>
          </a:xfrm>
        </p:spPr>
        <p:txBody>
          <a:bodyPr/>
          <a:lstStyle/>
          <a:p>
            <a:r>
              <a:rPr lang="pt-BR"/>
              <a:t>Clique para editar o título Mestre</a:t>
            </a:r>
            <a:endParaRPr lang="en-US" dirty="0"/>
          </a:p>
        </p:txBody>
      </p:sp>
      <p:sp>
        <p:nvSpPr>
          <p:cNvPr id="3" name="Content Placeholder 2"/>
          <p:cNvSpPr>
            <a:spLocks noGrp="1"/>
          </p:cNvSpPr>
          <p:nvPr>
            <p:ph idx="1"/>
          </p:nvPr>
        </p:nvSpPr>
        <p:spPr>
          <a:xfrm>
            <a:off x="1645919" y="1119353"/>
            <a:ext cx="12410765" cy="690215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135328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349822-2992-A80D-F966-D4F555A2430C}"/>
              </a:ext>
            </a:extLst>
          </p:cNvPr>
          <p:cNvSpPr>
            <a:spLocks noGrp="1"/>
          </p:cNvSpPr>
          <p:nvPr>
            <p:ph type="title"/>
          </p:nvPr>
        </p:nvSpPr>
        <p:spPr>
          <a:xfrm>
            <a:off x="1645920" y="208094"/>
            <a:ext cx="12410766" cy="863961"/>
          </a:xfrm>
        </p:spPr>
        <p:txBody>
          <a:bodyPr/>
          <a:lstStyle/>
          <a:p>
            <a:r>
              <a:rPr lang="pt-BR"/>
              <a:t>Clique para editar o título Mestre</a:t>
            </a:r>
          </a:p>
        </p:txBody>
      </p:sp>
      <p:sp>
        <p:nvSpPr>
          <p:cNvPr id="4" name="Espaço Reservado para Imagem 3">
            <a:extLst>
              <a:ext uri="{FF2B5EF4-FFF2-40B4-BE49-F238E27FC236}">
                <a16:creationId xmlns:a16="http://schemas.microsoft.com/office/drawing/2014/main" id="{9A95F84B-3E14-BA57-C6E4-431DB11213AD}"/>
              </a:ext>
            </a:extLst>
          </p:cNvPr>
          <p:cNvSpPr>
            <a:spLocks noGrp="1"/>
          </p:cNvSpPr>
          <p:nvPr>
            <p:ph type="pic" sz="quarter" idx="10"/>
          </p:nvPr>
        </p:nvSpPr>
        <p:spPr>
          <a:xfrm>
            <a:off x="2349445" y="2286000"/>
            <a:ext cx="1749425" cy="1592263"/>
          </a:xfrm>
        </p:spPr>
        <p:txBody>
          <a:bodyPr/>
          <a:lstStyle>
            <a:lvl1pPr marL="0" indent="0">
              <a:buNone/>
              <a:defRPr/>
            </a:lvl1pPr>
          </a:lstStyle>
          <a:p>
            <a:endParaRPr lang="pt-BR" dirty="0"/>
          </a:p>
        </p:txBody>
      </p:sp>
      <p:sp>
        <p:nvSpPr>
          <p:cNvPr id="11" name="Espaço Reservado para Imagem 3">
            <a:extLst>
              <a:ext uri="{FF2B5EF4-FFF2-40B4-BE49-F238E27FC236}">
                <a16:creationId xmlns:a16="http://schemas.microsoft.com/office/drawing/2014/main" id="{8D53311B-D03A-5C50-0B1E-B95A7049A815}"/>
              </a:ext>
            </a:extLst>
          </p:cNvPr>
          <p:cNvSpPr>
            <a:spLocks noGrp="1"/>
          </p:cNvSpPr>
          <p:nvPr>
            <p:ph type="pic" sz="quarter" idx="11"/>
          </p:nvPr>
        </p:nvSpPr>
        <p:spPr>
          <a:xfrm>
            <a:off x="4677486" y="2286000"/>
            <a:ext cx="1749425" cy="1592263"/>
          </a:xfrm>
        </p:spPr>
        <p:txBody>
          <a:bodyPr/>
          <a:lstStyle>
            <a:lvl1pPr marL="0" indent="0">
              <a:buNone/>
              <a:defRPr/>
            </a:lvl1pPr>
          </a:lstStyle>
          <a:p>
            <a:endParaRPr lang="pt-BR" dirty="0"/>
          </a:p>
        </p:txBody>
      </p:sp>
      <p:sp>
        <p:nvSpPr>
          <p:cNvPr id="13" name="Espaço Reservado para Imagem 3">
            <a:extLst>
              <a:ext uri="{FF2B5EF4-FFF2-40B4-BE49-F238E27FC236}">
                <a16:creationId xmlns:a16="http://schemas.microsoft.com/office/drawing/2014/main" id="{6CB3B5CE-0292-05C5-964D-57348BCB7B91}"/>
              </a:ext>
            </a:extLst>
          </p:cNvPr>
          <p:cNvSpPr>
            <a:spLocks noGrp="1"/>
          </p:cNvSpPr>
          <p:nvPr>
            <p:ph type="pic" sz="quarter" idx="12"/>
          </p:nvPr>
        </p:nvSpPr>
        <p:spPr>
          <a:xfrm>
            <a:off x="7005363" y="2286000"/>
            <a:ext cx="1749425" cy="1592263"/>
          </a:xfrm>
        </p:spPr>
        <p:txBody>
          <a:bodyPr/>
          <a:lstStyle>
            <a:lvl1pPr marL="0" indent="0">
              <a:buNone/>
              <a:defRPr/>
            </a:lvl1pPr>
          </a:lstStyle>
          <a:p>
            <a:endParaRPr lang="pt-BR" dirty="0"/>
          </a:p>
        </p:txBody>
      </p:sp>
      <p:sp>
        <p:nvSpPr>
          <p:cNvPr id="15" name="Espaço Reservado para Imagem 3">
            <a:extLst>
              <a:ext uri="{FF2B5EF4-FFF2-40B4-BE49-F238E27FC236}">
                <a16:creationId xmlns:a16="http://schemas.microsoft.com/office/drawing/2014/main" id="{7C75EECF-09AF-01BC-86CA-F0FAECB79AD6}"/>
              </a:ext>
            </a:extLst>
          </p:cNvPr>
          <p:cNvSpPr>
            <a:spLocks noGrp="1"/>
          </p:cNvSpPr>
          <p:nvPr>
            <p:ph type="pic" sz="quarter" idx="13"/>
          </p:nvPr>
        </p:nvSpPr>
        <p:spPr>
          <a:xfrm>
            <a:off x="9254907" y="2286000"/>
            <a:ext cx="1749425" cy="1592263"/>
          </a:xfrm>
        </p:spPr>
        <p:txBody>
          <a:bodyPr/>
          <a:lstStyle>
            <a:lvl1pPr marL="0" indent="0">
              <a:buNone/>
              <a:defRPr/>
            </a:lvl1pPr>
          </a:lstStyle>
          <a:p>
            <a:endParaRPr lang="pt-BR" dirty="0"/>
          </a:p>
        </p:txBody>
      </p:sp>
      <p:sp>
        <p:nvSpPr>
          <p:cNvPr id="16" name="CaixaDeTexto 15">
            <a:extLst>
              <a:ext uri="{FF2B5EF4-FFF2-40B4-BE49-F238E27FC236}">
                <a16:creationId xmlns:a16="http://schemas.microsoft.com/office/drawing/2014/main" id="{13ADC12C-6604-D73C-1C65-D052D5BC8BEB}"/>
              </a:ext>
            </a:extLst>
          </p:cNvPr>
          <p:cNvSpPr txBox="1"/>
          <p:nvPr userDrawn="1"/>
        </p:nvSpPr>
        <p:spPr>
          <a:xfrm>
            <a:off x="9254907" y="1743247"/>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17" name="Espaço Reservado para Imagem 3">
            <a:extLst>
              <a:ext uri="{FF2B5EF4-FFF2-40B4-BE49-F238E27FC236}">
                <a16:creationId xmlns:a16="http://schemas.microsoft.com/office/drawing/2014/main" id="{4893B0D8-70A4-51C4-87C5-1C60B71BD047}"/>
              </a:ext>
            </a:extLst>
          </p:cNvPr>
          <p:cNvSpPr>
            <a:spLocks noGrp="1"/>
          </p:cNvSpPr>
          <p:nvPr>
            <p:ph type="pic" sz="quarter" idx="14"/>
          </p:nvPr>
        </p:nvSpPr>
        <p:spPr>
          <a:xfrm>
            <a:off x="11504287" y="2286000"/>
            <a:ext cx="1749425" cy="1592263"/>
          </a:xfrm>
        </p:spPr>
        <p:txBody>
          <a:bodyPr/>
          <a:lstStyle>
            <a:lvl1pPr marL="0" indent="0">
              <a:buNone/>
              <a:defRPr/>
            </a:lvl1pPr>
          </a:lstStyle>
          <a:p>
            <a:endParaRPr lang="pt-BR" dirty="0"/>
          </a:p>
        </p:txBody>
      </p:sp>
      <p:sp>
        <p:nvSpPr>
          <p:cNvPr id="18" name="CaixaDeTexto 17">
            <a:extLst>
              <a:ext uri="{FF2B5EF4-FFF2-40B4-BE49-F238E27FC236}">
                <a16:creationId xmlns:a16="http://schemas.microsoft.com/office/drawing/2014/main" id="{FABC2C70-3169-9D6E-6835-331FF1958DEA}"/>
              </a:ext>
            </a:extLst>
          </p:cNvPr>
          <p:cNvSpPr txBox="1"/>
          <p:nvPr userDrawn="1"/>
        </p:nvSpPr>
        <p:spPr>
          <a:xfrm>
            <a:off x="11504287" y="1743247"/>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19" name="Espaço Reservado para Imagem 3">
            <a:extLst>
              <a:ext uri="{FF2B5EF4-FFF2-40B4-BE49-F238E27FC236}">
                <a16:creationId xmlns:a16="http://schemas.microsoft.com/office/drawing/2014/main" id="{932E2544-B660-81E9-880D-887FC78FDDA1}"/>
              </a:ext>
            </a:extLst>
          </p:cNvPr>
          <p:cNvSpPr>
            <a:spLocks noGrp="1"/>
          </p:cNvSpPr>
          <p:nvPr>
            <p:ph type="pic" sz="quarter" idx="15"/>
          </p:nvPr>
        </p:nvSpPr>
        <p:spPr>
          <a:xfrm>
            <a:off x="2349445" y="5418083"/>
            <a:ext cx="1749425" cy="1592263"/>
          </a:xfrm>
        </p:spPr>
        <p:txBody>
          <a:bodyPr/>
          <a:lstStyle>
            <a:lvl1pPr marL="0" indent="0">
              <a:buNone/>
              <a:defRPr/>
            </a:lvl1pPr>
          </a:lstStyle>
          <a:p>
            <a:endParaRPr lang="pt-BR" dirty="0"/>
          </a:p>
        </p:txBody>
      </p:sp>
      <p:sp>
        <p:nvSpPr>
          <p:cNvPr id="20" name="CaixaDeTexto 19">
            <a:extLst>
              <a:ext uri="{FF2B5EF4-FFF2-40B4-BE49-F238E27FC236}">
                <a16:creationId xmlns:a16="http://schemas.microsoft.com/office/drawing/2014/main" id="{19BBBCCD-AD76-6A2F-EC21-98A0E7443AAF}"/>
              </a:ext>
            </a:extLst>
          </p:cNvPr>
          <p:cNvSpPr txBox="1"/>
          <p:nvPr userDrawn="1"/>
        </p:nvSpPr>
        <p:spPr>
          <a:xfrm>
            <a:off x="2349445" y="4875330"/>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21" name="Espaço Reservado para Imagem 3">
            <a:extLst>
              <a:ext uri="{FF2B5EF4-FFF2-40B4-BE49-F238E27FC236}">
                <a16:creationId xmlns:a16="http://schemas.microsoft.com/office/drawing/2014/main" id="{A402CFE5-5D07-6FB7-DE90-9C50010693BC}"/>
              </a:ext>
            </a:extLst>
          </p:cNvPr>
          <p:cNvSpPr>
            <a:spLocks noGrp="1"/>
          </p:cNvSpPr>
          <p:nvPr>
            <p:ph type="pic" sz="quarter" idx="16"/>
          </p:nvPr>
        </p:nvSpPr>
        <p:spPr>
          <a:xfrm>
            <a:off x="4677486" y="5418083"/>
            <a:ext cx="1749425" cy="1592263"/>
          </a:xfrm>
        </p:spPr>
        <p:txBody>
          <a:bodyPr/>
          <a:lstStyle>
            <a:lvl1pPr marL="0" indent="0">
              <a:buNone/>
              <a:defRPr/>
            </a:lvl1pPr>
          </a:lstStyle>
          <a:p>
            <a:endParaRPr lang="pt-BR" dirty="0"/>
          </a:p>
        </p:txBody>
      </p:sp>
      <p:sp>
        <p:nvSpPr>
          <p:cNvPr id="22" name="CaixaDeTexto 21">
            <a:extLst>
              <a:ext uri="{FF2B5EF4-FFF2-40B4-BE49-F238E27FC236}">
                <a16:creationId xmlns:a16="http://schemas.microsoft.com/office/drawing/2014/main" id="{7E4EF229-071B-DDC5-B3FB-BB8603EF4F28}"/>
              </a:ext>
            </a:extLst>
          </p:cNvPr>
          <p:cNvSpPr txBox="1"/>
          <p:nvPr userDrawn="1"/>
        </p:nvSpPr>
        <p:spPr>
          <a:xfrm>
            <a:off x="4677486" y="4875330"/>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23" name="Espaço Reservado para Imagem 3">
            <a:extLst>
              <a:ext uri="{FF2B5EF4-FFF2-40B4-BE49-F238E27FC236}">
                <a16:creationId xmlns:a16="http://schemas.microsoft.com/office/drawing/2014/main" id="{3AE70080-447C-C9C7-3EF7-3F06304345BC}"/>
              </a:ext>
            </a:extLst>
          </p:cNvPr>
          <p:cNvSpPr>
            <a:spLocks noGrp="1"/>
          </p:cNvSpPr>
          <p:nvPr>
            <p:ph type="pic" sz="quarter" idx="17"/>
          </p:nvPr>
        </p:nvSpPr>
        <p:spPr>
          <a:xfrm>
            <a:off x="7005363" y="5418083"/>
            <a:ext cx="1749425" cy="1592263"/>
          </a:xfrm>
        </p:spPr>
        <p:txBody>
          <a:bodyPr/>
          <a:lstStyle>
            <a:lvl1pPr marL="0" indent="0">
              <a:buNone/>
              <a:defRPr/>
            </a:lvl1pPr>
          </a:lstStyle>
          <a:p>
            <a:endParaRPr lang="pt-BR" dirty="0"/>
          </a:p>
        </p:txBody>
      </p:sp>
      <p:sp>
        <p:nvSpPr>
          <p:cNvPr id="24" name="CaixaDeTexto 23">
            <a:extLst>
              <a:ext uri="{FF2B5EF4-FFF2-40B4-BE49-F238E27FC236}">
                <a16:creationId xmlns:a16="http://schemas.microsoft.com/office/drawing/2014/main" id="{1A3001CF-3E97-127B-6580-C9BFF27AAF23}"/>
              </a:ext>
            </a:extLst>
          </p:cNvPr>
          <p:cNvSpPr txBox="1"/>
          <p:nvPr userDrawn="1"/>
        </p:nvSpPr>
        <p:spPr>
          <a:xfrm>
            <a:off x="7005363" y="4875330"/>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25" name="Espaço Reservado para Imagem 3">
            <a:extLst>
              <a:ext uri="{FF2B5EF4-FFF2-40B4-BE49-F238E27FC236}">
                <a16:creationId xmlns:a16="http://schemas.microsoft.com/office/drawing/2014/main" id="{C4EDA0E1-AB8B-4B54-B568-9B1A0A807E2C}"/>
              </a:ext>
            </a:extLst>
          </p:cNvPr>
          <p:cNvSpPr>
            <a:spLocks noGrp="1"/>
          </p:cNvSpPr>
          <p:nvPr>
            <p:ph type="pic" sz="quarter" idx="18"/>
          </p:nvPr>
        </p:nvSpPr>
        <p:spPr>
          <a:xfrm>
            <a:off x="9254907" y="5418083"/>
            <a:ext cx="1749425" cy="1592263"/>
          </a:xfrm>
        </p:spPr>
        <p:txBody>
          <a:bodyPr/>
          <a:lstStyle>
            <a:lvl1pPr marL="0" indent="0">
              <a:buNone/>
              <a:defRPr/>
            </a:lvl1pPr>
          </a:lstStyle>
          <a:p>
            <a:endParaRPr lang="pt-BR" dirty="0"/>
          </a:p>
        </p:txBody>
      </p:sp>
      <p:sp>
        <p:nvSpPr>
          <p:cNvPr id="26" name="CaixaDeTexto 25">
            <a:extLst>
              <a:ext uri="{FF2B5EF4-FFF2-40B4-BE49-F238E27FC236}">
                <a16:creationId xmlns:a16="http://schemas.microsoft.com/office/drawing/2014/main" id="{307BB467-BB6A-E7A2-3E7B-7C8EB6ADD6B2}"/>
              </a:ext>
            </a:extLst>
          </p:cNvPr>
          <p:cNvSpPr txBox="1"/>
          <p:nvPr userDrawn="1"/>
        </p:nvSpPr>
        <p:spPr>
          <a:xfrm>
            <a:off x="9254907" y="4875330"/>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27" name="Espaço Reservado para Imagem 3">
            <a:extLst>
              <a:ext uri="{FF2B5EF4-FFF2-40B4-BE49-F238E27FC236}">
                <a16:creationId xmlns:a16="http://schemas.microsoft.com/office/drawing/2014/main" id="{9A7A2592-2DD8-1056-3BD4-9E54268EC383}"/>
              </a:ext>
            </a:extLst>
          </p:cNvPr>
          <p:cNvSpPr>
            <a:spLocks noGrp="1"/>
          </p:cNvSpPr>
          <p:nvPr>
            <p:ph type="pic" sz="quarter" idx="19"/>
          </p:nvPr>
        </p:nvSpPr>
        <p:spPr>
          <a:xfrm>
            <a:off x="11504287" y="5418083"/>
            <a:ext cx="1749425" cy="1592263"/>
          </a:xfrm>
        </p:spPr>
        <p:txBody>
          <a:bodyPr/>
          <a:lstStyle>
            <a:lvl1pPr marL="0" indent="0">
              <a:buNone/>
              <a:defRPr/>
            </a:lvl1pPr>
          </a:lstStyle>
          <a:p>
            <a:endParaRPr lang="pt-BR" dirty="0"/>
          </a:p>
        </p:txBody>
      </p:sp>
      <p:sp>
        <p:nvSpPr>
          <p:cNvPr id="28" name="CaixaDeTexto 27">
            <a:extLst>
              <a:ext uri="{FF2B5EF4-FFF2-40B4-BE49-F238E27FC236}">
                <a16:creationId xmlns:a16="http://schemas.microsoft.com/office/drawing/2014/main" id="{84EECB4E-F6DB-481C-28F3-14596126C4CB}"/>
              </a:ext>
            </a:extLst>
          </p:cNvPr>
          <p:cNvSpPr txBox="1"/>
          <p:nvPr userDrawn="1"/>
        </p:nvSpPr>
        <p:spPr>
          <a:xfrm>
            <a:off x="11504287" y="4875330"/>
            <a:ext cx="1749589" cy="542753"/>
          </a:xfrm>
          <a:prstGeom prst="rect">
            <a:avLst/>
          </a:prstGeom>
          <a:solidFill>
            <a:srgbClr val="FFC000"/>
          </a:solidFill>
          <a:ln>
            <a:solidFill>
              <a:schemeClr val="tx1"/>
            </a:solidFill>
          </a:ln>
        </p:spPr>
        <p:txBody>
          <a:bodyPr wrap="square" rtlCol="0">
            <a:spAutoFit/>
          </a:bodyPr>
          <a:lstStyle/>
          <a:p>
            <a:endParaRPr lang="pt-BR" dirty="0"/>
          </a:p>
        </p:txBody>
      </p:sp>
    </p:spTree>
    <p:extLst>
      <p:ext uri="{BB962C8B-B14F-4D97-AF65-F5344CB8AC3E}">
        <p14:creationId xmlns:p14="http://schemas.microsoft.com/office/powerpoint/2010/main" val="354906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349822-2992-A80D-F966-D4F555A2430C}"/>
              </a:ext>
            </a:extLst>
          </p:cNvPr>
          <p:cNvSpPr>
            <a:spLocks noGrp="1"/>
          </p:cNvSpPr>
          <p:nvPr>
            <p:ph type="title"/>
          </p:nvPr>
        </p:nvSpPr>
        <p:spPr>
          <a:xfrm>
            <a:off x="1645920" y="208094"/>
            <a:ext cx="12410766" cy="863961"/>
          </a:xfrm>
        </p:spPr>
        <p:txBody>
          <a:bodyPr/>
          <a:lstStyle/>
          <a:p>
            <a:r>
              <a:rPr lang="pt-BR"/>
              <a:t>Clique para editar o título Mestre</a:t>
            </a:r>
          </a:p>
        </p:txBody>
      </p:sp>
      <p:sp>
        <p:nvSpPr>
          <p:cNvPr id="4" name="Espaço Reservado para Imagem 3">
            <a:extLst>
              <a:ext uri="{FF2B5EF4-FFF2-40B4-BE49-F238E27FC236}">
                <a16:creationId xmlns:a16="http://schemas.microsoft.com/office/drawing/2014/main" id="{9A95F84B-3E14-BA57-C6E4-431DB11213AD}"/>
              </a:ext>
            </a:extLst>
          </p:cNvPr>
          <p:cNvSpPr>
            <a:spLocks noGrp="1"/>
          </p:cNvSpPr>
          <p:nvPr>
            <p:ph type="pic" sz="quarter" idx="10"/>
          </p:nvPr>
        </p:nvSpPr>
        <p:spPr>
          <a:xfrm>
            <a:off x="2349445" y="2286000"/>
            <a:ext cx="1749425" cy="1592263"/>
          </a:xfrm>
        </p:spPr>
        <p:txBody>
          <a:bodyPr/>
          <a:lstStyle>
            <a:lvl1pPr marL="0" indent="0">
              <a:buNone/>
              <a:defRPr/>
            </a:lvl1pPr>
          </a:lstStyle>
          <a:p>
            <a:endParaRPr lang="pt-BR" dirty="0"/>
          </a:p>
        </p:txBody>
      </p:sp>
      <p:sp>
        <p:nvSpPr>
          <p:cNvPr id="11" name="Espaço Reservado para Imagem 3">
            <a:extLst>
              <a:ext uri="{FF2B5EF4-FFF2-40B4-BE49-F238E27FC236}">
                <a16:creationId xmlns:a16="http://schemas.microsoft.com/office/drawing/2014/main" id="{8D53311B-D03A-5C50-0B1E-B95A7049A815}"/>
              </a:ext>
            </a:extLst>
          </p:cNvPr>
          <p:cNvSpPr>
            <a:spLocks noGrp="1"/>
          </p:cNvSpPr>
          <p:nvPr>
            <p:ph type="pic" sz="quarter" idx="11"/>
          </p:nvPr>
        </p:nvSpPr>
        <p:spPr>
          <a:xfrm>
            <a:off x="4677486" y="2286000"/>
            <a:ext cx="1749425" cy="1592263"/>
          </a:xfrm>
        </p:spPr>
        <p:txBody>
          <a:bodyPr/>
          <a:lstStyle>
            <a:lvl1pPr marL="0" indent="0">
              <a:buNone/>
              <a:defRPr/>
            </a:lvl1pPr>
          </a:lstStyle>
          <a:p>
            <a:endParaRPr lang="pt-BR" dirty="0"/>
          </a:p>
        </p:txBody>
      </p:sp>
      <p:sp>
        <p:nvSpPr>
          <p:cNvPr id="13" name="Espaço Reservado para Imagem 3">
            <a:extLst>
              <a:ext uri="{FF2B5EF4-FFF2-40B4-BE49-F238E27FC236}">
                <a16:creationId xmlns:a16="http://schemas.microsoft.com/office/drawing/2014/main" id="{6CB3B5CE-0292-05C5-964D-57348BCB7B91}"/>
              </a:ext>
            </a:extLst>
          </p:cNvPr>
          <p:cNvSpPr>
            <a:spLocks noGrp="1"/>
          </p:cNvSpPr>
          <p:nvPr>
            <p:ph type="pic" sz="quarter" idx="12"/>
          </p:nvPr>
        </p:nvSpPr>
        <p:spPr>
          <a:xfrm>
            <a:off x="7005363" y="2286000"/>
            <a:ext cx="1749425" cy="1592263"/>
          </a:xfrm>
        </p:spPr>
        <p:txBody>
          <a:bodyPr/>
          <a:lstStyle>
            <a:lvl1pPr marL="0" indent="0">
              <a:buNone/>
              <a:defRPr/>
            </a:lvl1pPr>
          </a:lstStyle>
          <a:p>
            <a:endParaRPr lang="pt-BR" dirty="0"/>
          </a:p>
        </p:txBody>
      </p:sp>
      <p:sp>
        <p:nvSpPr>
          <p:cNvPr id="15" name="Espaço Reservado para Imagem 3">
            <a:extLst>
              <a:ext uri="{FF2B5EF4-FFF2-40B4-BE49-F238E27FC236}">
                <a16:creationId xmlns:a16="http://schemas.microsoft.com/office/drawing/2014/main" id="{7C75EECF-09AF-01BC-86CA-F0FAECB79AD6}"/>
              </a:ext>
            </a:extLst>
          </p:cNvPr>
          <p:cNvSpPr>
            <a:spLocks noGrp="1"/>
          </p:cNvSpPr>
          <p:nvPr>
            <p:ph type="pic" sz="quarter" idx="13"/>
          </p:nvPr>
        </p:nvSpPr>
        <p:spPr>
          <a:xfrm>
            <a:off x="9254907" y="2286000"/>
            <a:ext cx="1749425" cy="1592263"/>
          </a:xfrm>
        </p:spPr>
        <p:txBody>
          <a:bodyPr/>
          <a:lstStyle>
            <a:lvl1pPr marL="0" indent="0">
              <a:buNone/>
              <a:defRPr/>
            </a:lvl1pPr>
          </a:lstStyle>
          <a:p>
            <a:endParaRPr lang="pt-BR" dirty="0"/>
          </a:p>
        </p:txBody>
      </p:sp>
      <p:sp>
        <p:nvSpPr>
          <p:cNvPr id="17" name="Espaço Reservado para Imagem 3">
            <a:extLst>
              <a:ext uri="{FF2B5EF4-FFF2-40B4-BE49-F238E27FC236}">
                <a16:creationId xmlns:a16="http://schemas.microsoft.com/office/drawing/2014/main" id="{4893B0D8-70A4-51C4-87C5-1C60B71BD047}"/>
              </a:ext>
            </a:extLst>
          </p:cNvPr>
          <p:cNvSpPr>
            <a:spLocks noGrp="1"/>
          </p:cNvSpPr>
          <p:nvPr>
            <p:ph type="pic" sz="quarter" idx="14"/>
          </p:nvPr>
        </p:nvSpPr>
        <p:spPr>
          <a:xfrm>
            <a:off x="11504287" y="2286000"/>
            <a:ext cx="1749425" cy="1592263"/>
          </a:xfrm>
        </p:spPr>
        <p:txBody>
          <a:bodyPr/>
          <a:lstStyle>
            <a:lvl1pPr marL="0" indent="0">
              <a:buNone/>
              <a:defRPr/>
            </a:lvl1pPr>
          </a:lstStyle>
          <a:p>
            <a:endParaRPr lang="pt-BR" dirty="0"/>
          </a:p>
        </p:txBody>
      </p:sp>
      <p:sp>
        <p:nvSpPr>
          <p:cNvPr id="19" name="Espaço Reservado para Imagem 3">
            <a:extLst>
              <a:ext uri="{FF2B5EF4-FFF2-40B4-BE49-F238E27FC236}">
                <a16:creationId xmlns:a16="http://schemas.microsoft.com/office/drawing/2014/main" id="{932E2544-B660-81E9-880D-887FC78FDDA1}"/>
              </a:ext>
            </a:extLst>
          </p:cNvPr>
          <p:cNvSpPr>
            <a:spLocks noGrp="1"/>
          </p:cNvSpPr>
          <p:nvPr>
            <p:ph type="pic" sz="quarter" idx="15"/>
          </p:nvPr>
        </p:nvSpPr>
        <p:spPr>
          <a:xfrm>
            <a:off x="5912452" y="5146706"/>
            <a:ext cx="1749425" cy="1592263"/>
          </a:xfrm>
        </p:spPr>
        <p:txBody>
          <a:bodyPr/>
          <a:lstStyle>
            <a:lvl1pPr marL="0" indent="0">
              <a:buNone/>
              <a:defRPr/>
            </a:lvl1pPr>
          </a:lstStyle>
          <a:p>
            <a:endParaRPr lang="pt-BR" dirty="0"/>
          </a:p>
        </p:txBody>
      </p:sp>
      <p:sp>
        <p:nvSpPr>
          <p:cNvPr id="21" name="Espaço Reservado para Imagem 3">
            <a:extLst>
              <a:ext uri="{FF2B5EF4-FFF2-40B4-BE49-F238E27FC236}">
                <a16:creationId xmlns:a16="http://schemas.microsoft.com/office/drawing/2014/main" id="{A402CFE5-5D07-6FB7-DE90-9C50010693BC}"/>
              </a:ext>
            </a:extLst>
          </p:cNvPr>
          <p:cNvSpPr>
            <a:spLocks noGrp="1"/>
          </p:cNvSpPr>
          <p:nvPr>
            <p:ph type="pic" sz="quarter" idx="16"/>
          </p:nvPr>
        </p:nvSpPr>
        <p:spPr>
          <a:xfrm>
            <a:off x="8240493" y="5146706"/>
            <a:ext cx="1749425" cy="1592263"/>
          </a:xfrm>
        </p:spPr>
        <p:txBody>
          <a:bodyPr/>
          <a:lstStyle>
            <a:lvl1pPr marL="0" indent="0">
              <a:buNone/>
              <a:defRPr/>
            </a:lvl1pPr>
          </a:lstStyle>
          <a:p>
            <a:endParaRPr lang="pt-BR" dirty="0"/>
          </a:p>
        </p:txBody>
      </p:sp>
      <p:sp>
        <p:nvSpPr>
          <p:cNvPr id="5" name="Espaço Reservado para Texto 4">
            <a:extLst>
              <a:ext uri="{FF2B5EF4-FFF2-40B4-BE49-F238E27FC236}">
                <a16:creationId xmlns:a16="http://schemas.microsoft.com/office/drawing/2014/main" id="{5245D3DE-54FD-CB02-6E15-541FBEA5C3D3}"/>
              </a:ext>
            </a:extLst>
          </p:cNvPr>
          <p:cNvSpPr>
            <a:spLocks noGrp="1"/>
          </p:cNvSpPr>
          <p:nvPr>
            <p:ph type="body" sz="quarter" idx="17"/>
          </p:nvPr>
        </p:nvSpPr>
        <p:spPr>
          <a:xfrm>
            <a:off x="2349500" y="1797050"/>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6" name="Espaço Reservado para Texto 4">
            <a:extLst>
              <a:ext uri="{FF2B5EF4-FFF2-40B4-BE49-F238E27FC236}">
                <a16:creationId xmlns:a16="http://schemas.microsoft.com/office/drawing/2014/main" id="{7622904B-445A-0B68-99F6-3D9012C301D0}"/>
              </a:ext>
            </a:extLst>
          </p:cNvPr>
          <p:cNvSpPr>
            <a:spLocks noGrp="1"/>
          </p:cNvSpPr>
          <p:nvPr>
            <p:ph type="body" sz="quarter" idx="18"/>
          </p:nvPr>
        </p:nvSpPr>
        <p:spPr>
          <a:xfrm>
            <a:off x="4677486" y="1791576"/>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7" name="Espaço Reservado para Texto 4">
            <a:extLst>
              <a:ext uri="{FF2B5EF4-FFF2-40B4-BE49-F238E27FC236}">
                <a16:creationId xmlns:a16="http://schemas.microsoft.com/office/drawing/2014/main" id="{980B273F-BD06-7788-F536-9C18B0E35F7E}"/>
              </a:ext>
            </a:extLst>
          </p:cNvPr>
          <p:cNvSpPr>
            <a:spLocks noGrp="1"/>
          </p:cNvSpPr>
          <p:nvPr>
            <p:ph type="body" sz="quarter" idx="19"/>
          </p:nvPr>
        </p:nvSpPr>
        <p:spPr>
          <a:xfrm>
            <a:off x="7005363" y="1797050"/>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9" name="Espaço Reservado para Texto 4">
            <a:extLst>
              <a:ext uri="{FF2B5EF4-FFF2-40B4-BE49-F238E27FC236}">
                <a16:creationId xmlns:a16="http://schemas.microsoft.com/office/drawing/2014/main" id="{8B2201AB-43C6-2CE7-FA11-9F6237BB658A}"/>
              </a:ext>
            </a:extLst>
          </p:cNvPr>
          <p:cNvSpPr>
            <a:spLocks noGrp="1"/>
          </p:cNvSpPr>
          <p:nvPr>
            <p:ph type="body" sz="quarter" idx="20"/>
          </p:nvPr>
        </p:nvSpPr>
        <p:spPr>
          <a:xfrm>
            <a:off x="9254825" y="1791576"/>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10" name="Espaço Reservado para Texto 4">
            <a:extLst>
              <a:ext uri="{FF2B5EF4-FFF2-40B4-BE49-F238E27FC236}">
                <a16:creationId xmlns:a16="http://schemas.microsoft.com/office/drawing/2014/main" id="{4EC13FC4-BB8F-2A47-2E1B-C00B37AF9BD0}"/>
              </a:ext>
            </a:extLst>
          </p:cNvPr>
          <p:cNvSpPr>
            <a:spLocks noGrp="1"/>
          </p:cNvSpPr>
          <p:nvPr>
            <p:ph type="body" sz="quarter" idx="21"/>
          </p:nvPr>
        </p:nvSpPr>
        <p:spPr>
          <a:xfrm>
            <a:off x="11504286" y="1791576"/>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29" name="Espaço Reservado para Texto 4">
            <a:extLst>
              <a:ext uri="{FF2B5EF4-FFF2-40B4-BE49-F238E27FC236}">
                <a16:creationId xmlns:a16="http://schemas.microsoft.com/office/drawing/2014/main" id="{8F3542BC-838F-6BC9-7ADC-909DFAE4E509}"/>
              </a:ext>
            </a:extLst>
          </p:cNvPr>
          <p:cNvSpPr>
            <a:spLocks noGrp="1"/>
          </p:cNvSpPr>
          <p:nvPr>
            <p:ph type="body" sz="quarter" idx="22"/>
          </p:nvPr>
        </p:nvSpPr>
        <p:spPr>
          <a:xfrm>
            <a:off x="5912452" y="4663230"/>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30" name="Espaço Reservado para Texto 4">
            <a:extLst>
              <a:ext uri="{FF2B5EF4-FFF2-40B4-BE49-F238E27FC236}">
                <a16:creationId xmlns:a16="http://schemas.microsoft.com/office/drawing/2014/main" id="{E49445E8-D852-F6DD-A13B-3A424DA34426}"/>
              </a:ext>
            </a:extLst>
          </p:cNvPr>
          <p:cNvSpPr>
            <a:spLocks noGrp="1"/>
          </p:cNvSpPr>
          <p:nvPr>
            <p:ph type="body" sz="quarter" idx="23"/>
          </p:nvPr>
        </p:nvSpPr>
        <p:spPr>
          <a:xfrm>
            <a:off x="8240492" y="4663230"/>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Tree>
    <p:extLst>
      <p:ext uri="{BB962C8B-B14F-4D97-AF65-F5344CB8AC3E}">
        <p14:creationId xmlns:p14="http://schemas.microsoft.com/office/powerpoint/2010/main" val="361137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fade">
                                      <p:cBhvr>
                                        <p:cTn id="10" dur="500"/>
                                        <p:tgtEl>
                                          <p:spTgt spid="5">
                                            <p:bg/>
                                          </p:spTgt>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nodePh="1">
                                  <p:stCondLst>
                                    <p:cond delay="0"/>
                                  </p:stCondLst>
                                  <p:endCondLst>
                                    <p:cond evt="begin" delay="0">
                                      <p:tn val="16"/>
                                    </p:cond>
                                  </p:end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bg/>
                                          </p:spTgt>
                                        </p:tgtEl>
                                        <p:attrNameLst>
                                          <p:attrName>style.visibility</p:attrName>
                                        </p:attrNameLst>
                                      </p:cBhvr>
                                      <p:to>
                                        <p:strVal val="visible"/>
                                      </p:to>
                                    </p:set>
                                    <p:animEffect transition="in" filter="fade">
                                      <p:cBhvr>
                                        <p:cTn id="21" dur="500"/>
                                        <p:tgtEl>
                                          <p:spTgt spid="6">
                                            <p:bg/>
                                          </p:spTgt>
                                        </p:tgtEl>
                                      </p:cBhvr>
                                    </p:animEffect>
                                  </p:childTnLst>
                                </p:cTn>
                              </p:par>
                              <p:par>
                                <p:cTn id="22" presetID="10" presetClass="entr" presetSubtype="0" fill="hold" grpId="0" nodeType="withEffect" nodePh="1">
                                  <p:stCondLst>
                                    <p:cond delay="0"/>
                                  </p:stCondLst>
                                  <p:endCondLst>
                                    <p:cond evt="begin" delay="0">
                                      <p:tn val="22"/>
                                    </p:cond>
                                  </p:end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fade">
                                      <p:cBhvr>
                                        <p:cTn id="24" dur="500"/>
                                        <p:tgtEl>
                                          <p:spTgt spid="6">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nodePh="1">
                                  <p:stCondLst>
                                    <p:cond delay="0"/>
                                  </p:stCondLst>
                                  <p:endCondLst>
                                    <p:cond evt="begin" delay="0">
                                      <p:tn val="27"/>
                                    </p:cond>
                                  </p:end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bg/>
                                          </p:spTgt>
                                        </p:tgtEl>
                                        <p:attrNameLst>
                                          <p:attrName>style.visibility</p:attrName>
                                        </p:attrNameLst>
                                      </p:cBhvr>
                                      <p:to>
                                        <p:strVal val="visible"/>
                                      </p:to>
                                    </p:set>
                                    <p:animEffect transition="in" filter="fade">
                                      <p:cBhvr>
                                        <p:cTn id="32" dur="500"/>
                                        <p:tgtEl>
                                          <p:spTgt spid="7">
                                            <p:bg/>
                                          </p:spTgt>
                                        </p:tgtEl>
                                      </p:cBhvr>
                                    </p:animEffect>
                                  </p:childTnLst>
                                </p:cTn>
                              </p:par>
                              <p:par>
                                <p:cTn id="33" presetID="10" presetClass="entr" presetSubtype="0" fill="hold" grpId="0" nodeType="withEffect" nodePh="1">
                                  <p:stCondLst>
                                    <p:cond delay="0"/>
                                  </p:stCondLst>
                                  <p:endCondLst>
                                    <p:cond evt="begin" delay="0">
                                      <p:tn val="33"/>
                                    </p:cond>
                                  </p:end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500"/>
                                        <p:tgtEl>
                                          <p:spTgt spid="7">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nodePh="1">
                                  <p:stCondLst>
                                    <p:cond delay="0"/>
                                  </p:stCondLst>
                                  <p:endCondLst>
                                    <p:cond evt="begin" delay="0">
                                      <p:tn val="38"/>
                                    </p:cond>
                                  </p:end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bg/>
                                          </p:spTgt>
                                        </p:tgtEl>
                                        <p:attrNameLst>
                                          <p:attrName>style.visibility</p:attrName>
                                        </p:attrNameLst>
                                      </p:cBhvr>
                                      <p:to>
                                        <p:strVal val="visible"/>
                                      </p:to>
                                    </p:set>
                                    <p:animEffect transition="in" filter="fade">
                                      <p:cBhvr>
                                        <p:cTn id="43" dur="500"/>
                                        <p:tgtEl>
                                          <p:spTgt spid="9">
                                            <p:bg/>
                                          </p:spTgt>
                                        </p:tgtEl>
                                      </p:cBhvr>
                                    </p:animEffect>
                                  </p:childTnLst>
                                </p:cTn>
                              </p:par>
                              <p:par>
                                <p:cTn id="44" presetID="10" presetClass="entr" presetSubtype="0" fill="hold" grpId="0" nodeType="withEffect" nodePh="1">
                                  <p:stCondLst>
                                    <p:cond delay="0"/>
                                  </p:stCondLst>
                                  <p:endCondLst>
                                    <p:cond evt="begin" delay="0">
                                      <p:tn val="44"/>
                                    </p:cond>
                                  </p:endCondLst>
                                  <p:childTnLst>
                                    <p:set>
                                      <p:cBhvr>
                                        <p:cTn id="45" dur="1" fill="hold">
                                          <p:stCondLst>
                                            <p:cond delay="0"/>
                                          </p:stCondLst>
                                        </p:cTn>
                                        <p:tgtEl>
                                          <p:spTgt spid="9">
                                            <p:txEl>
                                              <p:pRg st="0" end="0"/>
                                            </p:txEl>
                                          </p:spTgt>
                                        </p:tgtEl>
                                        <p:attrNameLst>
                                          <p:attrName>style.visibility</p:attrName>
                                        </p:attrNameLst>
                                      </p:cBhvr>
                                      <p:to>
                                        <p:strVal val="visible"/>
                                      </p:to>
                                    </p:set>
                                    <p:animEffect transition="in" filter="fade">
                                      <p:cBhvr>
                                        <p:cTn id="46" dur="500"/>
                                        <p:tgtEl>
                                          <p:spTgt spid="9">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nodePh="1">
                                  <p:stCondLst>
                                    <p:cond delay="0"/>
                                  </p:stCondLst>
                                  <p:endCondLst>
                                    <p:cond evt="begin" delay="0">
                                      <p:tn val="49"/>
                                    </p:cond>
                                  </p:end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
                                            <p:bg/>
                                          </p:spTgt>
                                        </p:tgtEl>
                                        <p:attrNameLst>
                                          <p:attrName>style.visibility</p:attrName>
                                        </p:attrNameLst>
                                      </p:cBhvr>
                                      <p:to>
                                        <p:strVal val="visible"/>
                                      </p:to>
                                    </p:set>
                                    <p:animEffect transition="in" filter="fade">
                                      <p:cBhvr>
                                        <p:cTn id="54" dur="500"/>
                                        <p:tgtEl>
                                          <p:spTgt spid="10">
                                            <p:bg/>
                                          </p:spTgt>
                                        </p:tgtEl>
                                      </p:cBhvr>
                                    </p:animEffect>
                                  </p:childTnLst>
                                </p:cTn>
                              </p:par>
                              <p:par>
                                <p:cTn id="55" presetID="10" presetClass="entr" presetSubtype="0" fill="hold" grpId="0" nodeType="withEffect" nodePh="1">
                                  <p:stCondLst>
                                    <p:cond delay="0"/>
                                  </p:stCondLst>
                                  <p:endCondLst>
                                    <p:cond evt="begin" delay="0">
                                      <p:tn val="55"/>
                                    </p:cond>
                                  </p:endCondLst>
                                  <p:childTnLst>
                                    <p:set>
                                      <p:cBhvr>
                                        <p:cTn id="56" dur="1" fill="hold">
                                          <p:stCondLst>
                                            <p:cond delay="0"/>
                                          </p:stCondLst>
                                        </p:cTn>
                                        <p:tgtEl>
                                          <p:spTgt spid="10">
                                            <p:txEl>
                                              <p:pRg st="0" end="0"/>
                                            </p:txEl>
                                          </p:spTgt>
                                        </p:tgtEl>
                                        <p:attrNameLst>
                                          <p:attrName>style.visibility</p:attrName>
                                        </p:attrNameLst>
                                      </p:cBhvr>
                                      <p:to>
                                        <p:strVal val="visible"/>
                                      </p:to>
                                    </p:set>
                                    <p:animEffect transition="in" filter="fade">
                                      <p:cBhvr>
                                        <p:cTn id="57" dur="500"/>
                                        <p:tgtEl>
                                          <p:spTgt spid="10">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nodePh="1">
                                  <p:stCondLst>
                                    <p:cond delay="0"/>
                                  </p:stCondLst>
                                  <p:endCondLst>
                                    <p:cond evt="begin" delay="0">
                                      <p:tn val="60"/>
                                    </p:cond>
                                  </p:end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9">
                                            <p:bg/>
                                          </p:spTgt>
                                        </p:tgtEl>
                                        <p:attrNameLst>
                                          <p:attrName>style.visibility</p:attrName>
                                        </p:attrNameLst>
                                      </p:cBhvr>
                                      <p:to>
                                        <p:strVal val="visible"/>
                                      </p:to>
                                    </p:set>
                                    <p:animEffect transition="in" filter="fade">
                                      <p:cBhvr>
                                        <p:cTn id="65" dur="500"/>
                                        <p:tgtEl>
                                          <p:spTgt spid="29">
                                            <p:bg/>
                                          </p:spTgt>
                                        </p:tgtEl>
                                      </p:cBhvr>
                                    </p:animEffect>
                                  </p:childTnLst>
                                </p:cTn>
                              </p:par>
                              <p:par>
                                <p:cTn id="66" presetID="10" presetClass="entr" presetSubtype="0" fill="hold" grpId="0" nodeType="withEffect" nodePh="1">
                                  <p:stCondLst>
                                    <p:cond delay="0"/>
                                  </p:stCondLst>
                                  <p:endCondLst>
                                    <p:cond evt="begin" delay="0">
                                      <p:tn val="66"/>
                                    </p:cond>
                                  </p:endCondLst>
                                  <p:childTnLst>
                                    <p:set>
                                      <p:cBhvr>
                                        <p:cTn id="67" dur="1" fill="hold">
                                          <p:stCondLst>
                                            <p:cond delay="0"/>
                                          </p:stCondLst>
                                        </p:cTn>
                                        <p:tgtEl>
                                          <p:spTgt spid="29">
                                            <p:txEl>
                                              <p:pRg st="0" end="0"/>
                                            </p:txEl>
                                          </p:spTgt>
                                        </p:tgtEl>
                                        <p:attrNameLst>
                                          <p:attrName>style.visibility</p:attrName>
                                        </p:attrNameLst>
                                      </p:cBhvr>
                                      <p:to>
                                        <p:strVal val="visible"/>
                                      </p:to>
                                    </p:set>
                                    <p:animEffect transition="in" filter="fade">
                                      <p:cBhvr>
                                        <p:cTn id="68" dur="500"/>
                                        <p:tgtEl>
                                          <p:spTgt spid="29">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nodePh="1">
                                  <p:stCondLst>
                                    <p:cond delay="0"/>
                                  </p:stCondLst>
                                  <p:endCondLst>
                                    <p:cond evt="begin" delay="0">
                                      <p:tn val="71"/>
                                    </p:cond>
                                  </p:endCondLst>
                                  <p:childTnLst>
                                    <p:set>
                                      <p:cBhvr>
                                        <p:cTn id="72" dur="1" fill="hold">
                                          <p:stCondLst>
                                            <p:cond delay="0"/>
                                          </p:stCondLst>
                                        </p:cTn>
                                        <p:tgtEl>
                                          <p:spTgt spid="21"/>
                                        </p:tgtEl>
                                        <p:attrNameLst>
                                          <p:attrName>style.visibility</p:attrName>
                                        </p:attrNameLst>
                                      </p:cBhvr>
                                      <p:to>
                                        <p:strVal val="visible"/>
                                      </p:to>
                                    </p:set>
                                    <p:animEffect transition="in" filter="fade">
                                      <p:cBhvr>
                                        <p:cTn id="73" dur="500"/>
                                        <p:tgtEl>
                                          <p:spTgt spid="2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0">
                                            <p:bg/>
                                          </p:spTgt>
                                        </p:tgtEl>
                                        <p:attrNameLst>
                                          <p:attrName>style.visibility</p:attrName>
                                        </p:attrNameLst>
                                      </p:cBhvr>
                                      <p:to>
                                        <p:strVal val="visible"/>
                                      </p:to>
                                    </p:set>
                                    <p:animEffect transition="in" filter="fade">
                                      <p:cBhvr>
                                        <p:cTn id="76" dur="500"/>
                                        <p:tgtEl>
                                          <p:spTgt spid="30">
                                            <p:bg/>
                                          </p:spTgt>
                                        </p:tgtEl>
                                      </p:cBhvr>
                                    </p:animEffect>
                                  </p:childTnLst>
                                </p:cTn>
                              </p:par>
                              <p:par>
                                <p:cTn id="77" presetID="10" presetClass="entr" presetSubtype="0" fill="hold" grpId="0" nodeType="withEffect" nodePh="1">
                                  <p:stCondLst>
                                    <p:cond delay="0"/>
                                  </p:stCondLst>
                                  <p:endCondLst>
                                    <p:cond evt="begin" delay="0">
                                      <p:tn val="77"/>
                                    </p:cond>
                                  </p:endCondLst>
                                  <p:childTnLst>
                                    <p:set>
                                      <p:cBhvr>
                                        <p:cTn id="78" dur="1" fill="hold">
                                          <p:stCondLst>
                                            <p:cond delay="0"/>
                                          </p:stCondLst>
                                        </p:cTn>
                                        <p:tgtEl>
                                          <p:spTgt spid="30">
                                            <p:txEl>
                                              <p:pRg st="0" end="0"/>
                                            </p:txEl>
                                          </p:spTgt>
                                        </p:tgtEl>
                                        <p:attrNameLst>
                                          <p:attrName>style.visibility</p:attrName>
                                        </p:attrNameLst>
                                      </p:cBhvr>
                                      <p:to>
                                        <p:strVal val="visible"/>
                                      </p:to>
                                    </p:set>
                                    <p:animEffect transition="in" filter="fade">
                                      <p:cBhvr>
                                        <p:cTn id="79"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3" grpId="0"/>
      <p:bldP spid="15" grpId="0"/>
      <p:bldP spid="17" grpId="0"/>
      <p:bldP spid="19" grpId="0"/>
      <p:bldP spid="21" grpId="0"/>
      <p:bldP spid="5" grpId="0" uiExpand="1" build="p" animBg="1">
        <p:tmplLst>
          <p:tmpl>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uiExpand="1" build="p" animBg="1">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uiExpand="1" build="p" animBg="1">
        <p:tmplLst>
          <p:tmpl>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uiExpand="1" build="p" animBg="1">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uiExpand="1" build="p" animBg="1">
        <p:tmplLst>
          <p:tmpl>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29" grpId="0" uiExpand="1" build="p" animBg="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uiExpand="1" build="p" animBg="1">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8031" y="1561633"/>
            <a:ext cx="11535565" cy="3423284"/>
          </a:xfrm>
        </p:spPr>
        <p:txBody>
          <a:bodyPr anchor="b">
            <a:normAutofit/>
          </a:bodyPr>
          <a:lstStyle>
            <a:lvl1pPr algn="r">
              <a:defRPr sz="8640" cap="all" baseline="0">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918031" y="5059594"/>
            <a:ext cx="11535565" cy="1371989"/>
          </a:xfrm>
        </p:spPr>
        <p:txBody>
          <a:bodyPr/>
          <a:lstStyle>
            <a:lvl1pPr marL="0" indent="0" algn="r">
              <a:lnSpc>
                <a:spcPct val="112000"/>
              </a:lnSpc>
              <a:spcBef>
                <a:spcPts val="0"/>
              </a:spcBef>
              <a:spcAft>
                <a:spcPts val="0"/>
              </a:spcAft>
              <a:buNone/>
              <a:defRPr sz="2880">
                <a:solidFill>
                  <a:schemeClr val="tx2"/>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a:xfrm>
            <a:off x="886690" y="7744063"/>
            <a:ext cx="1946891" cy="485537"/>
          </a:xfrm>
          <a:prstGeom prst="rect">
            <a:avLst/>
          </a:prstGeom>
        </p:spPr>
        <p:txBody>
          <a:bodyPr/>
          <a:lstStyle>
            <a:lvl1pPr>
              <a:defRPr>
                <a:solidFill>
                  <a:schemeClr val="tx2"/>
                </a:solidFill>
              </a:defRPr>
            </a:lvl1pPr>
          </a:lstStyle>
          <a:p>
            <a:fld id="{B61BEF0D-F0BB-DE4B-95CE-6DB70DBA9567}" type="datetimeFigureOut">
              <a:rPr lang="en-US" smtClean="0"/>
              <a:pPr/>
              <a:t>9/26/2023</a:t>
            </a:fld>
            <a:endParaRPr lang="en-US" dirty="0"/>
          </a:p>
        </p:txBody>
      </p:sp>
      <p:sp>
        <p:nvSpPr>
          <p:cNvPr id="5" name="Footer Placeholder 4"/>
          <p:cNvSpPr>
            <a:spLocks noGrp="1"/>
          </p:cNvSpPr>
          <p:nvPr>
            <p:ph type="ftr" sz="quarter" idx="11"/>
          </p:nvPr>
        </p:nvSpPr>
        <p:spPr>
          <a:xfrm>
            <a:off x="3101175" y="7744063"/>
            <a:ext cx="8428052" cy="485537"/>
          </a:xfrm>
          <a:prstGeom prst="rect">
            <a:avLst/>
          </a:prstGeo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11796820" y="7744063"/>
            <a:ext cx="1915550" cy="485537"/>
          </a:xfrm>
          <a:prstGeom prst="rect">
            <a:avLst/>
          </a:prstGeo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7" name="Freeform 6" title="Crop Mark"/>
          <p:cNvSpPr/>
          <p:nvPr/>
        </p:nvSpPr>
        <p:spPr bwMode="auto">
          <a:xfrm>
            <a:off x="9782355" y="2022782"/>
            <a:ext cx="3930016" cy="5290186"/>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816325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pt-BR"/>
              <a:t>Clique para editar o título Mestre</a:t>
            </a:r>
            <a:endParaRPr lang="en-US" dirty="0"/>
          </a:p>
        </p:txBody>
      </p:sp>
      <p:sp>
        <p:nvSpPr>
          <p:cNvPr id="3" name="Content Placeholder 2"/>
          <p:cNvSpPr>
            <a:spLocks noGrp="1"/>
          </p:cNvSpPr>
          <p:nvPr>
            <p:ph sz="half" idx="1"/>
          </p:nvPr>
        </p:nvSpPr>
        <p:spPr>
          <a:xfrm>
            <a:off x="1645920" y="2743200"/>
            <a:ext cx="5337343" cy="429768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830484" y="2743200"/>
            <a:ext cx="5337343" cy="429768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9/26/2023</a:t>
            </a:fld>
            <a:endParaRPr lang="en-US" dirty="0"/>
          </a:p>
        </p:txBody>
      </p:sp>
      <p:sp>
        <p:nvSpPr>
          <p:cNvPr id="6" name="Footer Placeholder 5"/>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7" name="Slide Number Placeholder 6"/>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1808176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645920" y="822960"/>
            <a:ext cx="11521440" cy="1783080"/>
          </a:xfrm>
        </p:spPr>
        <p:txBody>
          <a:bodyPr/>
          <a:lstStyle>
            <a:lvl1pPr>
              <a:defRPr>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645920" y="2809037"/>
            <a:ext cx="5332781" cy="988694"/>
          </a:xfrm>
        </p:spPr>
        <p:txBody>
          <a:bodyPr anchor="b">
            <a:noAutofit/>
          </a:bodyPr>
          <a:lstStyle>
            <a:lvl1pPr marL="0" indent="0">
              <a:lnSpc>
                <a:spcPct val="84000"/>
              </a:lnSpc>
              <a:spcBef>
                <a:spcPts val="0"/>
              </a:spcBef>
              <a:spcAft>
                <a:spcPts val="0"/>
              </a:spcAft>
              <a:buNone/>
              <a:defRPr sz="3600" b="0"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pt-BR"/>
              <a:t>Clique para editar os estilos de texto Mestres</a:t>
            </a:r>
          </a:p>
        </p:txBody>
      </p:sp>
      <p:sp>
        <p:nvSpPr>
          <p:cNvPr id="4" name="Content Placeholder 3"/>
          <p:cNvSpPr>
            <a:spLocks noGrp="1"/>
          </p:cNvSpPr>
          <p:nvPr>
            <p:ph sz="half" idx="2"/>
          </p:nvPr>
        </p:nvSpPr>
        <p:spPr>
          <a:xfrm>
            <a:off x="1645920" y="3966249"/>
            <a:ext cx="5332781" cy="307463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830017" y="2809037"/>
            <a:ext cx="5332781" cy="988694"/>
          </a:xfrm>
        </p:spPr>
        <p:txBody>
          <a:bodyPr anchor="b">
            <a:noAutofit/>
          </a:bodyPr>
          <a:lstStyle>
            <a:lvl1pPr marL="0" indent="0">
              <a:lnSpc>
                <a:spcPct val="84000"/>
              </a:lnSpc>
              <a:spcBef>
                <a:spcPts val="0"/>
              </a:spcBef>
              <a:spcAft>
                <a:spcPts val="0"/>
              </a:spcAft>
              <a:buNone/>
              <a:defRPr sz="3600" b="0"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pt-BR"/>
              <a:t>Clique para editar os estilos de texto Mestres</a:t>
            </a:r>
          </a:p>
        </p:txBody>
      </p:sp>
      <p:sp>
        <p:nvSpPr>
          <p:cNvPr id="6" name="Content Placeholder 5"/>
          <p:cNvSpPr>
            <a:spLocks noGrp="1"/>
          </p:cNvSpPr>
          <p:nvPr>
            <p:ph sz="quarter" idx="4"/>
          </p:nvPr>
        </p:nvSpPr>
        <p:spPr>
          <a:xfrm>
            <a:off x="7830017" y="3966249"/>
            <a:ext cx="5332781" cy="307463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9/26/2023</a:t>
            </a:fld>
            <a:endParaRPr lang="en-US" dirty="0"/>
          </a:p>
        </p:txBody>
      </p:sp>
      <p:sp>
        <p:nvSpPr>
          <p:cNvPr id="8" name="Footer Placeholder 7"/>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9" name="Slide Number Placeholder 8"/>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9988520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9/26/2023</a:t>
            </a:fld>
            <a:endParaRPr lang="en-US" dirty="0"/>
          </a:p>
        </p:txBody>
      </p:sp>
      <p:sp>
        <p:nvSpPr>
          <p:cNvPr id="4" name="Footer Placeholder 3"/>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5" name="Slide Number Placeholder 4"/>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453343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9/26/2023</a:t>
            </a:fld>
            <a:endParaRPr lang="en-US" dirty="0"/>
          </a:p>
        </p:txBody>
      </p:sp>
      <p:sp>
        <p:nvSpPr>
          <p:cNvPr id="3" name="Footer Placeholder 2"/>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4" name="Slide Number Placeholder 3"/>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660291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3716" y="208094"/>
            <a:ext cx="13482970" cy="1415743"/>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573715" y="1623837"/>
            <a:ext cx="13482970" cy="6397669"/>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2251639143"/>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37" r:id="rId3"/>
    <p:sldLayoutId id="2147483838"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650" r:id="rId14"/>
  </p:sldLayoutIdLst>
  <p:hf sldNum="0" hdr="0" ftr="0" dt="0"/>
  <p:txStyles>
    <p:titleStyle>
      <a:lvl1pPr algn="l" defTabSz="1097280" rtl="0" eaLnBrk="1" latinLnBrk="0" hangingPunct="1">
        <a:lnSpc>
          <a:spcPct val="89000"/>
        </a:lnSpc>
        <a:spcBef>
          <a:spcPct val="0"/>
        </a:spcBef>
        <a:buNone/>
        <a:defRPr sz="5400" kern="1200" baseline="0">
          <a:solidFill>
            <a:schemeClr val="tx2"/>
          </a:solidFill>
          <a:latin typeface="+mj-lt"/>
          <a:ea typeface="+mj-ea"/>
          <a:cs typeface="+mj-cs"/>
        </a:defRPr>
      </a:lvl1pPr>
    </p:titleStyle>
    <p:bodyStyle>
      <a:lvl1pPr marL="460858" indent="-460858" algn="l" defTabSz="1097280" rtl="0" eaLnBrk="1" latinLnBrk="0" hangingPunct="1">
        <a:lnSpc>
          <a:spcPct val="94000"/>
        </a:lnSpc>
        <a:spcBef>
          <a:spcPts val="12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1pPr>
      <a:lvl2pPr marL="10972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2pPr>
      <a:lvl3pPr marL="16459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3pPr>
      <a:lvl4pPr marL="21945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4pPr>
      <a:lvl5pPr marL="274320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5pPr>
      <a:lvl6pPr marL="329184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920" i="1" kern="1200" baseline="0">
          <a:solidFill>
            <a:schemeClr val="tx2"/>
          </a:solidFill>
          <a:latin typeface="+mn-lt"/>
          <a:ea typeface="+mn-ea"/>
          <a:cs typeface="+mn-cs"/>
        </a:defRPr>
      </a:lvl6pPr>
      <a:lvl7pPr marL="38404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7pPr>
      <a:lvl8pPr marL="43891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i="1" kern="1200" baseline="0">
          <a:solidFill>
            <a:schemeClr val="tx2"/>
          </a:solidFill>
          <a:latin typeface="+mn-lt"/>
          <a:ea typeface="+mn-ea"/>
          <a:cs typeface="+mn-cs"/>
        </a:defRPr>
      </a:lvl8pPr>
      <a:lvl9pPr marL="49377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75499B-8BF3-F80A-EB53-A401FAB8BBEB}"/>
              </a:ext>
            </a:extLst>
          </p:cNvPr>
          <p:cNvSpPr>
            <a:spLocks noGrp="1"/>
          </p:cNvSpPr>
          <p:nvPr>
            <p:ph type="ctrTitle"/>
          </p:nvPr>
        </p:nvSpPr>
        <p:spPr>
          <a:xfrm>
            <a:off x="616096" y="2792604"/>
            <a:ext cx="9601200" cy="1249668"/>
          </a:xfrm>
        </p:spPr>
        <p:txBody>
          <a:bodyPr>
            <a:noAutofit/>
          </a:bodyPr>
          <a:lstStyle/>
          <a:p>
            <a:r>
              <a:rPr lang="pt-BR" sz="6000" dirty="0"/>
              <a:t>Princípios gerais do cuidado:</a:t>
            </a:r>
          </a:p>
        </p:txBody>
      </p:sp>
      <p:sp>
        <p:nvSpPr>
          <p:cNvPr id="3" name="Subtítulo 2">
            <a:extLst>
              <a:ext uri="{FF2B5EF4-FFF2-40B4-BE49-F238E27FC236}">
                <a16:creationId xmlns:a16="http://schemas.microsoft.com/office/drawing/2014/main" id="{73E7E83B-5821-1FC5-8AA6-C68DAA8143F8}"/>
              </a:ext>
            </a:extLst>
          </p:cNvPr>
          <p:cNvSpPr>
            <a:spLocks noGrp="1"/>
          </p:cNvSpPr>
          <p:nvPr>
            <p:ph type="subTitle" idx="1"/>
          </p:nvPr>
        </p:nvSpPr>
        <p:spPr>
          <a:xfrm>
            <a:off x="616095" y="4029302"/>
            <a:ext cx="11208037" cy="700338"/>
          </a:xfrm>
        </p:spPr>
        <p:txBody>
          <a:bodyPr>
            <a:noAutofit/>
          </a:bodyPr>
          <a:lstStyle/>
          <a:p>
            <a:r>
              <a:rPr lang="pt-BR" sz="4000" dirty="0"/>
              <a:t>Habilidades de comunicação</a:t>
            </a:r>
          </a:p>
        </p:txBody>
      </p:sp>
      <p:sp>
        <p:nvSpPr>
          <p:cNvPr id="7" name="Subtítulo 2">
            <a:extLst>
              <a:ext uri="{FF2B5EF4-FFF2-40B4-BE49-F238E27FC236}">
                <a16:creationId xmlns:a16="http://schemas.microsoft.com/office/drawing/2014/main" id="{75C5C6EA-D237-C9CE-1E7B-9F7A65D5084E}"/>
              </a:ext>
            </a:extLst>
          </p:cNvPr>
          <p:cNvSpPr txBox="1">
            <a:spLocks/>
          </p:cNvSpPr>
          <p:nvPr/>
        </p:nvSpPr>
        <p:spPr>
          <a:xfrm>
            <a:off x="0" y="7384780"/>
            <a:ext cx="14630400" cy="771254"/>
          </a:xfrm>
          <a:prstGeom prst="rect">
            <a:avLst/>
          </a:prstGeom>
        </p:spPr>
        <p:txBody>
          <a:bodyPr vert="horz" lIns="91440" tIns="45720" rIns="91440" bIns="45720" rtlCol="0" anchor="t">
            <a:noAutofit/>
          </a:bodyPr>
          <a:lstStyle>
            <a:lvl1pPr marL="0" indent="0" algn="l" defTabSz="548640" rtl="0" eaLnBrk="1" latinLnBrk="0" hangingPunct="1">
              <a:spcBef>
                <a:spcPct val="20000"/>
              </a:spcBef>
              <a:spcAft>
                <a:spcPts val="720"/>
              </a:spcAft>
              <a:buClr>
                <a:schemeClr val="tx1"/>
              </a:buClr>
              <a:buSzPct val="80000"/>
              <a:buFont typeface="Wingdings 3" panose="05040102010807070707" pitchFamily="18" charset="2"/>
              <a:buNone/>
              <a:defRPr sz="2520" kern="1200" cap="none">
                <a:solidFill>
                  <a:schemeClr val="bg2">
                    <a:lumMod val="75000"/>
                  </a:schemeClr>
                </a:solidFill>
                <a:effectLst/>
                <a:latin typeface="+mn-lt"/>
                <a:ea typeface="+mn-ea"/>
                <a:cs typeface="+mn-cs"/>
              </a:defRPr>
            </a:lvl1pPr>
            <a:lvl2pPr marL="54864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2160" kern="1200" cap="none">
                <a:solidFill>
                  <a:schemeClr val="tx1">
                    <a:tint val="75000"/>
                  </a:schemeClr>
                </a:solidFill>
                <a:effectLst/>
                <a:latin typeface="+mn-lt"/>
                <a:ea typeface="+mn-ea"/>
                <a:cs typeface="+mn-cs"/>
              </a:defRPr>
            </a:lvl2pPr>
            <a:lvl3pPr marL="109728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920" kern="1200" cap="none">
                <a:solidFill>
                  <a:schemeClr val="tx1">
                    <a:tint val="75000"/>
                  </a:schemeClr>
                </a:solidFill>
                <a:effectLst/>
                <a:latin typeface="+mn-lt"/>
                <a:ea typeface="+mn-ea"/>
                <a:cs typeface="+mn-cs"/>
              </a:defRPr>
            </a:lvl3pPr>
            <a:lvl4pPr marL="164592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4pPr>
            <a:lvl5pPr marL="219456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5pPr>
            <a:lvl6pPr marL="274320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6pPr>
            <a:lvl7pPr marL="329184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7pPr>
            <a:lvl8pPr marL="384048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8pPr>
            <a:lvl9pPr marL="438912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9pPr>
          </a:lstStyle>
          <a:p>
            <a:pPr algn="ctr"/>
            <a:r>
              <a:rPr lang="pt-BR" sz="2000" b="1" dirty="0">
                <a:solidFill>
                  <a:schemeClr val="tx1"/>
                </a:solidFill>
              </a:rPr>
              <a:t>Granja – Ceará        </a:t>
            </a:r>
          </a:p>
          <a:p>
            <a:pPr algn="ctr"/>
            <a:r>
              <a:rPr lang="pt-BR" sz="2000" b="1" dirty="0">
                <a:solidFill>
                  <a:schemeClr val="tx1"/>
                </a:solidFill>
              </a:rPr>
              <a:t>Setembro/2023</a:t>
            </a:r>
          </a:p>
        </p:txBody>
      </p:sp>
      <p:pic>
        <p:nvPicPr>
          <p:cNvPr id="9" name="Imagem 8">
            <a:extLst>
              <a:ext uri="{FF2B5EF4-FFF2-40B4-BE49-F238E27FC236}">
                <a16:creationId xmlns:a16="http://schemas.microsoft.com/office/drawing/2014/main" id="{D97B3493-6AF4-8873-F0ED-A10DEFD75534}"/>
              </a:ext>
            </a:extLst>
          </p:cNvPr>
          <p:cNvPicPr>
            <a:picLocks noChangeAspect="1"/>
          </p:cNvPicPr>
          <p:nvPr/>
        </p:nvPicPr>
        <p:blipFill rotWithShape="1">
          <a:blip r:embed="rId3">
            <a:extLst>
              <a:ext uri="{28A0092B-C50C-407E-A947-70E740481C1C}">
                <a14:useLocalDpi xmlns:a14="http://schemas.microsoft.com/office/drawing/2010/main" val="0"/>
              </a:ext>
            </a:extLst>
          </a:blip>
          <a:srcRect l="24641" t="12644" r="48643" b="68957"/>
          <a:stretch/>
        </p:blipFill>
        <p:spPr>
          <a:xfrm>
            <a:off x="1757968" y="5486744"/>
            <a:ext cx="1045619" cy="1079789"/>
          </a:xfrm>
          <a:prstGeom prst="ellipse">
            <a:avLst/>
          </a:prstGeom>
          <a:ln w="76200">
            <a:solidFill>
              <a:srgbClr val="72C052"/>
            </a:solidFill>
          </a:ln>
          <a:scene3d>
            <a:camera prst="orthographicFront"/>
            <a:lightRig rig="threePt" dir="t"/>
          </a:scene3d>
          <a:sp3d>
            <a:bevelT/>
          </a:sp3d>
        </p:spPr>
      </p:pic>
      <p:sp>
        <p:nvSpPr>
          <p:cNvPr id="10" name="CaixaDeTexto 9">
            <a:extLst>
              <a:ext uri="{FF2B5EF4-FFF2-40B4-BE49-F238E27FC236}">
                <a16:creationId xmlns:a16="http://schemas.microsoft.com/office/drawing/2014/main" id="{F620E5C0-CC52-78BA-F6ED-3845ADEB4809}"/>
              </a:ext>
            </a:extLst>
          </p:cNvPr>
          <p:cNvSpPr txBox="1"/>
          <p:nvPr/>
        </p:nvSpPr>
        <p:spPr>
          <a:xfrm>
            <a:off x="2733979" y="5649484"/>
            <a:ext cx="2669717" cy="70788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pt-BR" sz="2000" b="1" dirty="0">
                <a:latin typeface="Bahnschrift SemiBold Condensed" panose="020B0502040204020203" pitchFamily="34" charset="0"/>
              </a:rPr>
              <a:t>Márcio Carvalho Fontenele</a:t>
            </a:r>
          </a:p>
          <a:p>
            <a:pPr algn="ctr"/>
            <a:r>
              <a:rPr lang="pt-BR" sz="2000" b="1" dirty="0">
                <a:latin typeface="Bahnschrift SemiBold Condensed" panose="020B0502040204020203" pitchFamily="34" charset="0"/>
              </a:rPr>
              <a:t>Facilitador</a:t>
            </a:r>
          </a:p>
        </p:txBody>
      </p:sp>
      <p:pic>
        <p:nvPicPr>
          <p:cNvPr id="12" name="Imagem 11">
            <a:extLst>
              <a:ext uri="{FF2B5EF4-FFF2-40B4-BE49-F238E27FC236}">
                <a16:creationId xmlns:a16="http://schemas.microsoft.com/office/drawing/2014/main" id="{8B43D958-0B46-A2B1-5F69-FF237A835747}"/>
              </a:ext>
            </a:extLst>
          </p:cNvPr>
          <p:cNvPicPr>
            <a:picLocks noChangeAspect="1"/>
          </p:cNvPicPr>
          <p:nvPr/>
        </p:nvPicPr>
        <p:blipFill rotWithShape="1">
          <a:blip r:embed="rId4"/>
          <a:srcRect l="8813" t="10000" r="10153" b="8430"/>
          <a:stretch/>
        </p:blipFill>
        <p:spPr>
          <a:xfrm>
            <a:off x="6416246" y="269570"/>
            <a:ext cx="1797907" cy="1809809"/>
          </a:xfrm>
          <a:prstGeom prst="ellipse">
            <a:avLst/>
          </a:prstGeom>
        </p:spPr>
      </p:pic>
    </p:spTree>
    <p:extLst>
      <p:ext uri="{BB962C8B-B14F-4D97-AF65-F5344CB8AC3E}">
        <p14:creationId xmlns:p14="http://schemas.microsoft.com/office/powerpoint/2010/main" val="1609294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FBF3B-D6C6-1998-5BA7-17BC2508B9EB}"/>
              </a:ext>
            </a:extLst>
          </p:cNvPr>
          <p:cNvSpPr>
            <a:spLocks noGrp="1"/>
          </p:cNvSpPr>
          <p:nvPr>
            <p:ph type="title"/>
          </p:nvPr>
        </p:nvSpPr>
        <p:spPr/>
        <p:txBody>
          <a:bodyPr/>
          <a:lstStyle/>
          <a:p>
            <a:r>
              <a:rPr lang="pt-BR" dirty="0"/>
              <a:t>Perguntas abertas e fechadas</a:t>
            </a:r>
          </a:p>
        </p:txBody>
      </p:sp>
      <p:sp>
        <p:nvSpPr>
          <p:cNvPr id="3" name="Espaço Reservado para Conteúdo 2">
            <a:extLst>
              <a:ext uri="{FF2B5EF4-FFF2-40B4-BE49-F238E27FC236}">
                <a16:creationId xmlns:a16="http://schemas.microsoft.com/office/drawing/2014/main" id="{DBD2BFD5-A09E-FA03-C44F-F8BCE7517C0E}"/>
              </a:ext>
            </a:extLst>
          </p:cNvPr>
          <p:cNvSpPr>
            <a:spLocks noGrp="1"/>
          </p:cNvSpPr>
          <p:nvPr>
            <p:ph idx="1"/>
          </p:nvPr>
        </p:nvSpPr>
        <p:spPr/>
        <p:txBody>
          <a:bodyPr/>
          <a:lstStyle/>
          <a:p>
            <a:pPr algn="just"/>
            <a:r>
              <a:rPr lang="pt-BR" dirty="0"/>
              <a:t>Perguntas fechadas</a:t>
            </a:r>
          </a:p>
          <a:p>
            <a:pPr lvl="1" algn="just"/>
            <a:r>
              <a:rPr lang="pt-BR" dirty="0"/>
              <a:t>Ajuda a obter uma ampla perspectiva da vida ou dos problemas de uma pessoa (especialmente importante na 1ª avaliação).</a:t>
            </a:r>
          </a:p>
          <a:p>
            <a:pPr lvl="1" algn="just"/>
            <a:r>
              <a:rPr lang="pt-BR" dirty="0"/>
              <a:t>Dê à pessoa a oportunidade de falar livremente.</a:t>
            </a:r>
          </a:p>
          <a:p>
            <a:pPr algn="just"/>
            <a:r>
              <a:rPr lang="pt-BR" dirty="0"/>
              <a:t>Perguntas fechadas:</a:t>
            </a:r>
          </a:p>
          <a:p>
            <a:pPr lvl="1" algn="just"/>
            <a:r>
              <a:rPr lang="pt-BR" dirty="0"/>
              <a:t>Ajuda a obter informações específicas.</a:t>
            </a:r>
          </a:p>
          <a:p>
            <a:pPr lvl="1" algn="just"/>
            <a:r>
              <a:rPr lang="pt-BR" dirty="0"/>
              <a:t>Ajuda quando as pessoas falarem de outra coisa, ou se estão dando muitos detalhes em suas respostas.</a:t>
            </a:r>
          </a:p>
          <a:p>
            <a:pPr lvl="1" algn="just"/>
            <a:r>
              <a:rPr lang="pt-BR" dirty="0"/>
              <a:t>As avaliações devem começar geralmente com uma pergunta aberta: por exemplo “o que o traz aqui hoje?”</a:t>
            </a:r>
          </a:p>
        </p:txBody>
      </p:sp>
    </p:spTree>
    <p:extLst>
      <p:ext uri="{BB962C8B-B14F-4D97-AF65-F5344CB8AC3E}">
        <p14:creationId xmlns:p14="http://schemas.microsoft.com/office/powerpoint/2010/main" val="248215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1FDF56-89B2-64E6-2091-F550AD882099}"/>
              </a:ext>
            </a:extLst>
          </p:cNvPr>
          <p:cNvSpPr>
            <a:spLocks noGrp="1"/>
          </p:cNvSpPr>
          <p:nvPr>
            <p:ph type="title"/>
          </p:nvPr>
        </p:nvSpPr>
        <p:spPr/>
        <p:txBody>
          <a:bodyPr/>
          <a:lstStyle/>
          <a:p>
            <a:r>
              <a:rPr lang="pt-BR" dirty="0"/>
              <a:t>Perguntas abertas</a:t>
            </a:r>
          </a:p>
        </p:txBody>
      </p:sp>
      <p:sp>
        <p:nvSpPr>
          <p:cNvPr id="3" name="Espaço Reservado para Conteúdo 2">
            <a:extLst>
              <a:ext uri="{FF2B5EF4-FFF2-40B4-BE49-F238E27FC236}">
                <a16:creationId xmlns:a16="http://schemas.microsoft.com/office/drawing/2014/main" id="{C9E4B991-DE10-F8D3-AEF9-D0AD0239871C}"/>
              </a:ext>
            </a:extLst>
          </p:cNvPr>
          <p:cNvSpPr>
            <a:spLocks noGrp="1"/>
          </p:cNvSpPr>
          <p:nvPr>
            <p:ph idx="1"/>
          </p:nvPr>
        </p:nvSpPr>
        <p:spPr/>
        <p:txBody>
          <a:bodyPr/>
          <a:lstStyle/>
          <a:p>
            <a:pPr algn="just"/>
            <a:r>
              <a:rPr lang="pt-BR" dirty="0"/>
              <a:t>Perguntas abertas – abra a comunicação</a:t>
            </a:r>
          </a:p>
          <a:p>
            <a:pPr lvl="1" algn="just"/>
            <a:r>
              <a:rPr lang="pt-BR" dirty="0"/>
              <a:t>Exemplos: Como você está se sentindo? Como foi seu deslocamento para cá? Como é a vida familiar para você? O que você gostaria de fazer? Fale-me sobre você?</a:t>
            </a:r>
          </a:p>
          <a:p>
            <a:pPr algn="just"/>
            <a:r>
              <a:rPr lang="pt-BR" dirty="0"/>
              <a:t>Perguntas fechadas – encerre a conversa</a:t>
            </a:r>
          </a:p>
          <a:p>
            <a:pPr lvl="1" algn="just"/>
            <a:r>
              <a:rPr lang="pt-BR" dirty="0"/>
              <a:t>Exemplos: Você está se sentindo feliz? Você veio aqui de ônibus? Você aproveita o tempo com sua família? Qual é o seu nome? Você gosta de praticar esportes?</a:t>
            </a:r>
          </a:p>
        </p:txBody>
      </p:sp>
    </p:spTree>
    <p:extLst>
      <p:ext uri="{BB962C8B-B14F-4D97-AF65-F5344CB8AC3E}">
        <p14:creationId xmlns:p14="http://schemas.microsoft.com/office/powerpoint/2010/main" val="407342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CE3C72-EFFC-E571-5220-D74E9D38D2A3}"/>
              </a:ext>
            </a:extLst>
          </p:cNvPr>
          <p:cNvSpPr>
            <a:spLocks noGrp="1"/>
          </p:cNvSpPr>
          <p:nvPr>
            <p:ph type="title"/>
          </p:nvPr>
        </p:nvSpPr>
        <p:spPr/>
        <p:txBody>
          <a:bodyPr/>
          <a:lstStyle/>
          <a:p>
            <a:r>
              <a:rPr lang="pt-BR" dirty="0"/>
              <a:t>Resumindo</a:t>
            </a:r>
          </a:p>
        </p:txBody>
      </p:sp>
      <p:sp>
        <p:nvSpPr>
          <p:cNvPr id="3" name="Espaço Reservado para Conteúdo 2">
            <a:extLst>
              <a:ext uri="{FF2B5EF4-FFF2-40B4-BE49-F238E27FC236}">
                <a16:creationId xmlns:a16="http://schemas.microsoft.com/office/drawing/2014/main" id="{62A44BDF-2AD5-400F-0633-CFC4DBB06694}"/>
              </a:ext>
            </a:extLst>
          </p:cNvPr>
          <p:cNvSpPr>
            <a:spLocks noGrp="1"/>
          </p:cNvSpPr>
          <p:nvPr>
            <p:ph idx="1"/>
          </p:nvPr>
        </p:nvSpPr>
        <p:spPr/>
        <p:txBody>
          <a:bodyPr/>
          <a:lstStyle/>
          <a:p>
            <a:pPr algn="just"/>
            <a:r>
              <a:rPr lang="pt-BR" dirty="0"/>
              <a:t>Reafirme os principais pontos (do conteúdo) dos problemas da pessoa.</a:t>
            </a:r>
          </a:p>
          <a:p>
            <a:pPr algn="just"/>
            <a:r>
              <a:rPr lang="pt-BR" dirty="0"/>
              <a:t>Não apenas repita – coloque em suas próprias palavras como você compreendeu a situação da pessoa.</a:t>
            </a:r>
          </a:p>
          <a:p>
            <a:pPr algn="just"/>
            <a:r>
              <a:rPr lang="pt-BR" dirty="0"/>
              <a:t>Não afirme como fato – use palavras que mostrem que você está verificando se entendeu corretamente.</a:t>
            </a:r>
          </a:p>
          <a:p>
            <a:pPr algn="just"/>
            <a:r>
              <a:rPr lang="pt-BR" dirty="0"/>
              <a:t>Resumos oferecidos durante o curso da sessão nos ajudam a manter nosso foco nas áreas importantes e também a fazer transições para outros tópicos relevantes.</a:t>
            </a:r>
          </a:p>
        </p:txBody>
      </p:sp>
    </p:spTree>
    <p:extLst>
      <p:ext uri="{BB962C8B-B14F-4D97-AF65-F5344CB8AC3E}">
        <p14:creationId xmlns:p14="http://schemas.microsoft.com/office/powerpoint/2010/main" val="2890773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DEC1A4-5A76-058F-F7B2-6EE6CA78C618}"/>
              </a:ext>
            </a:extLst>
          </p:cNvPr>
          <p:cNvSpPr>
            <a:spLocks noGrp="1"/>
          </p:cNvSpPr>
          <p:nvPr>
            <p:ph type="title"/>
          </p:nvPr>
        </p:nvSpPr>
        <p:spPr/>
        <p:txBody>
          <a:bodyPr/>
          <a:lstStyle/>
          <a:p>
            <a:r>
              <a:rPr lang="pt-BR" dirty="0"/>
              <a:t>Habilidades de Comunicação</a:t>
            </a:r>
          </a:p>
        </p:txBody>
      </p:sp>
      <p:sp>
        <p:nvSpPr>
          <p:cNvPr id="3" name="Espaço Reservado para Conteúdo 2">
            <a:extLst>
              <a:ext uri="{FF2B5EF4-FFF2-40B4-BE49-F238E27FC236}">
                <a16:creationId xmlns:a16="http://schemas.microsoft.com/office/drawing/2014/main" id="{45E4FCAF-8DF6-7FED-2A5C-D21AF7B4FA0B}"/>
              </a:ext>
            </a:extLst>
          </p:cNvPr>
          <p:cNvSpPr>
            <a:spLocks noGrp="1"/>
          </p:cNvSpPr>
          <p:nvPr>
            <p:ph idx="1"/>
          </p:nvPr>
        </p:nvSpPr>
        <p:spPr/>
        <p:txBody>
          <a:bodyPr/>
          <a:lstStyle/>
          <a:p>
            <a:r>
              <a:rPr lang="pt-BR" dirty="0"/>
              <a:t>O que constitui uma comunicação eficaz?</a:t>
            </a:r>
          </a:p>
          <a:p>
            <a:r>
              <a:rPr lang="pt-BR" dirty="0"/>
              <a:t>Quais as barreiras para fornecer uma comunicação eficaz?</a:t>
            </a:r>
          </a:p>
        </p:txBody>
      </p:sp>
    </p:spTree>
    <p:extLst>
      <p:ext uri="{BB962C8B-B14F-4D97-AF65-F5344CB8AC3E}">
        <p14:creationId xmlns:p14="http://schemas.microsoft.com/office/powerpoint/2010/main" val="141292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30BC56-1AD7-BA58-866B-3B6B566FD3F5}"/>
              </a:ext>
            </a:extLst>
          </p:cNvPr>
          <p:cNvSpPr>
            <a:spLocks noGrp="1"/>
          </p:cNvSpPr>
          <p:nvPr>
            <p:ph type="title"/>
          </p:nvPr>
        </p:nvSpPr>
        <p:spPr/>
        <p:txBody>
          <a:bodyPr/>
          <a:lstStyle/>
          <a:p>
            <a:r>
              <a:rPr lang="pt-BR" dirty="0"/>
              <a:t>Escuta Ativa</a:t>
            </a:r>
          </a:p>
        </p:txBody>
      </p:sp>
      <p:sp>
        <p:nvSpPr>
          <p:cNvPr id="3" name="Espaço Reservado para Conteúdo 2">
            <a:extLst>
              <a:ext uri="{FF2B5EF4-FFF2-40B4-BE49-F238E27FC236}">
                <a16:creationId xmlns:a16="http://schemas.microsoft.com/office/drawing/2014/main" id="{965EA12C-9E6C-0E45-AAF3-C0220E6A2898}"/>
              </a:ext>
            </a:extLst>
          </p:cNvPr>
          <p:cNvSpPr>
            <a:spLocks noGrp="1"/>
          </p:cNvSpPr>
          <p:nvPr>
            <p:ph idx="1"/>
          </p:nvPr>
        </p:nvSpPr>
        <p:spPr/>
        <p:txBody>
          <a:bodyPr/>
          <a:lstStyle/>
          <a:p>
            <a:r>
              <a:rPr lang="pt-BR" dirty="0"/>
              <a:t>Ouvindo sem se distrair</a:t>
            </a:r>
          </a:p>
          <a:p>
            <a:r>
              <a:rPr lang="pt-BR" dirty="0"/>
              <a:t>Ouvindo e prestando atenção:</a:t>
            </a:r>
          </a:p>
          <a:p>
            <a:pPr lvl="1"/>
            <a:r>
              <a:rPr lang="pt-BR" dirty="0"/>
              <a:t>Mensagens verbais (o que está sendo dito).</a:t>
            </a:r>
          </a:p>
          <a:p>
            <a:pPr lvl="1"/>
            <a:r>
              <a:rPr lang="pt-BR" dirty="0"/>
              <a:t>Mensagens não verbais (o que está sendo dito com linguagem corporal, pausas, expressões faciais etc.). </a:t>
            </a:r>
          </a:p>
          <a:p>
            <a:r>
              <a:rPr lang="pt-BR" dirty="0"/>
              <a:t>Dando tempo:</a:t>
            </a:r>
          </a:p>
          <a:p>
            <a:pPr lvl="1"/>
            <a:r>
              <a:rPr lang="pt-BR" dirty="0"/>
              <a:t>Não se apresse</a:t>
            </a:r>
          </a:p>
          <a:p>
            <a:pPr lvl="1"/>
            <a:r>
              <a:rPr lang="pt-BR" dirty="0"/>
              <a:t>Permita silêncios.</a:t>
            </a:r>
          </a:p>
        </p:txBody>
      </p:sp>
    </p:spTree>
    <p:extLst>
      <p:ext uri="{BB962C8B-B14F-4D97-AF65-F5344CB8AC3E}">
        <p14:creationId xmlns:p14="http://schemas.microsoft.com/office/powerpoint/2010/main" val="190338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832A23-C199-19C6-348C-E6E95413D0DA}"/>
              </a:ext>
            </a:extLst>
          </p:cNvPr>
          <p:cNvSpPr>
            <a:spLocks noGrp="1"/>
          </p:cNvSpPr>
          <p:nvPr>
            <p:ph type="title"/>
          </p:nvPr>
        </p:nvSpPr>
        <p:spPr/>
        <p:txBody>
          <a:bodyPr>
            <a:normAutofit fontScale="90000"/>
          </a:bodyPr>
          <a:lstStyle/>
          <a:p>
            <a:r>
              <a:rPr lang="pt-BR" dirty="0"/>
              <a:t>Utilizando boas habilidades de comunicação</a:t>
            </a:r>
          </a:p>
        </p:txBody>
      </p:sp>
      <p:sp>
        <p:nvSpPr>
          <p:cNvPr id="3" name="Espaço Reservado para Conteúdo 2">
            <a:extLst>
              <a:ext uri="{FF2B5EF4-FFF2-40B4-BE49-F238E27FC236}">
                <a16:creationId xmlns:a16="http://schemas.microsoft.com/office/drawing/2014/main" id="{4179F350-8C2A-6239-0114-04FA486D1C1F}"/>
              </a:ext>
            </a:extLst>
          </p:cNvPr>
          <p:cNvSpPr>
            <a:spLocks noGrp="1"/>
          </p:cNvSpPr>
          <p:nvPr>
            <p:ph idx="1"/>
          </p:nvPr>
        </p:nvSpPr>
        <p:spPr/>
        <p:txBody>
          <a:bodyPr>
            <a:normAutofit lnSpcReduction="10000"/>
          </a:bodyPr>
          <a:lstStyle/>
          <a:p>
            <a:r>
              <a:rPr lang="pt-BR" dirty="0"/>
              <a:t>Criar um ambiente que facilite a comunicação aberta</a:t>
            </a:r>
          </a:p>
          <a:p>
            <a:r>
              <a:rPr lang="pt-BR" dirty="0"/>
              <a:t>Envolver a pessoa com transtorno mental tanto quanto possível.</a:t>
            </a:r>
          </a:p>
          <a:p>
            <a:r>
              <a:rPr lang="pt-BR" dirty="0"/>
              <a:t>Começar ouvindo.</a:t>
            </a:r>
          </a:p>
          <a:p>
            <a:r>
              <a:rPr lang="pt-BR" dirty="0"/>
              <a:t>Ser claro e conciso.</a:t>
            </a:r>
          </a:p>
          <a:p>
            <a:r>
              <a:rPr lang="pt-BR" dirty="0"/>
              <a:t>Evitar informações em excesso, ao mesmo tempo.</a:t>
            </a:r>
          </a:p>
          <a:p>
            <a:r>
              <a:rPr lang="pt-BR" dirty="0"/>
              <a:t>Responder com sensibilidade quando as pessoas revelam experiências difíceis (por exemplo agressão sexual, violência ou automutilação).</a:t>
            </a:r>
          </a:p>
          <a:p>
            <a:r>
              <a:rPr lang="pt-BR" dirty="0"/>
              <a:t>Não julgar as pessoas pelo seus comportamentos ou crenças.</a:t>
            </a:r>
          </a:p>
          <a:p>
            <a:r>
              <a:rPr lang="pt-BR" dirty="0"/>
              <a:t>Respeite os direitos das pessoas de fazer suas próprias decisões.</a:t>
            </a:r>
          </a:p>
          <a:p>
            <a:r>
              <a:rPr lang="pt-BR" dirty="0"/>
              <a:t>Permita o silêncio.</a:t>
            </a:r>
          </a:p>
          <a:p>
            <a:r>
              <a:rPr lang="pt-BR" dirty="0"/>
              <a:t>Respeite a privacidade e mantenha a confidencialidade da história da pessoa, se isso for apropriado.</a:t>
            </a:r>
          </a:p>
          <a:p>
            <a:r>
              <a:rPr lang="pt-BR" dirty="0"/>
              <a:t>Se necessário, usar intérpretes apropriados.</a:t>
            </a:r>
          </a:p>
          <a:p>
            <a:pPr marL="0" indent="0">
              <a:buNone/>
            </a:pPr>
            <a:endParaRPr lang="pt-BR" dirty="0"/>
          </a:p>
        </p:txBody>
      </p:sp>
    </p:spTree>
    <p:extLst>
      <p:ext uri="{BB962C8B-B14F-4D97-AF65-F5344CB8AC3E}">
        <p14:creationId xmlns:p14="http://schemas.microsoft.com/office/powerpoint/2010/main" val="87483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4">
            <a:extLst>
              <a:ext uri="{FF2B5EF4-FFF2-40B4-BE49-F238E27FC236}">
                <a16:creationId xmlns:a16="http://schemas.microsoft.com/office/drawing/2014/main" id="{E17AE761-3152-F7AB-8190-3A5B8FE0EEEC}"/>
              </a:ext>
            </a:extLst>
          </p:cNvPr>
          <p:cNvGraphicFramePr>
            <a:graphicFrameLocks noGrp="1"/>
          </p:cNvGraphicFramePr>
          <p:nvPr>
            <p:ph idx="1"/>
            <p:extLst>
              <p:ext uri="{D42A27DB-BD31-4B8C-83A1-F6EECF244321}">
                <p14:modId xmlns:p14="http://schemas.microsoft.com/office/powerpoint/2010/main" val="1431661206"/>
              </p:ext>
            </p:extLst>
          </p:nvPr>
        </p:nvGraphicFramePr>
        <p:xfrm>
          <a:off x="172528" y="155278"/>
          <a:ext cx="14285344" cy="7185150"/>
        </p:xfrm>
        <a:graphic>
          <a:graphicData uri="http://schemas.openxmlformats.org/drawingml/2006/table">
            <a:tbl>
              <a:tblPr firstRow="1" bandRow="1">
                <a:tableStyleId>{5C22544A-7EE6-4342-B048-85BDC9FD1C3A}</a:tableStyleId>
              </a:tblPr>
              <a:tblGrid>
                <a:gridCol w="14285344">
                  <a:extLst>
                    <a:ext uri="{9D8B030D-6E8A-4147-A177-3AD203B41FA5}">
                      <a16:colId xmlns:a16="http://schemas.microsoft.com/office/drawing/2014/main" val="3255686484"/>
                    </a:ext>
                  </a:extLst>
                </a:gridCol>
              </a:tblGrid>
              <a:tr h="861639">
                <a:tc>
                  <a:txBody>
                    <a:bodyPr/>
                    <a:lstStyle/>
                    <a:p>
                      <a:pPr algn="ctr"/>
                      <a:r>
                        <a:rPr lang="pt-BR" sz="2800" dirty="0"/>
                        <a:t>O FAZER NA COMUNICAÇÃO EM SITUAÇÕES DE</a:t>
                      </a:r>
                    </a:p>
                    <a:p>
                      <a:pPr algn="ctr"/>
                      <a:r>
                        <a:rPr lang="pt-BR" sz="2800" dirty="0"/>
                        <a:t>CRISE HUMANITÁRIA</a:t>
                      </a:r>
                    </a:p>
                  </a:txBody>
                  <a:tcPr/>
                </a:tc>
                <a:extLst>
                  <a:ext uri="{0D108BD9-81ED-4DB2-BD59-A6C34878D82A}">
                    <a16:rowId xmlns:a16="http://schemas.microsoft.com/office/drawing/2014/main" val="1044837033"/>
                  </a:ext>
                </a:extLst>
              </a:tr>
              <a:tr h="472512">
                <a:tc>
                  <a:txBody>
                    <a:bodyPr/>
                    <a:lstStyle/>
                    <a:p>
                      <a:pPr algn="just"/>
                      <a:r>
                        <a:rPr lang="pt-BR" sz="2800" dirty="0"/>
                        <a:t>Não pressione ninguém a contar a sua história.</a:t>
                      </a:r>
                    </a:p>
                  </a:txBody>
                  <a:tcPr/>
                </a:tc>
                <a:extLst>
                  <a:ext uri="{0D108BD9-81ED-4DB2-BD59-A6C34878D82A}">
                    <a16:rowId xmlns:a16="http://schemas.microsoft.com/office/drawing/2014/main" val="1016976852"/>
                  </a:ext>
                </a:extLst>
              </a:tr>
              <a:tr h="472512">
                <a:tc>
                  <a:txBody>
                    <a:bodyPr/>
                    <a:lstStyle/>
                    <a:p>
                      <a:pPr algn="just"/>
                      <a:r>
                        <a:rPr lang="pt-BR" sz="2800" dirty="0"/>
                        <a:t>Não invente coisas que você não sabe.</a:t>
                      </a:r>
                    </a:p>
                  </a:txBody>
                  <a:tcPr/>
                </a:tc>
                <a:extLst>
                  <a:ext uri="{0D108BD9-81ED-4DB2-BD59-A6C34878D82A}">
                    <a16:rowId xmlns:a16="http://schemas.microsoft.com/office/drawing/2014/main" val="1922993237"/>
                  </a:ext>
                </a:extLst>
              </a:tr>
              <a:tr h="472512">
                <a:tc>
                  <a:txBody>
                    <a:bodyPr/>
                    <a:lstStyle/>
                    <a:p>
                      <a:pPr algn="just"/>
                      <a:r>
                        <a:rPr lang="pt-BR" sz="2800" dirty="0"/>
                        <a:t>Não fale sobre as pessoas de forma negativa.</a:t>
                      </a:r>
                    </a:p>
                  </a:txBody>
                  <a:tcPr/>
                </a:tc>
                <a:extLst>
                  <a:ext uri="{0D108BD9-81ED-4DB2-BD59-A6C34878D82A}">
                    <a16:rowId xmlns:a16="http://schemas.microsoft.com/office/drawing/2014/main" val="2249057851"/>
                  </a:ext>
                </a:extLst>
              </a:tr>
              <a:tr h="472512">
                <a:tc>
                  <a:txBody>
                    <a:bodyPr/>
                    <a:lstStyle/>
                    <a:p>
                      <a:pPr algn="just"/>
                      <a:r>
                        <a:rPr lang="pt-BR" sz="2800" dirty="0"/>
                        <a:t>Não conte a eles a história de outra pessoa.</a:t>
                      </a:r>
                    </a:p>
                  </a:txBody>
                  <a:tcPr/>
                </a:tc>
                <a:extLst>
                  <a:ext uri="{0D108BD9-81ED-4DB2-BD59-A6C34878D82A}">
                    <a16:rowId xmlns:a16="http://schemas.microsoft.com/office/drawing/2014/main" val="2975643412"/>
                  </a:ext>
                </a:extLst>
              </a:tr>
              <a:tr h="472512">
                <a:tc>
                  <a:txBody>
                    <a:bodyPr/>
                    <a:lstStyle/>
                    <a:p>
                      <a:pPr algn="just"/>
                      <a:r>
                        <a:rPr lang="pt-BR" sz="2800" dirty="0"/>
                        <a:t>Não pense ou aja como se tivesse que resolver todos os problemas da pessoa.</a:t>
                      </a:r>
                    </a:p>
                  </a:txBody>
                  <a:tcPr/>
                </a:tc>
                <a:extLst>
                  <a:ext uri="{0D108BD9-81ED-4DB2-BD59-A6C34878D82A}">
                    <a16:rowId xmlns:a16="http://schemas.microsoft.com/office/drawing/2014/main" val="650247661"/>
                  </a:ext>
                </a:extLst>
              </a:tr>
              <a:tr h="472512">
                <a:tc>
                  <a:txBody>
                    <a:bodyPr/>
                    <a:lstStyle/>
                    <a:p>
                      <a:pPr algn="just"/>
                      <a:r>
                        <a:rPr lang="pt-BR" sz="2800" dirty="0"/>
                        <a:t>Não use termos técnicos.</a:t>
                      </a:r>
                    </a:p>
                  </a:txBody>
                  <a:tcPr/>
                </a:tc>
                <a:extLst>
                  <a:ext uri="{0D108BD9-81ED-4DB2-BD59-A6C34878D82A}">
                    <a16:rowId xmlns:a16="http://schemas.microsoft.com/office/drawing/2014/main" val="3447385751"/>
                  </a:ext>
                </a:extLst>
              </a:tr>
              <a:tr h="472512">
                <a:tc>
                  <a:txBody>
                    <a:bodyPr/>
                    <a:lstStyle/>
                    <a:p>
                      <a:pPr algn="just"/>
                      <a:r>
                        <a:rPr lang="pt-BR" sz="2800" dirty="0"/>
                        <a:t>Não sinta que precisa tentar resolver os problemas de todas as pessoas.</a:t>
                      </a:r>
                    </a:p>
                  </a:txBody>
                  <a:tcPr/>
                </a:tc>
                <a:extLst>
                  <a:ext uri="{0D108BD9-81ED-4DB2-BD59-A6C34878D82A}">
                    <a16:rowId xmlns:a16="http://schemas.microsoft.com/office/drawing/2014/main" val="126239695"/>
                  </a:ext>
                </a:extLst>
              </a:tr>
              <a:tr h="472512">
                <a:tc>
                  <a:txBody>
                    <a:bodyPr/>
                    <a:lstStyle/>
                    <a:p>
                      <a:pPr algn="just"/>
                      <a:r>
                        <a:rPr lang="pt-BR" sz="2800" dirty="0"/>
                        <a:t>Não tire a força das pessoas e a sensação de ser capaz de cuidar de si. </a:t>
                      </a:r>
                    </a:p>
                  </a:txBody>
                  <a:tcPr/>
                </a:tc>
                <a:extLst>
                  <a:ext uri="{0D108BD9-81ED-4DB2-BD59-A6C34878D82A}">
                    <a16:rowId xmlns:a16="http://schemas.microsoft.com/office/drawing/2014/main" val="1452742432"/>
                  </a:ext>
                </a:extLst>
              </a:tr>
              <a:tr h="472512">
                <a:tc>
                  <a:txBody>
                    <a:bodyPr/>
                    <a:lstStyle/>
                    <a:p>
                      <a:pPr algn="just"/>
                      <a:r>
                        <a:rPr lang="pt-BR" sz="2800" dirty="0"/>
                        <a:t>Não fale sobre seus próprios problemas.</a:t>
                      </a:r>
                    </a:p>
                  </a:txBody>
                  <a:tcPr/>
                </a:tc>
                <a:extLst>
                  <a:ext uri="{0D108BD9-81ED-4DB2-BD59-A6C34878D82A}">
                    <a16:rowId xmlns:a16="http://schemas.microsoft.com/office/drawing/2014/main" val="3395819076"/>
                  </a:ext>
                </a:extLst>
              </a:tr>
              <a:tr h="861639">
                <a:tc>
                  <a:txBody>
                    <a:bodyPr/>
                    <a:lstStyle/>
                    <a:p>
                      <a:pPr algn="just"/>
                      <a:r>
                        <a:rPr lang="pt-BR" sz="2800" dirty="0"/>
                        <a:t>Não julgue o que eles fizeram ou não, ou como eles se sentem. Não diga…</a:t>
                      </a:r>
                    </a:p>
                    <a:p>
                      <a:pPr algn="just"/>
                      <a:r>
                        <a:rPr lang="pt-BR" sz="2800" dirty="0"/>
                        <a:t>”Você não deveria se sentir assim” </a:t>
                      </a:r>
                      <a:r>
                        <a:rPr lang="pt-BR" sz="2800" dirty="0" err="1"/>
                        <a:t>or</a:t>
                      </a:r>
                      <a:r>
                        <a:rPr lang="pt-BR" sz="2800" dirty="0"/>
                        <a:t> “Você foi sortudo por sobreviver.”</a:t>
                      </a:r>
                    </a:p>
                  </a:txBody>
                  <a:tcPr/>
                </a:tc>
                <a:extLst>
                  <a:ext uri="{0D108BD9-81ED-4DB2-BD59-A6C34878D82A}">
                    <a16:rowId xmlns:a16="http://schemas.microsoft.com/office/drawing/2014/main" val="3398641556"/>
                  </a:ext>
                </a:extLst>
              </a:tr>
              <a:tr h="631950">
                <a:tc>
                  <a:txBody>
                    <a:bodyPr/>
                    <a:lstStyle/>
                    <a:p>
                      <a:pPr algn="just"/>
                      <a:r>
                        <a:rPr lang="pt-BR" sz="2800" dirty="0"/>
                        <a:t>Não interrompa ou apresse a história de alguém (olhando o relógio ou falando muito rápido).</a:t>
                      </a:r>
                    </a:p>
                  </a:txBody>
                  <a:tcPr/>
                </a:tc>
                <a:extLst>
                  <a:ext uri="{0D108BD9-81ED-4DB2-BD59-A6C34878D82A}">
                    <a16:rowId xmlns:a16="http://schemas.microsoft.com/office/drawing/2014/main" val="3944780894"/>
                  </a:ext>
                </a:extLst>
              </a:tr>
            </a:tbl>
          </a:graphicData>
        </a:graphic>
      </p:graphicFrame>
    </p:spTree>
    <p:extLst>
      <p:ext uri="{BB962C8B-B14F-4D97-AF65-F5344CB8AC3E}">
        <p14:creationId xmlns:p14="http://schemas.microsoft.com/office/powerpoint/2010/main" val="152808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FDC413-12E0-59D2-8029-FED39EAEA734}"/>
              </a:ext>
            </a:extLst>
          </p:cNvPr>
          <p:cNvSpPr>
            <a:spLocks noGrp="1"/>
          </p:cNvSpPr>
          <p:nvPr>
            <p:ph type="title"/>
          </p:nvPr>
        </p:nvSpPr>
        <p:spPr/>
        <p:txBody>
          <a:bodyPr/>
          <a:lstStyle/>
          <a:p>
            <a:pPr algn="ctr"/>
            <a:r>
              <a:rPr lang="pt-BR" dirty="0"/>
              <a:t>Empatia</a:t>
            </a:r>
          </a:p>
        </p:txBody>
      </p:sp>
      <p:sp>
        <p:nvSpPr>
          <p:cNvPr id="3" name="Espaço Reservado para Imagem 2">
            <a:extLst>
              <a:ext uri="{FF2B5EF4-FFF2-40B4-BE49-F238E27FC236}">
                <a16:creationId xmlns:a16="http://schemas.microsoft.com/office/drawing/2014/main" id="{1FB1E1D3-DA45-CE39-3283-9D6FEFE39AB9}"/>
              </a:ext>
            </a:extLst>
          </p:cNvPr>
          <p:cNvSpPr>
            <a:spLocks noGrp="1"/>
          </p:cNvSpPr>
          <p:nvPr>
            <p:ph type="pic" idx="1"/>
          </p:nvPr>
        </p:nvSpPr>
        <p:spPr/>
        <p:txBody>
          <a:bodyPr/>
          <a:lstStyle/>
          <a:p>
            <a:endParaRPr lang="pt-BR"/>
          </a:p>
        </p:txBody>
      </p:sp>
      <p:pic>
        <p:nvPicPr>
          <p:cNvPr id="6" name="Imagem 5">
            <a:extLst>
              <a:ext uri="{FF2B5EF4-FFF2-40B4-BE49-F238E27FC236}">
                <a16:creationId xmlns:a16="http://schemas.microsoft.com/office/drawing/2014/main" id="{93F9D50C-6749-A6C5-1760-DE18F80D1376}"/>
              </a:ext>
            </a:extLst>
          </p:cNvPr>
          <p:cNvPicPr>
            <a:picLocks noChangeAspect="1"/>
          </p:cNvPicPr>
          <p:nvPr/>
        </p:nvPicPr>
        <p:blipFill rotWithShape="1">
          <a:blip r:embed="rId3"/>
          <a:srcRect l="27856" t="33373" r="28121" b="9787"/>
          <a:stretch/>
        </p:blipFill>
        <p:spPr>
          <a:xfrm>
            <a:off x="6638544" y="0"/>
            <a:ext cx="7991855" cy="8229599"/>
          </a:xfrm>
          <a:prstGeom prst="rect">
            <a:avLst/>
          </a:prstGeom>
        </p:spPr>
      </p:pic>
    </p:spTree>
    <p:extLst>
      <p:ext uri="{BB962C8B-B14F-4D97-AF65-F5344CB8AC3E}">
        <p14:creationId xmlns:p14="http://schemas.microsoft.com/office/powerpoint/2010/main" val="169562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A3ED2F-C925-212E-5F9E-3AFE4345F5D0}"/>
              </a:ext>
            </a:extLst>
          </p:cNvPr>
          <p:cNvSpPr>
            <a:spLocks noGrp="1"/>
          </p:cNvSpPr>
          <p:nvPr>
            <p:ph type="title"/>
          </p:nvPr>
        </p:nvSpPr>
        <p:spPr/>
        <p:txBody>
          <a:bodyPr/>
          <a:lstStyle/>
          <a:p>
            <a:r>
              <a:rPr lang="pt-BR" dirty="0"/>
              <a:t>Porque a empatia é importante?</a:t>
            </a:r>
          </a:p>
        </p:txBody>
      </p:sp>
      <p:sp>
        <p:nvSpPr>
          <p:cNvPr id="3" name="Espaço Reservado para Conteúdo 2">
            <a:extLst>
              <a:ext uri="{FF2B5EF4-FFF2-40B4-BE49-F238E27FC236}">
                <a16:creationId xmlns:a16="http://schemas.microsoft.com/office/drawing/2014/main" id="{CA93CBFF-B4CD-6E9F-3C63-D7C137E1A46C}"/>
              </a:ext>
            </a:extLst>
          </p:cNvPr>
          <p:cNvSpPr>
            <a:spLocks noGrp="1"/>
          </p:cNvSpPr>
          <p:nvPr>
            <p:ph idx="1"/>
          </p:nvPr>
        </p:nvSpPr>
        <p:spPr/>
        <p:txBody>
          <a:bodyPr/>
          <a:lstStyle/>
          <a:p>
            <a:r>
              <a:rPr lang="pt-BR" dirty="0"/>
              <a:t>Reconhece os sentimentos de outra pessoa e comunica a compreensão de maneira verbal ou não verbal.</a:t>
            </a:r>
          </a:p>
          <a:p>
            <a:r>
              <a:rPr lang="pt-BR" dirty="0"/>
              <a:t>Mostra respeito. </a:t>
            </a:r>
          </a:p>
          <a:p>
            <a:r>
              <a:rPr lang="pt-BR" dirty="0"/>
              <a:t>Fornece apoio emocional à pessoa.</a:t>
            </a:r>
          </a:p>
          <a:p>
            <a:r>
              <a:rPr lang="pt-BR" dirty="0"/>
              <a:t>Constrói relacionamento, incentiva o diálogo, constrói relacionamento com a pessoa.</a:t>
            </a:r>
          </a:p>
        </p:txBody>
      </p:sp>
    </p:spTree>
    <p:extLst>
      <p:ext uri="{BB962C8B-B14F-4D97-AF65-F5344CB8AC3E}">
        <p14:creationId xmlns:p14="http://schemas.microsoft.com/office/powerpoint/2010/main" val="1508418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3C1A0A-608E-818C-4872-709B9EFCA6BD}"/>
              </a:ext>
            </a:extLst>
          </p:cNvPr>
          <p:cNvSpPr>
            <a:spLocks noGrp="1"/>
          </p:cNvSpPr>
          <p:nvPr>
            <p:ph type="title"/>
          </p:nvPr>
        </p:nvSpPr>
        <p:spPr/>
        <p:txBody>
          <a:bodyPr/>
          <a:lstStyle/>
          <a:p>
            <a:r>
              <a:rPr lang="pt-BR" dirty="0"/>
              <a:t>Empatia</a:t>
            </a:r>
          </a:p>
        </p:txBody>
      </p:sp>
      <p:sp>
        <p:nvSpPr>
          <p:cNvPr id="3" name="Espaço Reservado para Conteúdo 2">
            <a:extLst>
              <a:ext uri="{FF2B5EF4-FFF2-40B4-BE49-F238E27FC236}">
                <a16:creationId xmlns:a16="http://schemas.microsoft.com/office/drawing/2014/main" id="{FC0C746B-E32A-B765-15B6-7033E54EFCDD}"/>
              </a:ext>
            </a:extLst>
          </p:cNvPr>
          <p:cNvSpPr>
            <a:spLocks noGrp="1"/>
          </p:cNvSpPr>
          <p:nvPr>
            <p:ph idx="1"/>
          </p:nvPr>
        </p:nvSpPr>
        <p:spPr/>
        <p:txBody>
          <a:bodyPr anchor="ctr"/>
          <a:lstStyle/>
          <a:p>
            <a:pPr marL="0" indent="0" algn="ctr">
              <a:buNone/>
            </a:pPr>
            <a:r>
              <a:rPr lang="pt-BR" b="1" dirty="0"/>
              <a:t>"Meu marido perdeu o emprego novamente, eu não sei o que vamos fazer agora.“</a:t>
            </a:r>
          </a:p>
          <a:p>
            <a:pPr marL="0" indent="0" algn="ctr">
              <a:buNone/>
            </a:pPr>
            <a:r>
              <a:rPr lang="pt-BR" dirty="0"/>
              <a:t>	</a:t>
            </a:r>
          </a:p>
          <a:p>
            <a:pPr marL="0" indent="0" algn="ctr">
              <a:buNone/>
            </a:pPr>
            <a:r>
              <a:rPr lang="pt-BR" dirty="0"/>
              <a:t>	</a:t>
            </a:r>
            <a:r>
              <a:rPr lang="pt-BR" b="1" dirty="0"/>
              <a:t>Resposta:</a:t>
            </a:r>
            <a:r>
              <a:rPr lang="pt-BR" dirty="0"/>
              <a:t> "Isso deve ser difícil para você. Você pode me contar mais sobre como está se sentindo."</a:t>
            </a:r>
          </a:p>
          <a:p>
            <a:pPr marL="0" indent="0" algn="ctr">
              <a:buNone/>
            </a:pPr>
            <a:endParaRPr lang="pt-BR" dirty="0"/>
          </a:p>
        </p:txBody>
      </p:sp>
    </p:spTree>
    <p:extLst>
      <p:ext uri="{BB962C8B-B14F-4D97-AF65-F5344CB8AC3E}">
        <p14:creationId xmlns:p14="http://schemas.microsoft.com/office/powerpoint/2010/main" val="304929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4A30EC-5748-A0A5-25D1-971019BC091B}"/>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0D01612A-613D-26DB-9A98-B0597444C079}"/>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26707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rtar">
  <a:themeElements>
    <a:clrScheme name="Cortar">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ortar">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rtar">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1156</TotalTime>
  <Words>2307</Words>
  <Application>Microsoft Office PowerPoint</Application>
  <PresentationFormat>Personalizar</PresentationFormat>
  <Paragraphs>100</Paragraphs>
  <Slides>12</Slides>
  <Notes>8</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12</vt:i4>
      </vt:variant>
    </vt:vector>
  </HeadingPairs>
  <TitlesOfParts>
    <vt:vector size="19" baseType="lpstr">
      <vt:lpstr>Arial</vt:lpstr>
      <vt:lpstr>Bahnschrift SemiBold Condensed</vt:lpstr>
      <vt:lpstr>Calibri</vt:lpstr>
      <vt:lpstr>Franklin Gothic Book</vt:lpstr>
      <vt:lpstr>Söhne</vt:lpstr>
      <vt:lpstr>Wingdings 3</vt:lpstr>
      <vt:lpstr>Cortar</vt:lpstr>
      <vt:lpstr>Princípios gerais do cuidado:</vt:lpstr>
      <vt:lpstr>Habilidades de Comunicação</vt:lpstr>
      <vt:lpstr>Escuta Ativa</vt:lpstr>
      <vt:lpstr>Utilizando boas habilidades de comunicação</vt:lpstr>
      <vt:lpstr>Apresentação do PowerPoint</vt:lpstr>
      <vt:lpstr>Empatia</vt:lpstr>
      <vt:lpstr>Porque a empatia é importante?</vt:lpstr>
      <vt:lpstr>Empatia</vt:lpstr>
      <vt:lpstr>Apresentação do PowerPoint</vt:lpstr>
      <vt:lpstr>Perguntas abertas e fechadas</vt:lpstr>
      <vt:lpstr>Perguntas abertas</vt:lpstr>
      <vt:lpstr>Resumindo</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Marcio Tintina</cp:lastModifiedBy>
  <cp:revision>18</cp:revision>
  <dcterms:created xsi:type="dcterms:W3CDTF">2023-09-07T11:00:06Z</dcterms:created>
  <dcterms:modified xsi:type="dcterms:W3CDTF">2023-09-27T00:13:41Z</dcterms:modified>
</cp:coreProperties>
</file>