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g"/>
  <Override PartName="/ppt/media/image5.jpg" ContentType="image/jp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3" r:id="rId2"/>
    <p:sldId id="257" r:id="rId3"/>
    <p:sldId id="258" r:id="rId4"/>
    <p:sldId id="259" r:id="rId5"/>
    <p:sldId id="260" r:id="rId6"/>
    <p:sldId id="275" r:id="rId7"/>
    <p:sldId id="284" r:id="rId8"/>
    <p:sldId id="280" r:id="rId9"/>
    <p:sldId id="266" r:id="rId10"/>
    <p:sldId id="310" r:id="rId11"/>
    <p:sldId id="264" r:id="rId12"/>
    <p:sldId id="265" r:id="rId13"/>
    <p:sldId id="305" r:id="rId14"/>
    <p:sldId id="313" r:id="rId15"/>
    <p:sldId id="314" r:id="rId16"/>
    <p:sldId id="315" r:id="rId17"/>
    <p:sldId id="316" r:id="rId18"/>
    <p:sldId id="317" r:id="rId19"/>
    <p:sldId id="318" r:id="rId20"/>
    <p:sldId id="309" r:id="rId21"/>
    <p:sldId id="311" r:id="rId22"/>
    <p:sldId id="301" r:id="rId23"/>
    <p:sldId id="299" r:id="rId24"/>
    <p:sldId id="295" r:id="rId25"/>
    <p:sldId id="289" r:id="rId26"/>
    <p:sldId id="272" r:id="rId27"/>
    <p:sldId id="319" r:id="rId28"/>
    <p:sldId id="294" r:id="rId29"/>
    <p:sldId id="312" r:id="rId30"/>
    <p:sldId id="303" r:id="rId31"/>
    <p:sldId id="308" r:id="rId32"/>
    <p:sldId id="279" r:id="rId33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4"/>
    <a:srgbClr val="FEF56C"/>
    <a:srgbClr val="E9CA11"/>
    <a:srgbClr val="EE967E"/>
    <a:srgbClr val="78ADBD"/>
    <a:srgbClr val="FFFFFF"/>
    <a:srgbClr val="765301"/>
    <a:srgbClr val="725602"/>
    <a:srgbClr val="4A5A74"/>
    <a:srgbClr val="997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4A1BC-112B-4EF0-A2CE-2FB55928984C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34B22-BE7E-47C2-AA5C-83F822080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67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4B22-BE7E-47C2-AA5C-83F82208004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70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2D8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2D8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39881" y="1394113"/>
            <a:ext cx="3364865" cy="2613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662D8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2D8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43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6848" y="584482"/>
            <a:ext cx="7790302" cy="1115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662D8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6816" y="1046077"/>
            <a:ext cx="7170367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frienders.org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r="16666"/>
          <a:stretch/>
        </p:blipFill>
        <p:spPr>
          <a:xfrm>
            <a:off x="0" y="-11003"/>
            <a:ext cx="9144000" cy="524975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72200" y="4595331"/>
            <a:ext cx="122425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@cvvoficial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827392" y="0"/>
            <a:ext cx="33053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5400" b="1" spc="-5" dirty="0">
                <a:latin typeface="Myriad"/>
                <a:cs typeface="Arial" panose="020B0604020202020204" pitchFamily="34" charset="0"/>
              </a:rPr>
              <a:t>Ligue</a:t>
            </a:r>
            <a:r>
              <a:rPr lang="pt-BR" sz="4800" b="1" spc="-5" dirty="0">
                <a:latin typeface="Myriad"/>
                <a:cs typeface="Arial" panose="020B0604020202020204" pitchFamily="34" charset="0"/>
              </a:rPr>
              <a:t> 188</a:t>
            </a:r>
            <a:r>
              <a:rPr sz="4800" b="1" spc="-5" dirty="0">
                <a:latin typeface="Myriad"/>
                <a:cs typeface="Arial" panose="020B0604020202020204" pitchFamily="34" charset="0"/>
              </a:rPr>
              <a:t> </a:t>
            </a:r>
            <a:endParaRPr sz="4800" dirty="0">
              <a:latin typeface="Myriad"/>
              <a:cs typeface="Arial" panose="020B0604020202020204" pitchFamily="34" charset="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5051367" y="742950"/>
            <a:ext cx="311042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000" b="1" spc="-5" dirty="0">
                <a:latin typeface="Myriad"/>
                <a:cs typeface="Arial" panose="020B0604020202020204" pitchFamily="34" charset="0"/>
              </a:rPr>
              <a:t>ou </a:t>
            </a:r>
            <a:r>
              <a:rPr lang="pt-BR" sz="2400" b="1" spc="-5" dirty="0">
                <a:latin typeface="Myriad"/>
                <a:cs typeface="Arial" panose="020B0604020202020204" pitchFamily="34" charset="0"/>
              </a:rPr>
              <a:t>acesse</a:t>
            </a:r>
            <a:r>
              <a:rPr lang="pt-BR" sz="2000" b="1" spc="-5" dirty="0">
                <a:latin typeface="Myriad"/>
                <a:cs typeface="Arial" panose="020B0604020202020204" pitchFamily="34" charset="0"/>
              </a:rPr>
              <a:t> </a:t>
            </a:r>
            <a:r>
              <a:rPr lang="pt-BR" sz="2400" b="1" spc="-5" dirty="0">
                <a:latin typeface="Myriad"/>
                <a:cs typeface="Arial" panose="020B0604020202020204" pitchFamily="34" charset="0"/>
              </a:rPr>
              <a:t>cvv.org.br</a:t>
            </a:r>
            <a:endParaRPr sz="2000" dirty="0">
              <a:latin typeface="Myriad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878" y="4287555"/>
            <a:ext cx="843821" cy="84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6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 explicativo retangular 5"/>
          <p:cNvSpPr/>
          <p:nvPr/>
        </p:nvSpPr>
        <p:spPr>
          <a:xfrm>
            <a:off x="1601002" y="937711"/>
            <a:ext cx="1836204" cy="1512168"/>
          </a:xfrm>
          <a:prstGeom prst="wedgeRectCallout">
            <a:avLst/>
          </a:prstGeom>
          <a:solidFill>
            <a:srgbClr val="E9CA11"/>
          </a:solidFill>
          <a:ln>
            <a:solidFill>
              <a:srgbClr val="FFD5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8" name="Texto explicativo retangular 17"/>
          <p:cNvSpPr/>
          <p:nvPr/>
        </p:nvSpPr>
        <p:spPr>
          <a:xfrm>
            <a:off x="3653230" y="937711"/>
            <a:ext cx="1836204" cy="1512168"/>
          </a:xfrm>
          <a:prstGeom prst="wedgeRectCallout">
            <a:avLst/>
          </a:prstGeom>
          <a:solidFill>
            <a:srgbClr val="FFD504"/>
          </a:solidFill>
          <a:ln>
            <a:solidFill>
              <a:srgbClr val="FFD5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o explicativo retangular 18"/>
          <p:cNvSpPr/>
          <p:nvPr/>
        </p:nvSpPr>
        <p:spPr>
          <a:xfrm>
            <a:off x="5756297" y="937711"/>
            <a:ext cx="1836204" cy="1512168"/>
          </a:xfrm>
          <a:prstGeom prst="wedgeRectCallout">
            <a:avLst/>
          </a:prstGeom>
          <a:solidFill>
            <a:srgbClr val="FEF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0" name="CaixaDeTexto 19"/>
          <p:cNvSpPr txBox="1"/>
          <p:nvPr/>
        </p:nvSpPr>
        <p:spPr>
          <a:xfrm>
            <a:off x="1493658" y="853947"/>
            <a:ext cx="194354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Brasil: </a:t>
            </a:r>
          </a:p>
          <a:p>
            <a:pPr algn="ctr"/>
            <a:r>
              <a:rPr lang="pt-BR" sz="1500" dirty="0"/>
              <a:t>1 morte a cada 45 minutos</a:t>
            </a:r>
          </a:p>
          <a:p>
            <a:pPr algn="ctr"/>
            <a:r>
              <a:rPr lang="pt-BR" b="1" dirty="0"/>
              <a:t>32 mortes </a:t>
            </a:r>
          </a:p>
          <a:p>
            <a:pPr algn="ctr"/>
            <a:r>
              <a:rPr lang="pt-BR" b="1" dirty="0"/>
              <a:t>por dia </a:t>
            </a:r>
          </a:p>
          <a:p>
            <a:pPr algn="ctr"/>
            <a:r>
              <a:rPr lang="pt-BR" b="1" dirty="0"/>
              <a:t>12 mil/ano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091191" y="937711"/>
            <a:ext cx="1166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90% </a:t>
            </a:r>
            <a:r>
              <a:rPr lang="pt-BR" dirty="0"/>
              <a:t>dos suicídios podem </a:t>
            </a:r>
            <a:r>
              <a:rPr lang="pt-BR" b="1" dirty="0"/>
              <a:t>ser evitados</a:t>
            </a:r>
            <a:endParaRPr lang="pt-BR" sz="15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601002" y="2834850"/>
            <a:ext cx="599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2900" algn="l"/>
              </a:tabLst>
            </a:pPr>
            <a:r>
              <a:rPr lang="pt-BR" altLang="pt-BR" dirty="0">
                <a:ea typeface="Calibri" pitchFamily="34" charset="0"/>
                <a:cs typeface="Arial" charset="0"/>
              </a:rPr>
              <a:t>6 a 10 pessoas próximas são </a:t>
            </a:r>
            <a:r>
              <a:rPr lang="pt-BR" altLang="pt-BR" b="1" dirty="0">
                <a:solidFill>
                  <a:srgbClr val="002060"/>
                </a:solidFill>
                <a:ea typeface="Calibri" pitchFamily="34" charset="0"/>
                <a:cs typeface="Arial" charset="0"/>
              </a:rPr>
              <a:t>impactadas por suicídio </a:t>
            </a:r>
            <a:r>
              <a:rPr lang="pt-BR" altLang="pt-BR" dirty="0">
                <a:ea typeface="Calibri" pitchFamily="34" charset="0"/>
                <a:cs typeface="Arial" charset="0"/>
              </a:rPr>
              <a:t>(sobreviventes)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601553" y="3676960"/>
            <a:ext cx="593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PT" dirty="0"/>
              <a:t>Segundo pesquisa da Unicamp, </a:t>
            </a:r>
            <a:r>
              <a:rPr lang="pt-PT" b="1" dirty="0">
                <a:solidFill>
                  <a:srgbClr val="002060"/>
                </a:solidFill>
              </a:rPr>
              <a:t>17% dos brasileiros </a:t>
            </a:r>
            <a:r>
              <a:rPr lang="pt-PT" dirty="0"/>
              <a:t>pensaram seriamente em cometer suicídio no decorrer de suas vidas.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716769" y="867233"/>
            <a:ext cx="160865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Mundo:</a:t>
            </a:r>
          </a:p>
          <a:p>
            <a:pPr algn="ctr"/>
            <a:r>
              <a:rPr lang="pt-BR" b="1" dirty="0"/>
              <a:t>1 morte a cada</a:t>
            </a:r>
          </a:p>
          <a:p>
            <a:pPr algn="ctr"/>
            <a:r>
              <a:rPr lang="pt-BR" b="1" dirty="0"/>
              <a:t> 40 segundos</a:t>
            </a:r>
          </a:p>
          <a:p>
            <a:pPr algn="ctr"/>
            <a:endParaRPr lang="pt-BR" sz="1500" dirty="0"/>
          </a:p>
          <a:p>
            <a:pPr algn="ctr"/>
            <a:r>
              <a:rPr lang="pt-BR" sz="1500" dirty="0"/>
              <a:t>800 mil mortes por ano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019550"/>
            <a:ext cx="1297922" cy="865281"/>
          </a:xfrm>
          <a:prstGeom prst="rect">
            <a:avLst/>
          </a:prstGeom>
        </p:spPr>
      </p:pic>
      <p:sp>
        <p:nvSpPr>
          <p:cNvPr id="16" name="object 2"/>
          <p:cNvSpPr txBox="1">
            <a:spLocks/>
          </p:cNvSpPr>
          <p:nvPr/>
        </p:nvSpPr>
        <p:spPr>
          <a:xfrm>
            <a:off x="326656" y="227138"/>
            <a:ext cx="291275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3200" b="1" kern="0" dirty="0">
                <a:solidFill>
                  <a:srgbClr val="FFCC00"/>
                </a:solidFill>
              </a:rPr>
              <a:t>Números</a:t>
            </a:r>
          </a:p>
        </p:txBody>
      </p:sp>
      <p:sp>
        <p:nvSpPr>
          <p:cNvPr id="21" name="object 9"/>
          <p:cNvSpPr/>
          <p:nvPr/>
        </p:nvSpPr>
        <p:spPr>
          <a:xfrm>
            <a:off x="558523" y="942298"/>
            <a:ext cx="807720" cy="0"/>
          </a:xfrm>
          <a:custGeom>
            <a:avLst/>
            <a:gdLst/>
            <a:ahLst/>
            <a:cxnLst/>
            <a:rect l="l" t="t" r="r" b="b"/>
            <a:pathLst>
              <a:path w="807719">
                <a:moveTo>
                  <a:pt x="0" y="0"/>
                </a:moveTo>
                <a:lnTo>
                  <a:pt x="807298" y="0"/>
                </a:lnTo>
              </a:path>
            </a:pathLst>
          </a:custGeom>
          <a:ln w="35699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14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270375"/>
          </a:xfrm>
          <a:custGeom>
            <a:avLst/>
            <a:gdLst/>
            <a:ahLst/>
            <a:cxnLst/>
            <a:rect l="l" t="t" r="r" b="b"/>
            <a:pathLst>
              <a:path w="9144000" h="4270375">
                <a:moveTo>
                  <a:pt x="9143981" y="4269991"/>
                </a:moveTo>
                <a:lnTo>
                  <a:pt x="0" y="4269991"/>
                </a:lnTo>
                <a:lnTo>
                  <a:pt x="0" y="0"/>
                </a:lnTo>
                <a:lnTo>
                  <a:pt x="9143981" y="0"/>
                </a:lnTo>
                <a:lnTo>
                  <a:pt x="9143981" y="4269991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C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299" y="643847"/>
            <a:ext cx="198945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3479"/>
              </a:lnSpc>
            </a:pPr>
            <a:r>
              <a:rPr sz="3000" b="1" spc="15" dirty="0">
                <a:solidFill>
                  <a:schemeClr val="bg1"/>
                </a:solidFill>
                <a:latin typeface="Arial"/>
                <a:cs typeface="Arial"/>
              </a:rPr>
              <a:t>Setembro</a:t>
            </a:r>
            <a:endParaRPr sz="3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299" y="1170747"/>
            <a:ext cx="17348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3479"/>
              </a:lnSpc>
            </a:pPr>
            <a:r>
              <a:rPr sz="3000" b="1" spc="-10" dirty="0">
                <a:solidFill>
                  <a:schemeClr val="bg1"/>
                </a:solidFill>
                <a:latin typeface="Arial"/>
                <a:cs typeface="Arial"/>
              </a:rPr>
              <a:t>Amarelo</a:t>
            </a:r>
            <a:endParaRPr sz="3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67966" y="3421318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298" y="0"/>
                </a:lnTo>
              </a:path>
            </a:pathLst>
          </a:custGeom>
          <a:ln w="35699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172" y="3505452"/>
            <a:ext cx="640368" cy="11430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45"/>
              </a:spcBef>
            </a:pPr>
            <a:r>
              <a:rPr sz="14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  v  v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64794" y="692721"/>
            <a:ext cx="4245610" cy="12598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35" dirty="0">
                <a:solidFill>
                  <a:schemeClr val="accent1">
                    <a:lumMod val="75000"/>
                  </a:schemeClr>
                </a:solidFill>
              </a:rPr>
              <a:t>É </a:t>
            </a:r>
            <a:r>
              <a:rPr sz="1600" spc="5" dirty="0">
                <a:solidFill>
                  <a:schemeClr val="accent1">
                    <a:lumMod val="75000"/>
                  </a:schemeClr>
                </a:solidFill>
              </a:rPr>
              <a:t>uma campanha </a:t>
            </a:r>
            <a:r>
              <a:rPr sz="1600" spc="10" dirty="0">
                <a:solidFill>
                  <a:schemeClr val="accent1">
                    <a:lumMod val="75000"/>
                  </a:schemeClr>
                </a:solidFill>
              </a:rPr>
              <a:t>de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</a:rPr>
              <a:t>conscientização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</a:rPr>
              <a:t>sobre  </a:t>
            </a:r>
            <a:r>
              <a:rPr sz="1600" spc="25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</a:rPr>
              <a:t>prevenção do </a:t>
            </a:r>
            <a:r>
              <a:rPr sz="1600" spc="-20" dirty="0">
                <a:solidFill>
                  <a:schemeClr val="accent1">
                    <a:lumMod val="75000"/>
                  </a:schemeClr>
                </a:solidFill>
              </a:rPr>
              <a:t>suicídio, </a:t>
            </a:r>
            <a:r>
              <a:rPr sz="1600" b="0" spc="3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 </a:t>
            </a:r>
            <a:r>
              <a:rPr sz="1600" b="0" spc="2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 </a:t>
            </a:r>
            <a:r>
              <a:rPr sz="1600" b="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objetivo  </a:t>
            </a:r>
            <a:r>
              <a:rPr sz="1600" b="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direto </a:t>
            </a:r>
            <a:r>
              <a:rPr sz="1600" b="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 </a:t>
            </a:r>
            <a:r>
              <a:rPr sz="1600" b="0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alertar </a:t>
            </a:r>
            <a:r>
              <a:rPr sz="1600" b="0" spc="-3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 </a:t>
            </a:r>
            <a:r>
              <a:rPr sz="1600" b="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população </a:t>
            </a:r>
            <a:r>
              <a:rPr sz="1600" b="0" spc="-3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 </a:t>
            </a:r>
            <a:r>
              <a:rPr sz="1600" b="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respeito </a:t>
            </a:r>
            <a:r>
              <a:rPr sz="1600" b="0" spc="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da  </a:t>
            </a:r>
            <a:r>
              <a:rPr sz="1600" b="0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realidade </a:t>
            </a:r>
            <a:r>
              <a:rPr sz="1600" b="0" spc="4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do </a:t>
            </a:r>
            <a:r>
              <a:rPr sz="1600" b="0" spc="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suicídio </a:t>
            </a:r>
            <a:r>
              <a:rPr sz="1600" b="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no </a:t>
            </a:r>
            <a:r>
              <a:rPr sz="1600" b="0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Brasil </a:t>
            </a:r>
            <a:r>
              <a:rPr sz="1600" b="0" spc="-3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 </a:t>
            </a:r>
            <a:r>
              <a:rPr sz="1600" b="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no </a:t>
            </a:r>
            <a:r>
              <a:rPr sz="1600" b="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mundo </a:t>
            </a:r>
            <a:r>
              <a:rPr sz="1600" b="0" spc="-3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  </a:t>
            </a:r>
            <a:r>
              <a:rPr sz="1600" b="0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suas </a:t>
            </a:r>
            <a:r>
              <a:rPr sz="1600" b="0" spc="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formas </a:t>
            </a:r>
            <a:r>
              <a:rPr sz="1600" b="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</a:t>
            </a:r>
            <a:r>
              <a:rPr sz="1600" b="0" spc="-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b="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prevenção.</a:t>
            </a:r>
            <a:endParaRPr sz="16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4794" y="2178618"/>
            <a:ext cx="4175125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Ocorre </a:t>
            </a:r>
            <a:r>
              <a:rPr sz="16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no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mês </a:t>
            </a:r>
            <a:r>
              <a:rPr sz="16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 setembro, </a:t>
            </a:r>
            <a:r>
              <a:rPr sz="1600" spc="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desde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2015, </a:t>
            </a:r>
            <a:r>
              <a:rPr sz="1600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por 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meio </a:t>
            </a:r>
            <a:r>
              <a:rPr sz="16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 identificação de </a:t>
            </a:r>
            <a:r>
              <a:rPr sz="1600" spc="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locais </a:t>
            </a:r>
            <a:r>
              <a:rPr sz="1600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públicos </a:t>
            </a:r>
            <a:r>
              <a:rPr sz="1600" spc="-3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 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particulares </a:t>
            </a:r>
            <a:r>
              <a:rPr sz="1600" spc="3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 </a:t>
            </a:r>
            <a:r>
              <a:rPr sz="1600" spc="-3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 </a:t>
            </a:r>
            <a:r>
              <a:rPr sz="1600" spc="2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cor </a:t>
            </a:r>
            <a:r>
              <a:rPr sz="1600" spc="-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amarela </a:t>
            </a:r>
            <a:r>
              <a:rPr sz="1600" spc="-3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ampla  </a:t>
            </a:r>
            <a:r>
              <a:rPr sz="1600" spc="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divulgação </a:t>
            </a:r>
            <a:r>
              <a:rPr sz="16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</a:t>
            </a:r>
            <a:r>
              <a:rPr sz="1600" spc="-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informações.</a:t>
            </a:r>
          </a:p>
        </p:txBody>
      </p:sp>
      <p:sp>
        <p:nvSpPr>
          <p:cNvPr id="10" name="object 10"/>
          <p:cNvSpPr/>
          <p:nvPr/>
        </p:nvSpPr>
        <p:spPr>
          <a:xfrm>
            <a:off x="487574" y="4502765"/>
            <a:ext cx="1095197" cy="64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42345" y="4568675"/>
            <a:ext cx="38735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setembroamarelo.org.br </a:t>
            </a:r>
            <a:r>
              <a:rPr sz="1400" b="1" dirty="0">
                <a:latin typeface="Arial"/>
                <a:cs typeface="Arial"/>
              </a:rPr>
              <a:t>|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@setembroamarelo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241675"/>
            <a:ext cx="20574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270375"/>
          </a:xfrm>
          <a:custGeom>
            <a:avLst/>
            <a:gdLst/>
            <a:ahLst/>
            <a:cxnLst/>
            <a:rect l="l" t="t" r="r" b="b"/>
            <a:pathLst>
              <a:path w="9144000" h="4270375">
                <a:moveTo>
                  <a:pt x="9143981" y="4269991"/>
                </a:moveTo>
                <a:lnTo>
                  <a:pt x="0" y="4269991"/>
                </a:lnTo>
                <a:lnTo>
                  <a:pt x="0" y="0"/>
                </a:lnTo>
                <a:lnTo>
                  <a:pt x="9143981" y="0"/>
                </a:lnTo>
                <a:lnTo>
                  <a:pt x="9143981" y="4269991"/>
                </a:lnTo>
                <a:close/>
              </a:path>
            </a:pathLst>
          </a:custGeom>
          <a:solidFill>
            <a:srgbClr val="FFFF00">
              <a:alpha val="34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3299" y="713548"/>
            <a:ext cx="162941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3479"/>
              </a:lnSpc>
            </a:pPr>
            <a:r>
              <a:rPr sz="3000" b="1" spc="-10" dirty="0">
                <a:solidFill>
                  <a:schemeClr val="bg1"/>
                </a:solidFill>
                <a:latin typeface="Arial"/>
                <a:cs typeface="Arial"/>
              </a:rPr>
              <a:t>História</a:t>
            </a:r>
            <a:endParaRPr sz="3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7966" y="3726117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298" y="0"/>
                </a:lnTo>
              </a:path>
            </a:pathLst>
          </a:custGeom>
          <a:ln w="35699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3299" y="457778"/>
            <a:ext cx="7790302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0120" marR="5080">
              <a:lnSpc>
                <a:spcPct val="113300"/>
              </a:lnSpc>
              <a:spcBef>
                <a:spcPts val="100"/>
              </a:spcBef>
            </a:pPr>
            <a:r>
              <a:rPr sz="1600" b="0" spc="5" dirty="0">
                <a:solidFill>
                  <a:srgbClr val="424242"/>
                </a:solidFill>
                <a:latin typeface="Arial"/>
                <a:cs typeface="Arial"/>
              </a:rPr>
              <a:t>Iniciado </a:t>
            </a:r>
            <a:r>
              <a:rPr sz="1600" b="0" spc="10" dirty="0">
                <a:solidFill>
                  <a:srgbClr val="424242"/>
                </a:solidFill>
                <a:latin typeface="Arial"/>
                <a:cs typeface="Arial"/>
              </a:rPr>
              <a:t>no </a:t>
            </a:r>
            <a:r>
              <a:rPr sz="1600" b="0" spc="-5" dirty="0">
                <a:solidFill>
                  <a:srgbClr val="424242"/>
                </a:solidFill>
                <a:latin typeface="Arial"/>
                <a:cs typeface="Arial"/>
              </a:rPr>
              <a:t>Brasil </a:t>
            </a:r>
            <a:r>
              <a:rPr sz="1600" b="0" spc="10" dirty="0">
                <a:solidFill>
                  <a:srgbClr val="424242"/>
                </a:solidFill>
                <a:latin typeface="Arial"/>
                <a:cs typeface="Arial"/>
              </a:rPr>
              <a:t>pelo </a:t>
            </a:r>
            <a:r>
              <a:rPr sz="1600" spc="-30" dirty="0">
                <a:solidFill>
                  <a:srgbClr val="424242"/>
                </a:solidFill>
              </a:rPr>
              <a:t>CVV</a:t>
            </a:r>
            <a:r>
              <a:rPr sz="1600" b="0" spc="-30" dirty="0">
                <a:solidFill>
                  <a:srgbClr val="424242"/>
                </a:solidFill>
                <a:latin typeface="Arial"/>
                <a:cs typeface="Arial"/>
              </a:rPr>
              <a:t>, </a:t>
            </a:r>
            <a:r>
              <a:rPr sz="1600" b="0" spc="-5" dirty="0">
                <a:solidFill>
                  <a:srgbClr val="424242"/>
                </a:solidFill>
                <a:latin typeface="Arial"/>
                <a:cs typeface="Arial"/>
              </a:rPr>
              <a:t>CFM </a:t>
            </a:r>
            <a:r>
              <a:rPr sz="1600" b="0" spc="-20" dirty="0">
                <a:solidFill>
                  <a:srgbClr val="424242"/>
                </a:solidFill>
                <a:latin typeface="Arial"/>
                <a:cs typeface="Arial"/>
              </a:rPr>
              <a:t>(Conselho  Federal </a:t>
            </a:r>
            <a:r>
              <a:rPr sz="1600" b="0" spc="10" dirty="0">
                <a:solidFill>
                  <a:srgbClr val="424242"/>
                </a:solidFill>
                <a:latin typeface="Arial"/>
                <a:cs typeface="Arial"/>
              </a:rPr>
              <a:t>de </a:t>
            </a:r>
            <a:r>
              <a:rPr sz="1600" b="0" spc="-5" dirty="0">
                <a:solidFill>
                  <a:srgbClr val="424242"/>
                </a:solidFill>
                <a:latin typeface="Arial"/>
                <a:cs typeface="Arial"/>
              </a:rPr>
              <a:t>Medicina) </a:t>
            </a:r>
            <a:r>
              <a:rPr sz="1600" b="0" spc="-35" dirty="0">
                <a:solidFill>
                  <a:srgbClr val="424242"/>
                </a:solidFill>
                <a:latin typeface="Arial"/>
                <a:cs typeface="Arial"/>
              </a:rPr>
              <a:t>e </a:t>
            </a:r>
            <a:r>
              <a:rPr sz="1600" spc="-35" dirty="0">
                <a:solidFill>
                  <a:srgbClr val="424242"/>
                </a:solidFill>
              </a:rPr>
              <a:t>ABP </a:t>
            </a:r>
            <a:r>
              <a:rPr sz="1600" b="0" spc="-10" dirty="0">
                <a:solidFill>
                  <a:srgbClr val="424242"/>
                </a:solidFill>
                <a:latin typeface="Arial"/>
                <a:cs typeface="Arial"/>
              </a:rPr>
              <a:t>(Associação  </a:t>
            </a:r>
            <a:r>
              <a:rPr sz="1600" b="0" spc="-15" dirty="0">
                <a:solidFill>
                  <a:srgbClr val="424242"/>
                </a:solidFill>
                <a:latin typeface="Arial"/>
                <a:cs typeface="Arial"/>
              </a:rPr>
              <a:t>Brasileira </a:t>
            </a:r>
            <a:r>
              <a:rPr sz="1600" b="0" spc="10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600" b="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00" b="0" spc="-15" dirty="0">
                <a:solidFill>
                  <a:srgbClr val="424242"/>
                </a:solidFill>
                <a:latin typeface="Arial"/>
                <a:cs typeface="Arial"/>
              </a:rPr>
              <a:t>Psiquiatria).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4794" y="1689033"/>
            <a:ext cx="4244975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solidFill>
                  <a:srgbClr val="424242"/>
                </a:solidFill>
                <a:latin typeface="Arial"/>
                <a:cs typeface="Arial"/>
              </a:rPr>
              <a:t>Mundialmente, </a:t>
            </a:r>
            <a:r>
              <a:rPr sz="1600" spc="25" dirty="0">
                <a:solidFill>
                  <a:srgbClr val="424242"/>
                </a:solidFill>
                <a:latin typeface="Arial"/>
                <a:cs typeface="Arial"/>
              </a:rPr>
              <a:t>o </a:t>
            </a:r>
            <a:r>
              <a:rPr sz="1600" b="1" spc="-20" dirty="0">
                <a:solidFill>
                  <a:srgbClr val="424242"/>
                </a:solidFill>
                <a:latin typeface="Arial"/>
                <a:cs typeface="Arial"/>
              </a:rPr>
              <a:t>IASP </a:t>
            </a:r>
            <a:r>
              <a:rPr sz="1600" spc="85" dirty="0">
                <a:solidFill>
                  <a:srgbClr val="424242"/>
                </a:solidFill>
                <a:latin typeface="Arial"/>
                <a:cs typeface="Arial"/>
              </a:rPr>
              <a:t>- </a:t>
            </a:r>
            <a:r>
              <a:rPr sz="1600" dirty="0">
                <a:solidFill>
                  <a:srgbClr val="424242"/>
                </a:solidFill>
                <a:latin typeface="Arial"/>
                <a:cs typeface="Arial"/>
              </a:rPr>
              <a:t>Associação  </a:t>
            </a:r>
            <a:r>
              <a:rPr sz="1600" spc="-5" dirty="0">
                <a:solidFill>
                  <a:srgbClr val="424242"/>
                </a:solidFill>
                <a:latin typeface="Arial"/>
                <a:cs typeface="Arial"/>
              </a:rPr>
              <a:t>Internacional para </a:t>
            </a:r>
            <a:r>
              <a:rPr sz="1600" spc="-10" dirty="0">
                <a:solidFill>
                  <a:srgbClr val="424242"/>
                </a:solidFill>
                <a:latin typeface="Arial"/>
                <a:cs typeface="Arial"/>
              </a:rPr>
              <a:t>Prevenção </a:t>
            </a:r>
            <a:r>
              <a:rPr sz="1600" spc="40" dirty="0">
                <a:solidFill>
                  <a:srgbClr val="424242"/>
                </a:solidFill>
                <a:latin typeface="Arial"/>
                <a:cs typeface="Arial"/>
              </a:rPr>
              <a:t>do </a:t>
            </a:r>
            <a:r>
              <a:rPr sz="1600" spc="-5" dirty="0">
                <a:solidFill>
                  <a:srgbClr val="424242"/>
                </a:solidFill>
                <a:latin typeface="Arial"/>
                <a:cs typeface="Arial"/>
              </a:rPr>
              <a:t>Suicídio  estimula </a:t>
            </a:r>
            <a:r>
              <a:rPr sz="1600" spc="-35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1600" spc="5" dirty="0">
                <a:solidFill>
                  <a:srgbClr val="424242"/>
                </a:solidFill>
                <a:latin typeface="Arial"/>
                <a:cs typeface="Arial"/>
              </a:rPr>
              <a:t>divulgação </a:t>
            </a:r>
            <a:r>
              <a:rPr sz="1600" spc="10" dirty="0">
                <a:solidFill>
                  <a:srgbClr val="424242"/>
                </a:solidFill>
                <a:latin typeface="Arial"/>
                <a:cs typeface="Arial"/>
              </a:rPr>
              <a:t>da </a:t>
            </a:r>
            <a:r>
              <a:rPr sz="1600" spc="-5" dirty="0">
                <a:solidFill>
                  <a:srgbClr val="424242"/>
                </a:solidFill>
                <a:latin typeface="Arial"/>
                <a:cs typeface="Arial"/>
              </a:rPr>
              <a:t>causa, </a:t>
            </a:r>
            <a:r>
              <a:rPr sz="1600" spc="10" dirty="0">
                <a:solidFill>
                  <a:srgbClr val="424242"/>
                </a:solidFill>
                <a:latin typeface="Arial"/>
                <a:cs typeface="Arial"/>
              </a:rPr>
              <a:t>vinculado </a:t>
            </a:r>
            <a:r>
              <a:rPr sz="1600" spc="-10" dirty="0">
                <a:solidFill>
                  <a:srgbClr val="424242"/>
                </a:solidFill>
                <a:latin typeface="Arial"/>
                <a:cs typeface="Arial"/>
              </a:rPr>
              <a:t>ao  </a:t>
            </a:r>
            <a:r>
              <a:rPr sz="1600" spc="5" dirty="0">
                <a:solidFill>
                  <a:srgbClr val="424242"/>
                </a:solidFill>
                <a:latin typeface="Arial"/>
                <a:cs typeface="Arial"/>
              </a:rPr>
              <a:t>dia </a:t>
            </a:r>
            <a:r>
              <a:rPr sz="1600" spc="-5" dirty="0">
                <a:solidFill>
                  <a:srgbClr val="424242"/>
                </a:solidFill>
                <a:latin typeface="Arial"/>
                <a:cs typeface="Arial"/>
              </a:rPr>
              <a:t>10 </a:t>
            </a:r>
            <a:r>
              <a:rPr sz="1600" spc="40" dirty="0">
                <a:solidFill>
                  <a:srgbClr val="424242"/>
                </a:solidFill>
                <a:latin typeface="Arial"/>
                <a:cs typeface="Arial"/>
              </a:rPr>
              <a:t>do </a:t>
            </a:r>
            <a:r>
              <a:rPr sz="1600" spc="5" dirty="0">
                <a:solidFill>
                  <a:srgbClr val="424242"/>
                </a:solidFill>
                <a:latin typeface="Arial"/>
                <a:cs typeface="Arial"/>
              </a:rPr>
              <a:t>mesmo </a:t>
            </a:r>
            <a:r>
              <a:rPr sz="1600" spc="-5" dirty="0">
                <a:solidFill>
                  <a:srgbClr val="424242"/>
                </a:solidFill>
                <a:latin typeface="Arial"/>
                <a:cs typeface="Arial"/>
              </a:rPr>
              <a:t>mês </a:t>
            </a:r>
            <a:r>
              <a:rPr sz="1600" spc="10" dirty="0">
                <a:solidFill>
                  <a:srgbClr val="424242"/>
                </a:solidFill>
                <a:latin typeface="Arial"/>
                <a:cs typeface="Arial"/>
              </a:rPr>
              <a:t>no </a:t>
            </a:r>
            <a:r>
              <a:rPr sz="1600" dirty="0">
                <a:solidFill>
                  <a:srgbClr val="424242"/>
                </a:solidFill>
                <a:latin typeface="Arial"/>
                <a:cs typeface="Arial"/>
              </a:rPr>
              <a:t>qual </a:t>
            </a:r>
            <a:r>
              <a:rPr sz="1600" spc="-20" dirty="0">
                <a:solidFill>
                  <a:srgbClr val="424242"/>
                </a:solidFill>
                <a:latin typeface="Arial"/>
                <a:cs typeface="Arial"/>
              </a:rPr>
              <a:t>se </a:t>
            </a:r>
            <a:r>
              <a:rPr sz="1600" spc="10" dirty="0">
                <a:solidFill>
                  <a:srgbClr val="424242"/>
                </a:solidFill>
                <a:latin typeface="Arial"/>
                <a:cs typeface="Arial"/>
              </a:rPr>
              <a:t>comemora</a:t>
            </a:r>
            <a:r>
              <a:rPr sz="1600" spc="-10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424242"/>
                </a:solidFill>
                <a:latin typeface="Arial"/>
                <a:cs typeface="Arial"/>
              </a:rPr>
              <a:t>o  </a:t>
            </a:r>
            <a:r>
              <a:rPr sz="1600" b="1" spc="5" dirty="0">
                <a:solidFill>
                  <a:srgbClr val="424242"/>
                </a:solidFill>
                <a:latin typeface="Arial"/>
                <a:cs typeface="Arial"/>
              </a:rPr>
              <a:t>Dia </a:t>
            </a:r>
            <a:r>
              <a:rPr sz="1600" b="1" spc="-5" dirty="0">
                <a:solidFill>
                  <a:srgbClr val="424242"/>
                </a:solidFill>
                <a:latin typeface="Arial"/>
                <a:cs typeface="Arial"/>
              </a:rPr>
              <a:t>Mundial </a:t>
            </a:r>
            <a:r>
              <a:rPr sz="1600" b="1" spc="10" dirty="0">
                <a:solidFill>
                  <a:srgbClr val="424242"/>
                </a:solidFill>
                <a:latin typeface="Arial"/>
                <a:cs typeface="Arial"/>
              </a:rPr>
              <a:t>de </a:t>
            </a:r>
            <a:r>
              <a:rPr sz="1600" b="1" spc="-5" dirty="0">
                <a:solidFill>
                  <a:srgbClr val="424242"/>
                </a:solidFill>
                <a:latin typeface="Arial"/>
                <a:cs typeface="Arial"/>
              </a:rPr>
              <a:t>Prevenção do</a:t>
            </a:r>
            <a:r>
              <a:rPr sz="16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424242"/>
                </a:solidFill>
                <a:latin typeface="Arial"/>
                <a:cs typeface="Arial"/>
              </a:rPr>
              <a:t>Suicídio</a:t>
            </a:r>
            <a:r>
              <a:rPr sz="1600" spc="-15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574" y="4502765"/>
            <a:ext cx="1095197" cy="64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2345" y="4568675"/>
            <a:ext cx="38735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setembroamarelo.org.br </a:t>
            </a:r>
            <a:r>
              <a:rPr sz="1400" b="1" dirty="0">
                <a:latin typeface="Arial"/>
                <a:cs typeface="Arial"/>
              </a:rPr>
              <a:t>|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@setembroamarelo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241675"/>
            <a:ext cx="20574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-6581"/>
            <a:ext cx="5715000" cy="5715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448" y="432082"/>
            <a:ext cx="24473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dirty="0">
                <a:solidFill>
                  <a:schemeClr val="tx1"/>
                </a:solidFill>
              </a:rPr>
              <a:t>Falar não agrava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1255275"/>
            <a:ext cx="1295400" cy="2051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625"/>
              </a:lnSpc>
            </a:pPr>
            <a:r>
              <a:rPr lang="pt-BR" sz="1400" b="1" spc="5" dirty="0">
                <a:solidFill>
                  <a:srgbClr val="FFFFFF"/>
                </a:solidFill>
                <a:latin typeface="Arial"/>
                <a:cs typeface="Arial"/>
              </a:rPr>
              <a:t>Como falar?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186" y="1825209"/>
            <a:ext cx="6720496" cy="266483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7780" marR="5080">
              <a:lnSpc>
                <a:spcPts val="2020"/>
              </a:lnSpc>
              <a:spcBef>
                <a:spcPts val="180"/>
              </a:spcBef>
            </a:pPr>
            <a:r>
              <a:rPr lang="pt-BR" sz="1600" dirty="0"/>
              <a:t>Não descrever</a:t>
            </a:r>
          </a:p>
          <a:p>
            <a:pPr marL="17780" marR="5080">
              <a:lnSpc>
                <a:spcPts val="2020"/>
              </a:lnSpc>
              <a:spcBef>
                <a:spcPts val="180"/>
              </a:spcBef>
            </a:pPr>
            <a:r>
              <a:rPr lang="pt-BR" sz="1600" dirty="0"/>
              <a:t>Não romantizar</a:t>
            </a:r>
          </a:p>
          <a:p>
            <a:pPr marL="17780" marR="5080">
              <a:lnSpc>
                <a:spcPts val="2020"/>
              </a:lnSpc>
              <a:spcBef>
                <a:spcPts val="180"/>
              </a:spcBef>
            </a:pPr>
            <a:r>
              <a:rPr lang="pt-BR" sz="1600" dirty="0"/>
              <a:t>Não divulgar métodos, local, detalhes</a:t>
            </a:r>
            <a:br>
              <a:rPr lang="pt-BR" sz="1600" dirty="0"/>
            </a:br>
            <a:r>
              <a:rPr lang="pt-BR" sz="1600" dirty="0"/>
              <a:t>Evitar retratar como resposta aceitável às adversidades</a:t>
            </a:r>
          </a:p>
          <a:p>
            <a:pPr marL="17780" marR="5080">
              <a:lnSpc>
                <a:spcPts val="2020"/>
              </a:lnSpc>
              <a:spcBef>
                <a:spcPts val="180"/>
              </a:spcBef>
            </a:pPr>
            <a:r>
              <a:rPr lang="pt-BR" sz="1600" dirty="0"/>
              <a:t>Evitar títulos sensacionalistas;</a:t>
            </a:r>
            <a:br>
              <a:rPr lang="pt-BR" sz="1600" dirty="0"/>
            </a:br>
            <a:r>
              <a:rPr lang="pt-BR" sz="1600" dirty="0"/>
              <a:t>Evitar gráficos e fotografias prejudiciais;</a:t>
            </a:r>
          </a:p>
          <a:p>
            <a:pPr marL="17780" marR="5080">
              <a:lnSpc>
                <a:spcPts val="2020"/>
              </a:lnSpc>
              <a:spcBef>
                <a:spcPts val="180"/>
              </a:spcBef>
            </a:pPr>
            <a:r>
              <a:rPr lang="pt-BR" sz="1600" dirty="0"/>
              <a:t>Não compartilhar imagens</a:t>
            </a:r>
            <a:br>
              <a:rPr lang="pt-BR" sz="1600" dirty="0"/>
            </a:br>
            <a:r>
              <a:rPr lang="pt-BR" sz="1600" dirty="0"/>
              <a:t>Evitar linguagem </a:t>
            </a:r>
            <a:r>
              <a:rPr lang="pt-BR" sz="1600" dirty="0" err="1"/>
              <a:t>estigmatizante</a:t>
            </a:r>
            <a:r>
              <a:rPr lang="pt-BR" sz="1600" dirty="0"/>
              <a:t>;</a:t>
            </a:r>
            <a:br>
              <a:rPr lang="pt-BR" sz="1600" dirty="0"/>
            </a:br>
            <a:r>
              <a:rPr lang="pt-BR" sz="1600" dirty="0"/>
              <a:t>Não compartilhar o conteúdo de cartas;</a:t>
            </a:r>
            <a:br>
              <a:rPr lang="pt-BR" sz="1600" dirty="0"/>
            </a:br>
            <a:r>
              <a:rPr lang="pt-BR" sz="1600" dirty="0"/>
              <a:t>Apresentar recursos como telefone de linhas de ajuda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8523" y="942298"/>
            <a:ext cx="807720" cy="0"/>
          </a:xfrm>
          <a:custGeom>
            <a:avLst/>
            <a:gdLst/>
            <a:ahLst/>
            <a:cxnLst/>
            <a:rect l="l" t="t" r="r" b="b"/>
            <a:pathLst>
              <a:path w="807719">
                <a:moveTo>
                  <a:pt x="0" y="0"/>
                </a:moveTo>
                <a:lnTo>
                  <a:pt x="807298" y="0"/>
                </a:lnTo>
              </a:path>
            </a:pathLst>
          </a:custGeom>
          <a:ln w="35699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tângulo 2"/>
          <p:cNvSpPr/>
          <p:nvPr/>
        </p:nvSpPr>
        <p:spPr>
          <a:xfrm>
            <a:off x="558523" y="4566146"/>
            <a:ext cx="884216" cy="320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" marR="5080">
              <a:lnSpc>
                <a:spcPts val="2020"/>
              </a:lnSpc>
              <a:spcBef>
                <a:spcPts val="180"/>
              </a:spcBef>
            </a:pPr>
            <a:r>
              <a:rPr lang="pt-BR" sz="1100" dirty="0"/>
              <a:t>Fonte: OMS</a:t>
            </a:r>
            <a:endParaRPr lang="pt-BR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03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9"/>
            <a:ext cx="9144000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943350"/>
            <a:ext cx="1097283" cy="7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78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048" y="4095750"/>
            <a:ext cx="1097283" cy="73152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79" y="169291"/>
            <a:ext cx="3089352" cy="21145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43" y="169291"/>
            <a:ext cx="2819400" cy="2114550"/>
          </a:xfrm>
          <a:prstGeom prst="rect">
            <a:avLst/>
          </a:prstGeom>
        </p:spPr>
      </p:pic>
      <p:pic>
        <p:nvPicPr>
          <p:cNvPr id="1026" name="Picture 2" descr="Imag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4" y="2262938"/>
            <a:ext cx="214684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/>
          <p:cNvSpPr txBox="1">
            <a:spLocks/>
          </p:cNvSpPr>
          <p:nvPr/>
        </p:nvSpPr>
        <p:spPr>
          <a:xfrm>
            <a:off x="310184" y="147078"/>
            <a:ext cx="24473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kern="0" dirty="0">
                <a:solidFill>
                  <a:schemeClr val="tx1"/>
                </a:solidFill>
              </a:rPr>
              <a:t>Falar não agrava</a:t>
            </a:r>
          </a:p>
        </p:txBody>
      </p:sp>
      <p:sp>
        <p:nvSpPr>
          <p:cNvPr id="16" name="object 2"/>
          <p:cNvSpPr txBox="1">
            <a:spLocks/>
          </p:cNvSpPr>
          <p:nvPr/>
        </p:nvSpPr>
        <p:spPr>
          <a:xfrm>
            <a:off x="4648200" y="335375"/>
            <a:ext cx="244735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kern="0" dirty="0">
                <a:solidFill>
                  <a:schemeClr val="bg1"/>
                </a:solidFill>
              </a:rPr>
              <a:t>Avaí</a:t>
            </a:r>
          </a:p>
        </p:txBody>
      </p:sp>
      <p:sp>
        <p:nvSpPr>
          <p:cNvPr id="13" name="object 2"/>
          <p:cNvSpPr txBox="1">
            <a:spLocks/>
          </p:cNvSpPr>
          <p:nvPr/>
        </p:nvSpPr>
        <p:spPr>
          <a:xfrm>
            <a:off x="255340" y="2350121"/>
            <a:ext cx="244735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kern="0" dirty="0">
                <a:solidFill>
                  <a:schemeClr val="bg1"/>
                </a:solidFill>
              </a:rPr>
              <a:t>Ceará SC</a:t>
            </a:r>
          </a:p>
        </p:txBody>
      </p:sp>
      <p:pic>
        <p:nvPicPr>
          <p:cNvPr id="1028" name="Picture 4" descr="Image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43" y="2462278"/>
            <a:ext cx="3433406" cy="257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bject 2"/>
          <p:cNvSpPr txBox="1">
            <a:spLocks/>
          </p:cNvSpPr>
          <p:nvPr/>
        </p:nvSpPr>
        <p:spPr>
          <a:xfrm>
            <a:off x="6228523" y="3257550"/>
            <a:ext cx="244735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kern="0" dirty="0">
                <a:solidFill>
                  <a:schemeClr val="bg1"/>
                </a:solidFill>
              </a:rPr>
              <a:t>Santos FC</a:t>
            </a:r>
          </a:p>
        </p:txBody>
      </p:sp>
    </p:spTree>
    <p:extLst>
      <p:ext uri="{BB962C8B-B14F-4D97-AF65-F5344CB8AC3E}">
        <p14:creationId xmlns:p14="http://schemas.microsoft.com/office/powerpoint/2010/main" val="428886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656635"/>
            <a:ext cx="1097283" cy="73152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9" y="2965565"/>
            <a:ext cx="1585913" cy="21145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70" y="234680"/>
            <a:ext cx="4144913" cy="25794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134" y="2965564"/>
            <a:ext cx="2113665" cy="211366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440" y="2928938"/>
            <a:ext cx="2867054" cy="215029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9" y="234680"/>
            <a:ext cx="3826390" cy="25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8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097283" cy="73152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5750"/>
            <a:ext cx="6449932" cy="429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15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19550"/>
            <a:ext cx="1097283" cy="7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9550"/>
            <a:ext cx="7010400" cy="466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5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528695" y="1306064"/>
            <a:ext cx="86409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950" dirty="0">
                <a:solidFill>
                  <a:schemeClr val="accent2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74890" y="501245"/>
            <a:ext cx="2922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FFC000"/>
                </a:solidFill>
              </a:rPr>
              <a:t>Como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465454" y="262727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3350"/>
            <a:ext cx="4967668" cy="4967668"/>
          </a:xfrm>
          <a:prstGeom prst="rect">
            <a:avLst/>
          </a:prstGeom>
        </p:spPr>
      </p:pic>
      <p:pic>
        <p:nvPicPr>
          <p:cNvPr id="3074" name="Picture 2" descr="https://www.brasilfashionnews.com.br/wp-content/uploads/2019/09/320dabb7af9766db26dc982162808aae-800x4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43" y="157249"/>
            <a:ext cx="3497792" cy="20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188 DAS QUEBRAD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43" y="2495550"/>
            <a:ext cx="3597659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41" y="4367071"/>
            <a:ext cx="1097283" cy="7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5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648" y="454942"/>
            <a:ext cx="4100829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pt-BR" spc="-50" dirty="0">
                <a:solidFill>
                  <a:srgbClr val="FFCC00"/>
                </a:solidFill>
              </a:rPr>
              <a:t>O </a:t>
            </a:r>
            <a:r>
              <a:rPr spc="-50" dirty="0">
                <a:solidFill>
                  <a:srgbClr val="FFCC00"/>
                </a:solidFill>
              </a:rPr>
              <a:t>CVV </a:t>
            </a:r>
            <a:r>
              <a:rPr spc="40" dirty="0">
                <a:solidFill>
                  <a:srgbClr val="FFCC00"/>
                </a:solidFill>
              </a:rPr>
              <a:t>é </a:t>
            </a:r>
            <a:r>
              <a:rPr spc="-5" dirty="0">
                <a:solidFill>
                  <a:srgbClr val="FFCC00"/>
                </a:solidFill>
              </a:rPr>
              <a:t>um </a:t>
            </a:r>
            <a:r>
              <a:rPr spc="-20" dirty="0">
                <a:solidFill>
                  <a:srgbClr val="FFCC00"/>
                </a:solidFill>
              </a:rPr>
              <a:t>serviço  </a:t>
            </a:r>
            <a:r>
              <a:rPr spc="-10" dirty="0">
                <a:solidFill>
                  <a:srgbClr val="FFCC00"/>
                </a:solidFill>
              </a:rPr>
              <a:t>humanitário, </a:t>
            </a:r>
            <a:r>
              <a:rPr spc="-5" dirty="0">
                <a:solidFill>
                  <a:srgbClr val="FFCC00"/>
                </a:solidFill>
              </a:rPr>
              <a:t>filantrópico </a:t>
            </a:r>
            <a:r>
              <a:rPr spc="40" dirty="0">
                <a:solidFill>
                  <a:srgbClr val="FFCC00"/>
                </a:solidFill>
              </a:rPr>
              <a:t>e  </a:t>
            </a:r>
            <a:r>
              <a:rPr dirty="0">
                <a:solidFill>
                  <a:srgbClr val="FFCC00"/>
                </a:solidFill>
              </a:rPr>
              <a:t>gratuito </a:t>
            </a:r>
            <a:r>
              <a:rPr spc="15" dirty="0">
                <a:solidFill>
                  <a:srgbClr val="FFCC00"/>
                </a:solidFill>
              </a:rPr>
              <a:t>de </a:t>
            </a:r>
            <a:r>
              <a:rPr spc="-5" dirty="0">
                <a:solidFill>
                  <a:srgbClr val="FFCC00"/>
                </a:solidFill>
              </a:rPr>
              <a:t>apoio emocional  </a:t>
            </a:r>
            <a:r>
              <a:rPr spc="40" dirty="0">
                <a:solidFill>
                  <a:srgbClr val="FFCC00"/>
                </a:solidFill>
              </a:rPr>
              <a:t>e </a:t>
            </a:r>
            <a:r>
              <a:rPr dirty="0">
                <a:solidFill>
                  <a:srgbClr val="FFCC00"/>
                </a:solidFill>
              </a:rPr>
              <a:t>prevenção </a:t>
            </a:r>
            <a:r>
              <a:rPr spc="-5" dirty="0">
                <a:solidFill>
                  <a:srgbClr val="FFCC00"/>
                </a:solidFill>
              </a:rPr>
              <a:t>do</a:t>
            </a:r>
            <a:r>
              <a:rPr spc="-90" dirty="0">
                <a:solidFill>
                  <a:srgbClr val="FFCC00"/>
                </a:solidFill>
              </a:rPr>
              <a:t> </a:t>
            </a:r>
            <a:r>
              <a:rPr spc="-30" dirty="0">
                <a:solidFill>
                  <a:srgbClr val="FFCC00"/>
                </a:solidFill>
              </a:rPr>
              <a:t>suicídio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648" y="3124723"/>
            <a:ext cx="2371152" cy="1197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Existe </a:t>
            </a:r>
            <a:r>
              <a:rPr sz="1200" dirty="0">
                <a:latin typeface="Arial"/>
                <a:cs typeface="Arial"/>
              </a:rPr>
              <a:t>desde </a:t>
            </a:r>
            <a:r>
              <a:rPr sz="1400" b="1" spc="-5" dirty="0">
                <a:latin typeface="Arial"/>
                <a:cs typeface="Arial"/>
              </a:rPr>
              <a:t>1962</a:t>
            </a:r>
            <a:r>
              <a:rPr sz="1200" spc="-5" dirty="0">
                <a:latin typeface="Arial"/>
                <a:cs typeface="Arial"/>
              </a:rPr>
              <a:t>. </a:t>
            </a:r>
            <a:endParaRPr lang="pt-BR" sz="1200" spc="-5" dirty="0"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spc="-15" dirty="0" err="1">
                <a:latin typeface="Arial"/>
                <a:cs typeface="Arial"/>
              </a:rPr>
              <a:t>Foi</a:t>
            </a:r>
            <a:r>
              <a:rPr sz="1200" spc="-15" dirty="0">
                <a:latin typeface="Arial"/>
                <a:cs typeface="Arial"/>
              </a:rPr>
              <a:t>  </a:t>
            </a:r>
            <a:r>
              <a:rPr sz="1200" spc="10" dirty="0">
                <a:latin typeface="Arial"/>
                <a:cs typeface="Arial"/>
              </a:rPr>
              <a:t>fundado </a:t>
            </a:r>
            <a:r>
              <a:rPr sz="1200" spc="-5" dirty="0">
                <a:latin typeface="Arial"/>
                <a:cs typeface="Arial"/>
              </a:rPr>
              <a:t>em </a:t>
            </a:r>
            <a:r>
              <a:rPr sz="1200" spc="-20" dirty="0">
                <a:latin typeface="Arial"/>
                <a:cs typeface="Arial"/>
              </a:rPr>
              <a:t>SP. </a:t>
            </a:r>
            <a:r>
              <a:rPr sz="1200" spc="-5" dirty="0">
                <a:latin typeface="Arial"/>
                <a:cs typeface="Arial"/>
              </a:rPr>
              <a:t>Hoje </a:t>
            </a:r>
            <a:r>
              <a:rPr sz="1200" spc="10" dirty="0">
                <a:latin typeface="Arial"/>
                <a:cs typeface="Arial"/>
              </a:rPr>
              <a:t>conta  </a:t>
            </a:r>
            <a:r>
              <a:rPr sz="1200" spc="25" dirty="0">
                <a:latin typeface="Arial"/>
                <a:cs typeface="Arial"/>
              </a:rPr>
              <a:t>com </a:t>
            </a:r>
            <a:r>
              <a:rPr lang="pt-BR" sz="1200" dirty="0">
                <a:latin typeface="Arial"/>
                <a:cs typeface="Arial"/>
              </a:rPr>
              <a:t>mais de </a:t>
            </a:r>
            <a:r>
              <a:rPr lang="pt-BR" sz="1400" b="1" dirty="0">
                <a:latin typeface="Arial"/>
                <a:cs typeface="Arial"/>
              </a:rPr>
              <a:t>100</a:t>
            </a:r>
            <a:r>
              <a:rPr lang="pt-BR" sz="1200" dirty="0">
                <a:latin typeface="Arial"/>
                <a:cs typeface="Arial"/>
              </a:rPr>
              <a:t> </a:t>
            </a:r>
            <a:r>
              <a:rPr sz="1200" spc="15" dirty="0" err="1">
                <a:latin typeface="Arial"/>
                <a:cs typeface="Arial"/>
              </a:rPr>
              <a:t>postos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e  </a:t>
            </a:r>
            <a:r>
              <a:rPr lang="pt-BR" sz="1200" spc="-5" dirty="0">
                <a:latin typeface="Arial"/>
                <a:cs typeface="Arial"/>
              </a:rPr>
              <a:t>cerca de </a:t>
            </a:r>
            <a:r>
              <a:rPr lang="pt-BR" sz="1400" b="1" spc="-5" dirty="0">
                <a:latin typeface="Arial"/>
                <a:cs typeface="Arial"/>
              </a:rPr>
              <a:t>3 mil </a:t>
            </a:r>
            <a:r>
              <a:rPr sz="1200" spc="5" dirty="0" err="1">
                <a:latin typeface="Arial"/>
                <a:cs typeface="Arial"/>
              </a:rPr>
              <a:t>voluntários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4344" y="3124723"/>
            <a:ext cx="209296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spc="-70" dirty="0">
                <a:latin typeface="Arial"/>
                <a:cs typeface="Arial"/>
              </a:rPr>
              <a:t>É </a:t>
            </a:r>
            <a:r>
              <a:rPr sz="1200" spc="5" dirty="0">
                <a:latin typeface="Arial"/>
                <a:cs typeface="Arial"/>
              </a:rPr>
              <a:t>um serviço </a:t>
            </a:r>
            <a:r>
              <a:rPr sz="1200" spc="10" dirty="0">
                <a:latin typeface="Arial"/>
                <a:cs typeface="Arial"/>
              </a:rPr>
              <a:t>reconhecido  </a:t>
            </a:r>
            <a:r>
              <a:rPr sz="1200" dirty="0">
                <a:latin typeface="Arial"/>
                <a:cs typeface="Arial"/>
              </a:rPr>
              <a:t>desde </a:t>
            </a:r>
            <a:r>
              <a:rPr sz="1200" spc="-5" dirty="0">
                <a:latin typeface="Arial"/>
                <a:cs typeface="Arial"/>
              </a:rPr>
              <a:t>1973 </a:t>
            </a:r>
            <a:r>
              <a:rPr sz="1200" spc="20" dirty="0">
                <a:latin typeface="Arial"/>
                <a:cs typeface="Arial"/>
              </a:rPr>
              <a:t>como </a:t>
            </a:r>
            <a:r>
              <a:rPr sz="1200" spc="5" dirty="0">
                <a:latin typeface="Arial"/>
                <a:cs typeface="Arial"/>
              </a:rPr>
              <a:t>de </a:t>
            </a:r>
            <a:r>
              <a:rPr sz="1200" dirty="0">
                <a:latin typeface="Arial"/>
                <a:cs typeface="Arial"/>
              </a:rPr>
              <a:t>utilidade  </a:t>
            </a:r>
            <a:r>
              <a:rPr sz="1200" spc="10" dirty="0">
                <a:latin typeface="Arial"/>
                <a:cs typeface="Arial"/>
              </a:rPr>
              <a:t>pública </a:t>
            </a:r>
            <a:r>
              <a:rPr sz="1200" spc="-5" dirty="0">
                <a:latin typeface="Arial"/>
                <a:cs typeface="Arial"/>
              </a:rPr>
              <a:t>em </a:t>
            </a:r>
            <a:r>
              <a:rPr sz="1200" spc="10" dirty="0">
                <a:latin typeface="Arial"/>
                <a:cs typeface="Arial"/>
              </a:rPr>
              <a:t>todas </a:t>
            </a:r>
            <a:r>
              <a:rPr sz="1200" spc="-15" dirty="0">
                <a:latin typeface="Arial"/>
                <a:cs typeface="Arial"/>
              </a:rPr>
              <a:t>as esferas  </a:t>
            </a:r>
            <a:r>
              <a:rPr sz="1200" spc="-5" dirty="0">
                <a:latin typeface="Arial"/>
                <a:cs typeface="Arial"/>
              </a:rPr>
              <a:t>(municipal, estadual </a:t>
            </a:r>
            <a:r>
              <a:rPr sz="1200" spc="-25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federal).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348" y="2777170"/>
            <a:ext cx="760095" cy="2133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625"/>
              </a:lnSpc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História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0346" y="2777170"/>
            <a:ext cx="852169" cy="2133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62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Utilidade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64538" y="454942"/>
            <a:ext cx="1537304" cy="568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64538" y="1480620"/>
            <a:ext cx="2614930" cy="2841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spc="-70" dirty="0">
                <a:latin typeface="Arial"/>
                <a:cs typeface="Arial"/>
              </a:rPr>
              <a:t>É </a:t>
            </a:r>
            <a:r>
              <a:rPr sz="1200" spc="5" dirty="0">
                <a:latin typeface="Arial"/>
                <a:cs typeface="Arial"/>
              </a:rPr>
              <a:t>associado </a:t>
            </a:r>
            <a:r>
              <a:rPr sz="1200" spc="-5" dirty="0">
                <a:latin typeface="Arial"/>
                <a:cs typeface="Arial"/>
              </a:rPr>
              <a:t>ao Befrienders  </a:t>
            </a:r>
            <a:r>
              <a:rPr sz="1200" spc="5" dirty="0">
                <a:latin typeface="Arial"/>
                <a:cs typeface="Arial"/>
              </a:rPr>
              <a:t>Worldwide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www.befrienders.org</a:t>
            </a:r>
            <a:r>
              <a:rPr sz="1200" spc="-5" dirty="0">
                <a:latin typeface="Arial"/>
                <a:cs typeface="Arial"/>
              </a:rPr>
              <a:t>),  </a:t>
            </a:r>
            <a:r>
              <a:rPr sz="1200" dirty="0">
                <a:latin typeface="Arial"/>
                <a:cs typeface="Arial"/>
              </a:rPr>
              <a:t>entidade que congrega </a:t>
            </a:r>
            <a:r>
              <a:rPr sz="1200" spc="-15" dirty="0">
                <a:latin typeface="Arial"/>
                <a:cs typeface="Arial"/>
              </a:rPr>
              <a:t>as </a:t>
            </a:r>
            <a:r>
              <a:rPr sz="1200" spc="5" dirty="0">
                <a:latin typeface="Arial"/>
                <a:cs typeface="Arial"/>
              </a:rPr>
              <a:t>instituições  </a:t>
            </a:r>
            <a:r>
              <a:rPr sz="1200" spc="-5" dirty="0">
                <a:latin typeface="Arial"/>
                <a:cs typeface="Arial"/>
              </a:rPr>
              <a:t>congêneres </a:t>
            </a:r>
            <a:r>
              <a:rPr sz="1200" spc="5" dirty="0">
                <a:latin typeface="Arial"/>
                <a:cs typeface="Arial"/>
              </a:rPr>
              <a:t>de </a:t>
            </a:r>
            <a:r>
              <a:rPr sz="1200" spc="25" dirty="0">
                <a:latin typeface="Arial"/>
                <a:cs typeface="Arial"/>
              </a:rPr>
              <a:t>todo </a:t>
            </a:r>
            <a:r>
              <a:rPr sz="1200" spc="20" dirty="0">
                <a:latin typeface="Arial"/>
                <a:cs typeface="Arial"/>
              </a:rPr>
              <a:t>o </a:t>
            </a:r>
            <a:r>
              <a:rPr sz="1200" spc="10" dirty="0" err="1">
                <a:latin typeface="Arial"/>
                <a:cs typeface="Arial"/>
              </a:rPr>
              <a:t>mundo</a:t>
            </a:r>
            <a:endParaRPr lang="pt-BR" sz="1200" spc="10" dirty="0"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endParaRPr lang="pt-BR" sz="1200" spc="10" dirty="0"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349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centros de apoio </a:t>
            </a: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emocional</a:t>
            </a: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países. Visa aliviar o sofrimento e, assim, reduzir o número de mortes por suicídio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9938" y="1199162"/>
            <a:ext cx="1177925" cy="2133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625"/>
              </a:lnSpc>
            </a:pP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Associações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63" y="4322167"/>
            <a:ext cx="1097283" cy="7315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273"/>
            <a:ext cx="9145092" cy="514411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615662" y="1625363"/>
            <a:ext cx="86409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950" dirty="0"/>
              <a:t>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048024" y="2568456"/>
            <a:ext cx="2396471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625" b="1" dirty="0">
                <a:solidFill>
                  <a:srgbClr val="FFD504"/>
                </a:solidFill>
              </a:rPr>
              <a:t>vida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451924" y="824410"/>
            <a:ext cx="3026852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450" b="1" dirty="0">
                <a:solidFill>
                  <a:schemeClr val="bg1"/>
                </a:solidFill>
              </a:rPr>
              <a:t>CVV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799601" y="2152179"/>
            <a:ext cx="3807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accent6">
                    <a:lumMod val="50000"/>
                  </a:schemeClr>
                </a:solidFill>
              </a:rPr>
              <a:t>valoriza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838200" y="872271"/>
            <a:ext cx="2922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C00000"/>
                </a:solidFill>
              </a:rPr>
              <a:t>Como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94989" y="2901930"/>
            <a:ext cx="1298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092845" y="1439701"/>
            <a:ext cx="864096" cy="238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925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248150"/>
            <a:ext cx="1097283" cy="7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5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857626" cy="5143501"/>
          </a:xfrm>
          <a:prstGeom prst="rect">
            <a:avLst/>
          </a:prstGeom>
        </p:spPr>
      </p:pic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488931" y="1665973"/>
            <a:ext cx="2024441" cy="58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2400" b="1" dirty="0">
                <a:solidFill>
                  <a:schemeClr val="bg1"/>
                </a:solidFill>
              </a:rPr>
              <a:t>C</a:t>
            </a:r>
            <a:r>
              <a:rPr lang="pt-BR" sz="2400" dirty="0">
                <a:solidFill>
                  <a:schemeClr val="bg1"/>
                </a:solidFill>
              </a:rPr>
              <a:t>ompreensão</a:t>
            </a:r>
          </a:p>
        </p:txBody>
      </p:sp>
      <p:sp>
        <p:nvSpPr>
          <p:cNvPr id="14" name="Texto Explicativo Retangular 13"/>
          <p:cNvSpPr/>
          <p:nvPr/>
        </p:nvSpPr>
        <p:spPr>
          <a:xfrm>
            <a:off x="5297115" y="1041563"/>
            <a:ext cx="3019831" cy="661440"/>
          </a:xfrm>
          <a:prstGeom prst="wedgeRectCallout">
            <a:avLst>
              <a:gd name="adj1" fmla="val -95101"/>
              <a:gd name="adj2" fmla="val -18814"/>
            </a:avLst>
          </a:prstGeom>
          <a:noFill/>
          <a:ln>
            <a:solidFill>
              <a:srgbClr val="E9C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pt-BR" sz="16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Creio que o outro é capaz de tomar suas próprias decisões</a:t>
            </a:r>
          </a:p>
          <a:p>
            <a:pPr>
              <a:defRPr/>
            </a:pPr>
            <a:endParaRPr lang="pt-BR" sz="1200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o Explicativo Retangular 14"/>
          <p:cNvSpPr/>
          <p:nvPr/>
        </p:nvSpPr>
        <p:spPr>
          <a:xfrm>
            <a:off x="4684281" y="2609223"/>
            <a:ext cx="3632665" cy="565549"/>
          </a:xfrm>
          <a:prstGeom prst="wedgeRectCallout">
            <a:avLst>
              <a:gd name="adj1" fmla="val -94269"/>
              <a:gd name="adj2" fmla="val -23159"/>
            </a:avLst>
          </a:prstGeom>
          <a:noFill/>
          <a:ln>
            <a:solidFill>
              <a:srgbClr val="E9C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Admito seu comportamento, o que não implica em concordar ou aprovar.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32226" y="173043"/>
            <a:ext cx="635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D504"/>
                </a:solidFill>
              </a:rPr>
              <a:t>A relação de ajuda no CVV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3477" y="874887"/>
            <a:ext cx="1437096" cy="114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2400" b="1" dirty="0">
                <a:solidFill>
                  <a:schemeClr val="bg1"/>
                </a:solidFill>
              </a:rPr>
              <a:t>C</a:t>
            </a:r>
            <a:r>
              <a:rPr lang="pt-BR" sz="2400" dirty="0">
                <a:solidFill>
                  <a:schemeClr val="bg1"/>
                </a:solidFill>
              </a:rPr>
              <a:t>onfiança</a:t>
            </a:r>
          </a:p>
          <a:p>
            <a:pPr>
              <a:lnSpc>
                <a:spcPct val="150000"/>
              </a:lnSpc>
              <a:defRPr/>
            </a:pPr>
            <a:endParaRPr lang="pt-BR" sz="2400" b="1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35104" y="2363352"/>
            <a:ext cx="1437096" cy="114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2400" b="1" dirty="0">
                <a:solidFill>
                  <a:schemeClr val="bg1"/>
                </a:solidFill>
              </a:rPr>
              <a:t>R</a:t>
            </a:r>
            <a:r>
              <a:rPr lang="pt-BR" sz="2400" dirty="0">
                <a:solidFill>
                  <a:schemeClr val="bg1"/>
                </a:solidFill>
              </a:rPr>
              <a:t>espeito</a:t>
            </a:r>
          </a:p>
          <a:p>
            <a:pPr>
              <a:lnSpc>
                <a:spcPct val="150000"/>
              </a:lnSpc>
              <a:defRPr/>
            </a:pPr>
            <a:endParaRPr lang="pt-BR" sz="24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45998" y="3095746"/>
            <a:ext cx="1437096" cy="114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2400" b="1" dirty="0">
                <a:solidFill>
                  <a:schemeClr val="bg1"/>
                </a:solidFill>
              </a:rPr>
              <a:t>A</a:t>
            </a:r>
            <a:r>
              <a:rPr lang="pt-BR" sz="2400" dirty="0">
                <a:solidFill>
                  <a:schemeClr val="bg1"/>
                </a:solidFill>
              </a:rPr>
              <a:t>ceitação</a:t>
            </a:r>
          </a:p>
          <a:p>
            <a:pPr>
              <a:lnSpc>
                <a:spcPct val="150000"/>
              </a:lnSpc>
              <a:defRPr/>
            </a:pPr>
            <a:endParaRPr lang="pt-BR" sz="2400" dirty="0"/>
          </a:p>
        </p:txBody>
      </p:sp>
      <p:sp>
        <p:nvSpPr>
          <p:cNvPr id="2" name="Texto Explicativo Retangular 1"/>
          <p:cNvSpPr/>
          <p:nvPr/>
        </p:nvSpPr>
        <p:spPr>
          <a:xfrm flipH="1">
            <a:off x="3883026" y="1915345"/>
            <a:ext cx="4433920" cy="512068"/>
          </a:xfrm>
          <a:prstGeom prst="wedgeRectCallout">
            <a:avLst>
              <a:gd name="adj1" fmla="val 60950"/>
              <a:gd name="adj2" fmla="val -23502"/>
            </a:avLst>
          </a:prstGeom>
          <a:noFill/>
          <a:ln>
            <a:solidFill>
              <a:srgbClr val="E9C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Considero seus sentimentos e pensamentos.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Não mensuro o sofrimento do outro a partir de mim</a:t>
            </a:r>
          </a:p>
        </p:txBody>
      </p:sp>
      <p:sp>
        <p:nvSpPr>
          <p:cNvPr id="13" name="Texto Explicativo Retangular 12"/>
          <p:cNvSpPr/>
          <p:nvPr/>
        </p:nvSpPr>
        <p:spPr>
          <a:xfrm flipH="1">
            <a:off x="4446732" y="3339391"/>
            <a:ext cx="3870214" cy="625064"/>
          </a:xfrm>
          <a:prstGeom prst="wedgeRectCallout">
            <a:avLst>
              <a:gd name="adj1" fmla="val 92397"/>
              <a:gd name="adj2" fmla="val -29082"/>
            </a:avLst>
          </a:prstGeom>
          <a:noFill/>
          <a:ln>
            <a:solidFill>
              <a:srgbClr val="E9C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Percebo o que não está explícito em sua comunicação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Busco observá-lo pelo olhar dele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35" y="4197834"/>
            <a:ext cx="1097283" cy="7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4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087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xfrm>
            <a:off x="839881" y="1356905"/>
            <a:ext cx="6856319" cy="485568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2061210">
              <a:lnSpc>
                <a:spcPts val="2020"/>
              </a:lnSpc>
              <a:spcBef>
                <a:spcPts val="180"/>
              </a:spcBef>
            </a:pPr>
            <a:r>
              <a:rPr lang="pt-BR" dirty="0">
                <a:solidFill>
                  <a:srgbClr val="FFCC00"/>
                </a:solidFill>
              </a:rPr>
              <a:t>Muitas vezes difíceis de serem percebidos e confundidos com sinais da própria idade</a:t>
            </a:r>
            <a:endParaRPr spc="-15" dirty="0">
              <a:solidFill>
                <a:srgbClr val="FFCC00"/>
              </a:solidFill>
            </a:endParaRPr>
          </a:p>
          <a:p>
            <a:pPr marL="12700" marR="495300">
              <a:spcBef>
                <a:spcPts val="1705"/>
              </a:spcBef>
            </a:pPr>
            <a:r>
              <a:rPr lang="pt-BR" sz="1400" spc="-25" dirty="0">
                <a:solidFill>
                  <a:srgbClr val="FFCC00"/>
                </a:solidFill>
              </a:rPr>
              <a:t>|</a:t>
            </a:r>
            <a:r>
              <a:rPr lang="pt-BR" sz="1400" spc="-25" dirty="0">
                <a:solidFill>
                  <a:srgbClr val="CC0066"/>
                </a:solidFill>
              </a:rPr>
              <a:t> </a:t>
            </a:r>
            <a:r>
              <a:rPr lang="pt-BR" sz="1400" b="0" spc="-25" dirty="0">
                <a:solidFill>
                  <a:schemeClr val="bg1"/>
                </a:solidFill>
              </a:rPr>
              <a:t>Diminuição do </a:t>
            </a:r>
            <a:r>
              <a:rPr lang="pt-BR" sz="1400" spc="-25" dirty="0">
                <a:solidFill>
                  <a:schemeClr val="bg1"/>
                </a:solidFill>
              </a:rPr>
              <a:t>rendimento escolar</a:t>
            </a:r>
          </a:p>
          <a:p>
            <a:pPr marL="12700" marR="495300">
              <a:spcBef>
                <a:spcPts val="1705"/>
              </a:spcBef>
            </a:pPr>
            <a:r>
              <a:rPr lang="pt-BR" sz="1400" spc="-25" dirty="0">
                <a:solidFill>
                  <a:srgbClr val="FFCC00"/>
                </a:solidFill>
              </a:rPr>
              <a:t>|</a:t>
            </a:r>
            <a:r>
              <a:rPr lang="pt-BR" sz="1400" spc="-25" dirty="0">
                <a:solidFill>
                  <a:srgbClr val="CC0066"/>
                </a:solidFill>
              </a:rPr>
              <a:t> </a:t>
            </a:r>
            <a:r>
              <a:rPr lang="pt-BR" sz="1400" b="0" spc="-25" dirty="0">
                <a:solidFill>
                  <a:schemeClr val="bg1"/>
                </a:solidFill>
              </a:rPr>
              <a:t>Queixas </a:t>
            </a:r>
            <a:r>
              <a:rPr lang="pt-BR" sz="1400" spc="-25" dirty="0">
                <a:solidFill>
                  <a:schemeClr val="bg1"/>
                </a:solidFill>
              </a:rPr>
              <a:t>físicas</a:t>
            </a:r>
            <a:r>
              <a:rPr lang="pt-BR" sz="1400" b="0" spc="-25" dirty="0">
                <a:solidFill>
                  <a:schemeClr val="bg1"/>
                </a:solidFill>
              </a:rPr>
              <a:t> (dores cabeça, estômago...) </a:t>
            </a:r>
          </a:p>
          <a:p>
            <a:pPr marL="12700" marR="495300">
              <a:spcBef>
                <a:spcPts val="1705"/>
              </a:spcBef>
            </a:pPr>
            <a:r>
              <a:rPr lang="pt-BR" sz="1400" spc="-25" dirty="0">
                <a:solidFill>
                  <a:srgbClr val="FFCC00"/>
                </a:solidFill>
              </a:rPr>
              <a:t>|</a:t>
            </a:r>
            <a:r>
              <a:rPr lang="pt-BR" sz="1400" spc="-25" dirty="0">
                <a:solidFill>
                  <a:srgbClr val="CC0066"/>
                </a:solidFill>
              </a:rPr>
              <a:t> </a:t>
            </a:r>
            <a:r>
              <a:rPr lang="pt-BR" sz="1400" b="0" spc="-25" dirty="0">
                <a:solidFill>
                  <a:schemeClr val="bg1"/>
                </a:solidFill>
              </a:rPr>
              <a:t>Faltas</a:t>
            </a:r>
          </a:p>
          <a:p>
            <a:pPr marL="12700" marR="495300">
              <a:spcBef>
                <a:spcPts val="1705"/>
              </a:spcBef>
            </a:pPr>
            <a:r>
              <a:rPr lang="pt-BR" sz="1400" spc="-25" dirty="0">
                <a:solidFill>
                  <a:srgbClr val="FFCC00"/>
                </a:solidFill>
              </a:rPr>
              <a:t>|</a:t>
            </a:r>
            <a:r>
              <a:rPr lang="pt-BR" sz="1400" spc="-25" dirty="0">
                <a:solidFill>
                  <a:srgbClr val="CC0066"/>
                </a:solidFill>
              </a:rPr>
              <a:t> </a:t>
            </a:r>
            <a:r>
              <a:rPr lang="pt-BR" sz="1400" b="0" spc="-25" dirty="0">
                <a:solidFill>
                  <a:schemeClr val="bg1"/>
                </a:solidFill>
              </a:rPr>
              <a:t>Agressividade</a:t>
            </a:r>
          </a:p>
          <a:p>
            <a:pPr marL="12700" marR="495300">
              <a:spcBef>
                <a:spcPts val="1705"/>
              </a:spcBef>
            </a:pPr>
            <a:r>
              <a:rPr lang="pt-BR" sz="1400" spc="-25" dirty="0">
                <a:solidFill>
                  <a:srgbClr val="FFCC00"/>
                </a:solidFill>
              </a:rPr>
              <a:t>|</a:t>
            </a:r>
            <a:r>
              <a:rPr lang="pt-BR" sz="1400" spc="-25" dirty="0">
                <a:solidFill>
                  <a:srgbClr val="CC0066"/>
                </a:solidFill>
              </a:rPr>
              <a:t> </a:t>
            </a:r>
            <a:r>
              <a:rPr lang="pt-BR" sz="1400" b="0" spc="-25" dirty="0">
                <a:solidFill>
                  <a:schemeClr val="bg1"/>
                </a:solidFill>
              </a:rPr>
              <a:t>Mudanças bruscas de </a:t>
            </a:r>
            <a:r>
              <a:rPr lang="pt-BR" sz="1400" spc="-25" dirty="0">
                <a:solidFill>
                  <a:schemeClr val="bg1"/>
                </a:solidFill>
              </a:rPr>
              <a:t>comportamento</a:t>
            </a:r>
          </a:p>
          <a:p>
            <a:pPr marL="12700" marR="495300">
              <a:spcBef>
                <a:spcPts val="1705"/>
              </a:spcBef>
            </a:pPr>
            <a:r>
              <a:rPr lang="pt-BR" sz="1400" spc="-25" dirty="0">
                <a:solidFill>
                  <a:srgbClr val="FFCC00"/>
                </a:solidFill>
              </a:rPr>
              <a:t>|</a:t>
            </a:r>
            <a:r>
              <a:rPr lang="pt-BR" sz="1400" spc="-25" dirty="0">
                <a:solidFill>
                  <a:srgbClr val="CC0066"/>
                </a:solidFill>
              </a:rPr>
              <a:t> </a:t>
            </a:r>
            <a:r>
              <a:rPr lang="pt-BR" sz="1400" b="0" spc="-25" dirty="0">
                <a:solidFill>
                  <a:schemeClr val="bg1"/>
                </a:solidFill>
              </a:rPr>
              <a:t>Alterações do </a:t>
            </a:r>
            <a:r>
              <a:rPr lang="pt-BR" sz="1400" spc="-25" dirty="0">
                <a:solidFill>
                  <a:schemeClr val="bg1"/>
                </a:solidFill>
              </a:rPr>
              <a:t>apetite e do sono </a:t>
            </a:r>
          </a:p>
          <a:p>
            <a:pPr marL="12700" marR="495300">
              <a:spcBef>
                <a:spcPts val="1705"/>
              </a:spcBef>
            </a:pPr>
            <a:r>
              <a:rPr lang="pt-BR" sz="1400" spc="-25" dirty="0">
                <a:solidFill>
                  <a:srgbClr val="FFCC00"/>
                </a:solidFill>
              </a:rPr>
              <a:t>|</a:t>
            </a:r>
            <a:r>
              <a:rPr lang="pt-BR" sz="1400" spc="-25" dirty="0">
                <a:solidFill>
                  <a:srgbClr val="CC0066"/>
                </a:solidFill>
              </a:rPr>
              <a:t> </a:t>
            </a:r>
            <a:r>
              <a:rPr lang="pt-BR" sz="1400" b="0" spc="-25" dirty="0">
                <a:solidFill>
                  <a:schemeClr val="bg1"/>
                </a:solidFill>
              </a:rPr>
              <a:t>Sinais de depressão (isolamento, uso de álcool e drogas, não sair com amigos...)</a:t>
            </a:r>
          </a:p>
          <a:p>
            <a:pPr marL="12700" marR="495300">
              <a:lnSpc>
                <a:spcPct val="114599"/>
              </a:lnSpc>
              <a:spcBef>
                <a:spcPts val="1705"/>
              </a:spcBef>
            </a:pPr>
            <a:endParaRPr lang="pt-BR" sz="2400" spc="-25" dirty="0">
              <a:solidFill>
                <a:srgbClr val="424242"/>
              </a:solidFill>
            </a:endParaRPr>
          </a:p>
          <a:p>
            <a:pPr marL="12700" marR="495300">
              <a:lnSpc>
                <a:spcPct val="114599"/>
              </a:lnSpc>
              <a:spcBef>
                <a:spcPts val="1705"/>
              </a:spcBef>
            </a:pPr>
            <a:endParaRPr sz="240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4448" y="432082"/>
            <a:ext cx="1351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dirty="0">
                <a:solidFill>
                  <a:srgbClr val="FFCC00"/>
                </a:solidFill>
              </a:rPr>
              <a:t>Sinais</a:t>
            </a:r>
            <a:endParaRPr dirty="0">
              <a:solidFill>
                <a:srgbClr val="FFCC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8523" y="942298"/>
            <a:ext cx="807720" cy="0"/>
          </a:xfrm>
          <a:custGeom>
            <a:avLst/>
            <a:gdLst/>
            <a:ahLst/>
            <a:cxnLst/>
            <a:rect l="l" t="t" r="r" b="b"/>
            <a:pathLst>
              <a:path w="807719">
                <a:moveTo>
                  <a:pt x="0" y="0"/>
                </a:moveTo>
                <a:lnTo>
                  <a:pt x="807298" y="0"/>
                </a:lnTo>
              </a:path>
            </a:pathLst>
          </a:custGeom>
          <a:ln w="35699">
            <a:solidFill>
              <a:srgbClr val="662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 txBox="1"/>
          <p:nvPr/>
        </p:nvSpPr>
        <p:spPr>
          <a:xfrm>
            <a:off x="860148" y="1151720"/>
            <a:ext cx="2264052" cy="2051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625"/>
              </a:lnSpc>
            </a:pPr>
            <a:r>
              <a:rPr lang="pt-BR" sz="1400" b="1" spc="-20" dirty="0">
                <a:solidFill>
                  <a:srgbClr val="FFFFFF"/>
                </a:solidFill>
                <a:latin typeface="Arial"/>
                <a:cs typeface="Arial"/>
              </a:rPr>
              <a:t>DICAS ESPECIALISTAS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92" y="4324350"/>
            <a:ext cx="1097283" cy="7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9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848" y="399701"/>
            <a:ext cx="3666552" cy="151579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lang="pt-BR" spc="5" dirty="0">
                <a:solidFill>
                  <a:srgbClr val="FFCC66"/>
                </a:solidFill>
              </a:rPr>
              <a:t>Política Nacional de Prevenção da Automutilação e do Suicídio (</a:t>
            </a:r>
            <a:r>
              <a:rPr lang="pt-BR" spc="-10" dirty="0">
                <a:solidFill>
                  <a:srgbClr val="FFCC66"/>
                </a:solidFill>
              </a:rPr>
              <a:t>PL 1902/2019 </a:t>
            </a:r>
            <a:r>
              <a:rPr lang="pt-BR" spc="5" dirty="0">
                <a:solidFill>
                  <a:srgbClr val="FFCC66"/>
                </a:solidFill>
              </a:rPr>
              <a:t>)</a:t>
            </a:r>
            <a:endParaRPr spc="-45" dirty="0">
              <a:solidFill>
                <a:srgbClr val="FFCC66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0923" y="2242053"/>
            <a:ext cx="807720" cy="0"/>
          </a:xfrm>
          <a:custGeom>
            <a:avLst/>
            <a:gdLst/>
            <a:ahLst/>
            <a:cxnLst/>
            <a:rect l="l" t="t" r="r" b="b"/>
            <a:pathLst>
              <a:path w="807719">
                <a:moveTo>
                  <a:pt x="0" y="0"/>
                </a:moveTo>
                <a:lnTo>
                  <a:pt x="807298" y="0"/>
                </a:lnTo>
              </a:path>
            </a:pathLst>
          </a:custGeom>
          <a:ln w="35699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33882" y="452211"/>
            <a:ext cx="3382645" cy="5112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b="1" spc="-9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| </a:t>
            </a:r>
            <a:r>
              <a:rPr lang="pt-BR" sz="1600" b="1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Atuação conjunta </a:t>
            </a:r>
            <a:r>
              <a:rPr lang="pt-BR" sz="1600" spc="-10" dirty="0">
                <a:latin typeface="Arial"/>
                <a:cs typeface="Arial"/>
              </a:rPr>
              <a:t>União, Estados e Municípios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3936" y="1044718"/>
            <a:ext cx="3690722" cy="252056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38735">
              <a:lnSpc>
                <a:spcPct val="101600"/>
              </a:lnSpc>
              <a:spcBef>
                <a:spcPts val="70"/>
              </a:spcBef>
            </a:pPr>
            <a:r>
              <a:rPr sz="1600" b="1" spc="-9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| </a:t>
            </a:r>
            <a:r>
              <a:rPr lang="pt-BR" sz="16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Assistência psicológica</a:t>
            </a:r>
            <a:r>
              <a:rPr lang="pt-BR" sz="1600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pt-BR" sz="1600" spc="-5" dirty="0">
                <a:latin typeface="Arial"/>
                <a:cs typeface="Arial"/>
              </a:rPr>
              <a:t>a vítimas e familiares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endParaRPr lang="pt-BR" sz="1600" b="1" spc="-95" dirty="0">
              <a:solidFill>
                <a:srgbClr val="662D89"/>
              </a:solidFill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b="1" spc="-9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| </a:t>
            </a:r>
            <a:r>
              <a:rPr lang="pt-BR" sz="1600" b="1" spc="-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Hospitais e escolas </a:t>
            </a:r>
            <a:r>
              <a:rPr lang="pt-BR" sz="1600" spc="-15" dirty="0">
                <a:solidFill>
                  <a:srgbClr val="424242"/>
                </a:solidFill>
                <a:latin typeface="Arial"/>
                <a:cs typeface="Arial"/>
              </a:rPr>
              <a:t>devem ter profissionais treinados para fazerem notificação de forma sigilosa </a:t>
            </a:r>
            <a:endParaRPr lang="pt-BR" sz="1600" b="1" spc="-10" dirty="0">
              <a:solidFill>
                <a:srgbClr val="CC0066"/>
              </a:solidFill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endParaRPr lang="pt-BR" sz="1600" b="1" spc="-10" dirty="0">
              <a:solidFill>
                <a:srgbClr val="CC0066"/>
              </a:solidFill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lang="pt-BR" sz="1600" b="1" spc="-9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|</a:t>
            </a:r>
            <a:r>
              <a:rPr lang="pt-BR" sz="1600" b="1" spc="-9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lang="pt-BR" sz="1600" spc="-95" dirty="0">
                <a:latin typeface="Arial"/>
                <a:cs typeface="Arial"/>
              </a:rPr>
              <a:t>Em caso de </a:t>
            </a:r>
            <a:r>
              <a:rPr lang="pt-BR" sz="1600" b="1" spc="-9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crianças e adolescentes, </a:t>
            </a:r>
            <a:r>
              <a:rPr lang="pt-BR" sz="1600" spc="-10" dirty="0">
                <a:latin typeface="Arial"/>
                <a:cs typeface="Arial"/>
              </a:rPr>
              <a:t>notificação será ao </a:t>
            </a:r>
            <a:r>
              <a:rPr lang="pt-BR" sz="1600" b="1" spc="-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Conselho Tutelar</a:t>
            </a:r>
            <a:endParaRPr lang="pt-BR" sz="1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endParaRPr sz="1600" dirty="0">
              <a:solidFill>
                <a:srgbClr val="CC0066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848" y="2422660"/>
            <a:ext cx="3514152" cy="22852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lang="pt-BR" sz="2400" b="1" spc="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Força de lei</a:t>
            </a:r>
          </a:p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lang="pt-BR" sz="2400" b="1" spc="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Portaria 1271/2014 prevê notificação tentativa de suicídio e suicídio. Nada sobre automutilação</a:t>
            </a:r>
            <a:endParaRPr sz="24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553936" y="3634921"/>
            <a:ext cx="3382645" cy="5112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b="1" spc="-9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| </a:t>
            </a:r>
            <a:r>
              <a:rPr lang="pt-BR" sz="1600" b="1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Plano de Saúde </a:t>
            </a:r>
            <a:r>
              <a:rPr lang="pt-BR" sz="1600" spc="-10" dirty="0">
                <a:latin typeface="Arial"/>
                <a:cs typeface="Arial"/>
              </a:rPr>
              <a:t>atendimento casos de automutilação e tentativa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4533883" y="4339265"/>
            <a:ext cx="3382645" cy="5112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b="1" spc="-9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|</a:t>
            </a:r>
            <a:r>
              <a:rPr sz="1600" b="1" spc="-9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lang="pt-BR" sz="1600" spc="-10" dirty="0">
                <a:latin typeface="Arial"/>
                <a:cs typeface="Arial"/>
              </a:rPr>
              <a:t>Divulgação de temas relacionados à </a:t>
            </a:r>
            <a:r>
              <a:rPr lang="pt-BR" sz="1600" b="1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saúde mental</a:t>
            </a:r>
            <a:endParaRPr sz="16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38" y="4339265"/>
            <a:ext cx="1097283" cy="7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7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92093"/>
            <a:ext cx="6156959" cy="36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943350"/>
            <a:ext cx="1097283" cy="73152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82879" y="84207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E9CA11"/>
                </a:solidFill>
              </a:rPr>
              <a:t>Prevenção em rede</a:t>
            </a:r>
            <a:endParaRPr lang="pt-BR" sz="3600" b="1" dirty="0">
              <a:solidFill>
                <a:srgbClr val="E9C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94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panorama PÃ´r do sol mar lago agua costa reflexÃ£o cÃ©u roxa nascer do sol calma azul tarde manhÃ£ CÃ¢none laranja horizonte atmosfera verÃ£o EUA crepÃºsculo Minnesota ExposiÃ§Ã£o longa Ã¢ngulo amplo nuvem alvorecer Unidos Estados AmÃ©rica oceano reservatÃ³rio Eos Canoneos dia Estados Unidos da America Mn Loch Papel de parede do computador Afterglow CÃ©u vermelho na manhÃ£ Canoneosrebelt3 Casslake Landof10000lak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"/>
            <a:ext cx="9144000" cy="521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2" descr="Resultado de imagem para ceu e mar unidos laran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4" descr="Resultado de imagem para ceu e mar unidos laranj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AutoShape 6" descr="Resultado de imagem para ceu e mar unidos laranj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AutoShape 8" descr="Resultado de imagem para ceu e mar unidos laranj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" name="object 4"/>
          <p:cNvSpPr txBox="1"/>
          <p:nvPr/>
        </p:nvSpPr>
        <p:spPr>
          <a:xfrm>
            <a:off x="765175" y="1047750"/>
            <a:ext cx="1825625" cy="213360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625"/>
              </a:lnSpc>
            </a:pPr>
            <a:r>
              <a:rPr lang="pt-BR" sz="1600" b="1" spc="-15" dirty="0">
                <a:solidFill>
                  <a:srgbClr val="FFFFFF"/>
                </a:solidFill>
                <a:latin typeface="Arial"/>
                <a:cs typeface="Arial"/>
              </a:rPr>
              <a:t>Complexo</a:t>
            </a:r>
            <a:endParaRPr dirty="0">
              <a:latin typeface="Arial"/>
              <a:cs typeface="Arial"/>
            </a:endParaRPr>
          </a:p>
        </p:txBody>
      </p:sp>
      <p:sp>
        <p:nvSpPr>
          <p:cNvPr id="24" name="object 4"/>
          <p:cNvSpPr txBox="1"/>
          <p:nvPr/>
        </p:nvSpPr>
        <p:spPr>
          <a:xfrm>
            <a:off x="765175" y="1657350"/>
            <a:ext cx="1825625" cy="205184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625"/>
              </a:lnSpc>
            </a:pPr>
            <a:r>
              <a:rPr lang="pt-BR" sz="1600" b="1" spc="-15" dirty="0">
                <a:solidFill>
                  <a:srgbClr val="FFFFFF"/>
                </a:solidFill>
                <a:latin typeface="Arial"/>
                <a:cs typeface="Arial"/>
              </a:rPr>
              <a:t>Multifatorial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4"/>
          <p:cNvSpPr txBox="1"/>
          <p:nvPr/>
        </p:nvSpPr>
        <p:spPr>
          <a:xfrm>
            <a:off x="749133" y="2330982"/>
            <a:ext cx="1825625" cy="205184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625"/>
              </a:lnSpc>
            </a:pPr>
            <a:r>
              <a:rPr lang="pt-BR" sz="1600" b="1" spc="-15" dirty="0" err="1">
                <a:solidFill>
                  <a:srgbClr val="FFFFFF"/>
                </a:solidFill>
                <a:latin typeface="Arial"/>
                <a:cs typeface="Arial"/>
              </a:rPr>
              <a:t>Prevenível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92" y="4324350"/>
            <a:ext cx="1097283" cy="731522"/>
          </a:xfrm>
          <a:prstGeom prst="rect">
            <a:avLst/>
          </a:prstGeom>
        </p:spPr>
      </p:pic>
      <p:sp>
        <p:nvSpPr>
          <p:cNvPr id="15" name="object 4"/>
          <p:cNvSpPr txBox="1"/>
          <p:nvPr/>
        </p:nvSpPr>
        <p:spPr>
          <a:xfrm>
            <a:off x="765174" y="2932406"/>
            <a:ext cx="1825625" cy="213360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625"/>
              </a:lnSpc>
            </a:pPr>
            <a:r>
              <a:rPr lang="pt-BR" sz="1600" b="1" spc="-15" dirty="0">
                <a:solidFill>
                  <a:srgbClr val="FFFFFF"/>
                </a:solidFill>
                <a:latin typeface="Arial"/>
                <a:cs typeface="Arial"/>
              </a:rPr>
              <a:t>Ambivalente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096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848" y="584482"/>
            <a:ext cx="1471295" cy="1143902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pc="-45" dirty="0">
                <a:solidFill>
                  <a:srgbClr val="FFCC66"/>
                </a:solidFill>
              </a:rPr>
              <a:t>Suicídio:  </a:t>
            </a:r>
            <a:r>
              <a:rPr spc="40" dirty="0">
                <a:solidFill>
                  <a:srgbClr val="FFCC66"/>
                </a:solidFill>
              </a:rPr>
              <a:t>é</a:t>
            </a:r>
            <a:r>
              <a:rPr spc="-90" dirty="0">
                <a:solidFill>
                  <a:srgbClr val="FFCC66"/>
                </a:solidFill>
              </a:rPr>
              <a:t> </a:t>
            </a:r>
            <a:r>
              <a:rPr spc="-35" dirty="0">
                <a:solidFill>
                  <a:srgbClr val="FFCC66"/>
                </a:solidFill>
              </a:rPr>
              <a:t>possível  </a:t>
            </a:r>
            <a:r>
              <a:rPr spc="-30" dirty="0">
                <a:solidFill>
                  <a:srgbClr val="FFCC66"/>
                </a:solidFill>
              </a:rPr>
              <a:t>prevenir?</a:t>
            </a:r>
          </a:p>
        </p:txBody>
      </p:sp>
      <p:sp>
        <p:nvSpPr>
          <p:cNvPr id="3" name="object 3"/>
          <p:cNvSpPr/>
          <p:nvPr/>
        </p:nvSpPr>
        <p:spPr>
          <a:xfrm>
            <a:off x="710923" y="1879771"/>
            <a:ext cx="807720" cy="0"/>
          </a:xfrm>
          <a:custGeom>
            <a:avLst/>
            <a:gdLst/>
            <a:ahLst/>
            <a:cxnLst/>
            <a:rect l="l" t="t" r="r" b="b"/>
            <a:pathLst>
              <a:path w="807719">
                <a:moveTo>
                  <a:pt x="0" y="0"/>
                </a:moveTo>
                <a:lnTo>
                  <a:pt x="807298" y="0"/>
                </a:lnTo>
              </a:path>
            </a:pathLst>
          </a:custGeom>
          <a:ln w="35699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0923" y="2419350"/>
            <a:ext cx="3667125" cy="546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b="1" spc="-95" dirty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sz="1600" spc="-35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OMS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estima </a:t>
            </a:r>
            <a:r>
              <a:rPr sz="1600" spc="5" dirty="0">
                <a:solidFill>
                  <a:schemeClr val="bg1"/>
                </a:solidFill>
                <a:latin typeface="Arial"/>
                <a:cs typeface="Arial"/>
              </a:rPr>
              <a:t>que </a:t>
            </a:r>
            <a:r>
              <a:rPr sz="1600" spc="25" dirty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sz="1600" spc="5" dirty="0">
                <a:solidFill>
                  <a:schemeClr val="bg1"/>
                </a:solidFill>
                <a:latin typeface="Arial"/>
                <a:cs typeface="Arial"/>
              </a:rPr>
              <a:t>suicídio </a:t>
            </a:r>
            <a:r>
              <a:rPr sz="1600" b="1" dirty="0">
                <a:solidFill>
                  <a:schemeClr val="bg1"/>
                </a:solidFill>
                <a:latin typeface="Arial"/>
                <a:cs typeface="Arial"/>
              </a:rPr>
              <a:t>pode </a:t>
            </a:r>
            <a:r>
              <a:rPr sz="1600" b="1" spc="-10" dirty="0">
                <a:solidFill>
                  <a:schemeClr val="bg1"/>
                </a:solidFill>
                <a:latin typeface="Arial"/>
                <a:cs typeface="Arial"/>
              </a:rPr>
              <a:t>ser  </a:t>
            </a:r>
            <a:r>
              <a:rPr sz="1600" b="1" spc="-15" dirty="0">
                <a:solidFill>
                  <a:schemeClr val="bg1"/>
                </a:solidFill>
                <a:latin typeface="Arial"/>
                <a:cs typeface="Arial"/>
              </a:rPr>
              <a:t>prevenido </a:t>
            </a:r>
            <a:r>
              <a:rPr sz="1600" b="1" spc="25" dirty="0">
                <a:solidFill>
                  <a:schemeClr val="bg1"/>
                </a:solidFill>
                <a:latin typeface="Arial"/>
                <a:cs typeface="Arial"/>
              </a:rPr>
              <a:t>em </a:t>
            </a:r>
            <a:r>
              <a:rPr sz="1600" b="1" spc="55" dirty="0">
                <a:solidFill>
                  <a:schemeClr val="bg1"/>
                </a:solidFill>
                <a:latin typeface="Arial"/>
                <a:cs typeface="Arial"/>
              </a:rPr>
              <a:t>90% </a:t>
            </a:r>
            <a:r>
              <a:rPr sz="1600" b="1" spc="-15" dirty="0">
                <a:solidFill>
                  <a:schemeClr val="bg1"/>
                </a:solidFill>
                <a:latin typeface="Arial"/>
                <a:cs typeface="Arial"/>
              </a:rPr>
              <a:t>dos</a:t>
            </a:r>
            <a:r>
              <a:rPr sz="1600" b="1"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chemeClr val="bg1"/>
                </a:solidFill>
                <a:latin typeface="Arial"/>
                <a:cs typeface="Arial"/>
              </a:rPr>
              <a:t>casos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923" y="3218240"/>
            <a:ext cx="3872865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b="1" spc="-95" dirty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sz="1600" spc="-35" dirty="0">
                <a:solidFill>
                  <a:schemeClr val="bg1"/>
                </a:solidFill>
                <a:latin typeface="Arial"/>
                <a:cs typeface="Arial"/>
              </a:rPr>
              <a:t>Em </a:t>
            </a:r>
            <a:r>
              <a:rPr sz="1600" b="1" spc="55" dirty="0">
                <a:solidFill>
                  <a:schemeClr val="bg1"/>
                </a:solidFill>
                <a:latin typeface="Arial"/>
                <a:cs typeface="Arial"/>
              </a:rPr>
              <a:t>80% </a:t>
            </a:r>
            <a:r>
              <a:rPr sz="1600" b="1" spc="-15" dirty="0">
                <a:solidFill>
                  <a:schemeClr val="bg1"/>
                </a:solidFill>
                <a:latin typeface="Arial"/>
                <a:cs typeface="Arial"/>
              </a:rPr>
              <a:t>dos </a:t>
            </a:r>
            <a:r>
              <a:rPr sz="1600" b="1" spc="-5" dirty="0">
                <a:solidFill>
                  <a:schemeClr val="bg1"/>
                </a:solidFill>
                <a:latin typeface="Arial"/>
                <a:cs typeface="Arial"/>
              </a:rPr>
              <a:t>casos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as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pessoas  </a:t>
            </a:r>
            <a:r>
              <a:rPr sz="1600" b="1" dirty="0">
                <a:solidFill>
                  <a:schemeClr val="bg1"/>
                </a:solidFill>
                <a:latin typeface="Arial"/>
                <a:cs typeface="Arial"/>
              </a:rPr>
              <a:t>comunicam </a:t>
            </a:r>
            <a:r>
              <a:rPr sz="1600" spc="5" dirty="0">
                <a:solidFill>
                  <a:schemeClr val="bg1"/>
                </a:solidFill>
                <a:latin typeface="Arial"/>
                <a:cs typeface="Arial"/>
              </a:rPr>
              <a:t>que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estão </a:t>
            </a:r>
            <a:r>
              <a:rPr sz="1600" spc="10" dirty="0">
                <a:solidFill>
                  <a:schemeClr val="bg1"/>
                </a:solidFill>
                <a:latin typeface="Arial"/>
                <a:cs typeface="Arial"/>
              </a:rPr>
              <a:t>desistindo de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viver  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e, </a:t>
            </a:r>
            <a:r>
              <a:rPr sz="1600" spc="10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alguma </a:t>
            </a:r>
            <a:r>
              <a:rPr sz="1600" spc="5" dirty="0">
                <a:solidFill>
                  <a:schemeClr val="bg1"/>
                </a:solidFill>
                <a:latin typeface="Arial"/>
                <a:cs typeface="Arial"/>
              </a:rPr>
              <a:t>forma, </a:t>
            </a:r>
            <a:r>
              <a:rPr sz="1600" spc="10" dirty="0">
                <a:solidFill>
                  <a:schemeClr val="bg1"/>
                </a:solidFill>
                <a:latin typeface="Arial"/>
                <a:cs typeface="Arial"/>
              </a:rPr>
              <a:t>pedem</a:t>
            </a:r>
            <a:r>
              <a:rPr sz="16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chemeClr val="bg1"/>
                </a:solidFill>
                <a:latin typeface="Arial"/>
                <a:cs typeface="Arial"/>
              </a:rPr>
              <a:t>socorro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221615">
              <a:lnSpc>
                <a:spcPct val="113300"/>
              </a:lnSpc>
            </a:pPr>
            <a:r>
              <a:rPr sz="1600" b="1" spc="-95" dirty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sz="1600" spc="-35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1600" b="1" dirty="0">
                <a:solidFill>
                  <a:schemeClr val="bg1"/>
                </a:solidFill>
                <a:latin typeface="Arial"/>
                <a:cs typeface="Arial"/>
              </a:rPr>
              <a:t>ajuda </a:t>
            </a:r>
            <a:r>
              <a:rPr sz="1600" spc="25" dirty="0">
                <a:solidFill>
                  <a:schemeClr val="bg1"/>
                </a:solidFill>
                <a:latin typeface="Arial"/>
                <a:cs typeface="Arial"/>
              </a:rPr>
              <a:t>pode </a:t>
            </a:r>
            <a:r>
              <a:rPr sz="1600" spc="-15" dirty="0">
                <a:solidFill>
                  <a:schemeClr val="bg1"/>
                </a:solidFill>
                <a:latin typeface="Arial"/>
                <a:cs typeface="Arial"/>
              </a:rPr>
              <a:t>ser </a:t>
            </a:r>
            <a:r>
              <a:rPr sz="1600" spc="25" dirty="0">
                <a:solidFill>
                  <a:schemeClr val="bg1"/>
                </a:solidFill>
                <a:latin typeface="Arial"/>
                <a:cs typeface="Arial"/>
              </a:rPr>
              <a:t>por </a:t>
            </a:r>
            <a:r>
              <a:rPr sz="1600" spc="10" dirty="0">
                <a:solidFill>
                  <a:schemeClr val="bg1"/>
                </a:solidFill>
                <a:latin typeface="Arial"/>
                <a:cs typeface="Arial"/>
              </a:rPr>
              <a:t>um </a:t>
            </a:r>
            <a:r>
              <a:rPr sz="1600" b="1" spc="-20" dirty="0">
                <a:solidFill>
                  <a:schemeClr val="bg1"/>
                </a:solidFill>
                <a:latin typeface="Arial"/>
                <a:cs typeface="Arial"/>
              </a:rPr>
              <a:t>profissional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,  </a:t>
            </a:r>
            <a:r>
              <a:rPr sz="1600" spc="15" dirty="0">
                <a:solidFill>
                  <a:schemeClr val="bg1"/>
                </a:solidFill>
                <a:latin typeface="Arial"/>
                <a:cs typeface="Arial"/>
              </a:rPr>
              <a:t>grupos </a:t>
            </a:r>
            <a:r>
              <a:rPr sz="1600" spc="10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600" b="1" spc="-5" dirty="0">
                <a:solidFill>
                  <a:schemeClr val="bg1"/>
                </a:solidFill>
                <a:latin typeface="Arial"/>
                <a:cs typeface="Arial"/>
              </a:rPr>
              <a:t>apoio </a:t>
            </a:r>
            <a:r>
              <a:rPr sz="1600" spc="10" dirty="0">
                <a:solidFill>
                  <a:schemeClr val="bg1"/>
                </a:solidFill>
                <a:latin typeface="Arial"/>
                <a:cs typeface="Arial"/>
              </a:rPr>
              <a:t>ou </a:t>
            </a:r>
            <a:r>
              <a:rPr sz="1600" b="1" spc="-10" dirty="0">
                <a:solidFill>
                  <a:schemeClr val="bg1"/>
                </a:solidFill>
                <a:latin typeface="Arial"/>
                <a:cs typeface="Arial"/>
              </a:rPr>
              <a:t>pessoas</a:t>
            </a:r>
            <a:r>
              <a:rPr sz="1600" b="1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chemeClr val="bg1"/>
                </a:solidFill>
                <a:latin typeface="Arial"/>
                <a:cs typeface="Arial"/>
              </a:rPr>
              <a:t>próximas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92" y="4324350"/>
            <a:ext cx="1097283" cy="73152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960" y="338098"/>
            <a:ext cx="2206625" cy="826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>
                <a:solidFill>
                  <a:srgbClr val="FFCC00"/>
                </a:solidFill>
              </a:rPr>
              <a:t>O </a:t>
            </a:r>
            <a:r>
              <a:rPr spc="-5" dirty="0">
                <a:solidFill>
                  <a:srgbClr val="FFCC00"/>
                </a:solidFill>
              </a:rPr>
              <a:t>que cada</a:t>
            </a:r>
            <a:r>
              <a:rPr spc="-110" dirty="0">
                <a:solidFill>
                  <a:srgbClr val="FFCC00"/>
                </a:solidFill>
              </a:rPr>
              <a:t> </a:t>
            </a:r>
            <a:r>
              <a:rPr spc="-5" dirty="0">
                <a:solidFill>
                  <a:srgbClr val="FFCC00"/>
                </a:solidFill>
              </a:rPr>
              <a:t>um  pode</a:t>
            </a:r>
            <a:r>
              <a:rPr spc="-25" dirty="0">
                <a:solidFill>
                  <a:srgbClr val="FFCC00"/>
                </a:solidFill>
              </a:rPr>
              <a:t> </a:t>
            </a:r>
            <a:r>
              <a:rPr dirty="0">
                <a:solidFill>
                  <a:srgbClr val="FFCC00"/>
                </a:solidFill>
              </a:rPr>
              <a:t>fazer?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352550"/>
            <a:ext cx="807720" cy="0"/>
          </a:xfrm>
          <a:custGeom>
            <a:avLst/>
            <a:gdLst/>
            <a:ahLst/>
            <a:cxnLst/>
            <a:rect l="l" t="t" r="r" b="b"/>
            <a:pathLst>
              <a:path w="807719">
                <a:moveTo>
                  <a:pt x="0" y="0"/>
                </a:moveTo>
                <a:lnTo>
                  <a:pt x="807298" y="0"/>
                </a:lnTo>
              </a:path>
            </a:pathLst>
          </a:custGeom>
          <a:ln w="35699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93269" y="584482"/>
            <a:ext cx="8712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62D89"/>
                </a:solidFill>
                <a:latin typeface="Arial"/>
                <a:cs typeface="Arial"/>
              </a:rPr>
              <a:t>Evitar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27340" y="1164222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298" y="0"/>
                </a:lnTo>
              </a:path>
            </a:pathLst>
          </a:custGeom>
          <a:ln w="35699">
            <a:solidFill>
              <a:srgbClr val="662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4011" y="2009822"/>
            <a:ext cx="1534287" cy="31336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600" b="1" spc="-95" dirty="0">
                <a:solidFill>
                  <a:srgbClr val="FFCC00"/>
                </a:solidFill>
                <a:latin typeface="Arial"/>
                <a:cs typeface="Arial"/>
              </a:rPr>
              <a:t>| </a:t>
            </a:r>
            <a:r>
              <a:rPr sz="1800" spc="-5" dirty="0">
                <a:solidFill>
                  <a:srgbClr val="424242"/>
                </a:solidFill>
                <a:latin typeface="Arial"/>
                <a:cs typeface="Arial"/>
              </a:rPr>
              <a:t>Conversar abertamente  </a:t>
            </a:r>
            <a:r>
              <a:rPr sz="1800" dirty="0">
                <a:solidFill>
                  <a:srgbClr val="424242"/>
                </a:solidFill>
                <a:latin typeface="Arial"/>
                <a:cs typeface="Arial"/>
              </a:rPr>
              <a:t>e sem</a:t>
            </a:r>
            <a:r>
              <a:rPr sz="18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Arial"/>
                <a:cs typeface="Arial"/>
              </a:rPr>
              <a:t>julgamento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95" dirty="0">
                <a:solidFill>
                  <a:srgbClr val="FFCC00"/>
                </a:solidFill>
                <a:latin typeface="Arial"/>
                <a:cs typeface="Arial"/>
              </a:rPr>
              <a:t>|</a:t>
            </a:r>
            <a:r>
              <a:rPr sz="1600" b="1" spc="-10" dirty="0">
                <a:solidFill>
                  <a:srgbClr val="662D89"/>
                </a:solidFill>
                <a:latin typeface="Arial"/>
                <a:cs typeface="Arial"/>
              </a:rPr>
              <a:t> </a:t>
            </a:r>
            <a:r>
              <a:rPr sz="1800" spc="-5" dirty="0" err="1">
                <a:solidFill>
                  <a:srgbClr val="424242"/>
                </a:solidFill>
                <a:latin typeface="Arial"/>
                <a:cs typeface="Arial"/>
              </a:rPr>
              <a:t>Respeitar</a:t>
            </a:r>
            <a:endParaRPr lang="pt-BR" sz="1800" spc="-5" dirty="0">
              <a:solidFill>
                <a:srgbClr val="42424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pt-BR" spc="-5" dirty="0">
              <a:solidFill>
                <a:srgbClr val="42424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pt-BR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600" b="1" spc="-95" dirty="0">
                <a:solidFill>
                  <a:srgbClr val="FFCC00"/>
                </a:solidFill>
                <a:latin typeface="Arial"/>
                <a:cs typeface="Arial"/>
              </a:rPr>
              <a:t>|</a:t>
            </a:r>
            <a:r>
              <a:rPr lang="pt-BR" sz="1600" b="1" spc="-10" dirty="0">
                <a:solidFill>
                  <a:srgbClr val="662D89"/>
                </a:solidFill>
                <a:latin typeface="Arial"/>
                <a:cs typeface="Arial"/>
              </a:rPr>
              <a:t> </a:t>
            </a:r>
            <a:r>
              <a:rPr lang="pt-BR" spc="-5" dirty="0">
                <a:solidFill>
                  <a:srgbClr val="424242"/>
                </a:solidFill>
                <a:latin typeface="Arial"/>
                <a:cs typeface="Arial"/>
              </a:rPr>
              <a:t>Aceitar</a:t>
            </a:r>
            <a:endParaRPr lang="pt-BR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171950"/>
            <a:ext cx="1097283" cy="7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42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31984" y="1452257"/>
            <a:ext cx="1319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|</a:t>
            </a:r>
            <a:r>
              <a:rPr sz="1600" b="1" spc="-45" dirty="0">
                <a:solidFill>
                  <a:srgbClr val="662D8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24242"/>
                </a:solidFill>
                <a:latin typeface="Arial"/>
                <a:cs typeface="Arial"/>
              </a:rPr>
              <a:t>Interromper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1984" y="2004706"/>
            <a:ext cx="3629025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| </a:t>
            </a:r>
            <a:r>
              <a:rPr sz="1800" spc="15" dirty="0">
                <a:solidFill>
                  <a:srgbClr val="424242"/>
                </a:solidFill>
                <a:latin typeface="Arial"/>
                <a:cs typeface="Arial"/>
              </a:rPr>
              <a:t>Mostrar-se</a:t>
            </a:r>
            <a:r>
              <a:rPr sz="1800" spc="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Arial"/>
                <a:cs typeface="Arial"/>
              </a:rPr>
              <a:t>chocado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9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|</a:t>
            </a:r>
            <a:r>
              <a:rPr sz="1600" b="1" spc="-95" dirty="0">
                <a:solidFill>
                  <a:srgbClr val="662D89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Arial"/>
                <a:cs typeface="Arial"/>
              </a:rPr>
              <a:t>Colocar </a:t>
            </a:r>
            <a:r>
              <a:rPr sz="1800" spc="-35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424242"/>
                </a:solidFill>
                <a:latin typeface="Arial"/>
                <a:cs typeface="Arial"/>
              </a:rPr>
              <a:t>pessoa </a:t>
            </a:r>
            <a:r>
              <a:rPr sz="1800" spc="-5" dirty="0">
                <a:solidFill>
                  <a:srgbClr val="424242"/>
                </a:solidFill>
                <a:latin typeface="Arial"/>
                <a:cs typeface="Arial"/>
              </a:rPr>
              <a:t>em</a:t>
            </a:r>
            <a:r>
              <a:rPr sz="1800" spc="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24242"/>
                </a:solidFill>
                <a:latin typeface="Arial"/>
                <a:cs typeface="Arial"/>
              </a:rPr>
              <a:t>inferioridade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9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|</a:t>
            </a:r>
            <a:r>
              <a:rPr sz="1600" b="1" spc="-95" dirty="0">
                <a:solidFill>
                  <a:srgbClr val="662D8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Arial"/>
                <a:cs typeface="Arial"/>
              </a:rPr>
              <a:t>Desqualificar </a:t>
            </a:r>
            <a:r>
              <a:rPr sz="1800" spc="30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800" spc="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Arial"/>
                <a:cs typeface="Arial"/>
              </a:rPr>
              <a:t>sofrimento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1984" y="3662053"/>
            <a:ext cx="136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|</a:t>
            </a:r>
            <a:r>
              <a:rPr sz="1600" b="1" spc="-95" dirty="0">
                <a:solidFill>
                  <a:srgbClr val="662D89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424242"/>
                </a:solidFill>
                <a:latin typeface="Arial"/>
                <a:cs typeface="Arial"/>
              </a:rPr>
              <a:t>Ser</a:t>
            </a:r>
            <a:r>
              <a:rPr sz="18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Arial"/>
                <a:cs typeface="Arial"/>
              </a:rPr>
              <a:t>invasivo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1984" y="464539"/>
            <a:ext cx="201233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 que evita</a:t>
            </a:r>
            <a:r>
              <a:rPr sz="24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31984" y="1164222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298" y="0"/>
                </a:lnTo>
              </a:path>
            </a:pathLst>
          </a:custGeom>
          <a:ln w="35699">
            <a:solidFill>
              <a:srgbClr val="FF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726" y="4019267"/>
            <a:ext cx="1097283" cy="73152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4539"/>
            <a:ext cx="27432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29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1473030" y="3008695"/>
            <a:ext cx="3000396" cy="2732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pt-BR" sz="2100" dirty="0"/>
          </a:p>
        </p:txBody>
      </p:sp>
      <p:pic>
        <p:nvPicPr>
          <p:cNvPr id="15362" name="Picture 2" descr="Resultado de imagem para pessoa em duvi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bject 3"/>
          <p:cNvSpPr txBox="1"/>
          <p:nvPr/>
        </p:nvSpPr>
        <p:spPr>
          <a:xfrm>
            <a:off x="990600" y="1086357"/>
            <a:ext cx="8153400" cy="8810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3810"/>
            <a:r>
              <a:rPr lang="pt-BR" sz="5400" spc="-4" dirty="0">
                <a:solidFill>
                  <a:schemeClr val="bg1"/>
                </a:solidFill>
                <a:latin typeface="+mj-lt"/>
                <a:cs typeface="Arial"/>
              </a:rPr>
              <a:t>É normal procurar o CVV?</a:t>
            </a:r>
            <a:endParaRPr sz="5400" dirty="0">
              <a:solidFill>
                <a:schemeClr val="bg1"/>
              </a:solidFill>
              <a:latin typeface="+mj-lt"/>
              <a:cs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92" y="4324350"/>
            <a:ext cx="1097283" cy="7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8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24"/>
            <a:ext cx="4547290" cy="5133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848" y="584482"/>
            <a:ext cx="7790302" cy="1143902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432300" marR="5080">
              <a:lnSpc>
                <a:spcPts val="2850"/>
              </a:lnSpc>
              <a:spcBef>
                <a:spcPts val="219"/>
              </a:spcBef>
            </a:pPr>
            <a:r>
              <a:rPr spc="5" dirty="0">
                <a:solidFill>
                  <a:srgbClr val="424242"/>
                </a:solidFill>
              </a:rPr>
              <a:t>Pautado </a:t>
            </a:r>
            <a:r>
              <a:rPr spc="-35" dirty="0">
                <a:solidFill>
                  <a:srgbClr val="424242"/>
                </a:solidFill>
              </a:rPr>
              <a:t>nos</a:t>
            </a:r>
            <a:r>
              <a:rPr spc="-85" dirty="0">
                <a:solidFill>
                  <a:srgbClr val="424242"/>
                </a:solidFill>
              </a:rPr>
              <a:t> </a:t>
            </a:r>
            <a:r>
              <a:rPr spc="-25" dirty="0">
                <a:solidFill>
                  <a:srgbClr val="424242"/>
                </a:solidFill>
              </a:rPr>
              <a:t>princípios  </a:t>
            </a:r>
            <a:r>
              <a:rPr spc="15" dirty="0">
                <a:solidFill>
                  <a:srgbClr val="424242"/>
                </a:solidFill>
              </a:rPr>
              <a:t>da </a:t>
            </a:r>
            <a:r>
              <a:rPr spc="10" dirty="0">
                <a:solidFill>
                  <a:srgbClr val="424242"/>
                </a:solidFill>
              </a:rPr>
              <a:t>escuta </a:t>
            </a:r>
            <a:r>
              <a:rPr spc="-5" dirty="0">
                <a:solidFill>
                  <a:srgbClr val="424242"/>
                </a:solidFill>
              </a:rPr>
              <a:t>não </a:t>
            </a:r>
            <a:r>
              <a:rPr spc="-15" dirty="0">
                <a:solidFill>
                  <a:srgbClr val="424242"/>
                </a:solidFill>
              </a:rPr>
              <a:t>diretiva  </a:t>
            </a:r>
            <a:r>
              <a:rPr spc="15" dirty="0">
                <a:solidFill>
                  <a:srgbClr val="424242"/>
                </a:solidFill>
              </a:rPr>
              <a:t>de </a:t>
            </a:r>
            <a:r>
              <a:rPr spc="5" dirty="0">
                <a:solidFill>
                  <a:srgbClr val="FFCC00"/>
                </a:solidFill>
              </a:rPr>
              <a:t>Carl</a:t>
            </a:r>
            <a:r>
              <a:rPr spc="-30" dirty="0">
                <a:solidFill>
                  <a:srgbClr val="FFCC00"/>
                </a:solidFill>
              </a:rPr>
              <a:t> </a:t>
            </a:r>
            <a:r>
              <a:rPr spc="-10" dirty="0">
                <a:solidFill>
                  <a:srgbClr val="FFCC00"/>
                </a:solidFill>
              </a:rPr>
              <a:t>Rogers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19437" y="2232452"/>
            <a:ext cx="2558415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spc="10" dirty="0">
                <a:solidFill>
                  <a:srgbClr val="666666"/>
                </a:solidFill>
                <a:latin typeface="Arial"/>
                <a:cs typeface="Arial"/>
              </a:rPr>
              <a:t>“Quando </a:t>
            </a:r>
            <a:r>
              <a:rPr sz="1200" spc="5" dirty="0">
                <a:solidFill>
                  <a:srgbClr val="666666"/>
                </a:solidFill>
                <a:latin typeface="Arial"/>
                <a:cs typeface="Arial"/>
              </a:rPr>
              <a:t>percebem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que foram  </a:t>
            </a:r>
            <a:r>
              <a:rPr sz="1200" spc="5" dirty="0">
                <a:solidFill>
                  <a:srgbClr val="666666"/>
                </a:solidFill>
                <a:latin typeface="Arial"/>
                <a:cs typeface="Arial"/>
              </a:rPr>
              <a:t>profundamente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ouvidas, </a:t>
            </a:r>
            <a:r>
              <a:rPr sz="1200" spc="-15" dirty="0">
                <a:solidFill>
                  <a:srgbClr val="666666"/>
                </a:solidFill>
                <a:latin typeface="Arial"/>
                <a:cs typeface="Arial"/>
              </a:rPr>
              <a:t>as </a:t>
            </a:r>
            <a:r>
              <a:rPr sz="1200" spc="-5" dirty="0">
                <a:solidFill>
                  <a:srgbClr val="666666"/>
                </a:solidFill>
                <a:latin typeface="Arial"/>
                <a:cs typeface="Arial"/>
              </a:rPr>
              <a:t>pessoas  quase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sempre </a:t>
            </a:r>
            <a:r>
              <a:rPr sz="1200" spc="5" dirty="0">
                <a:solidFill>
                  <a:srgbClr val="666666"/>
                </a:solidFill>
                <a:latin typeface="Arial"/>
                <a:cs typeface="Arial"/>
              </a:rPr>
              <a:t>ficam </a:t>
            </a:r>
            <a:r>
              <a:rPr sz="1200" spc="25" dirty="0">
                <a:solidFill>
                  <a:srgbClr val="666666"/>
                </a:solidFill>
                <a:latin typeface="Arial"/>
                <a:cs typeface="Arial"/>
              </a:rPr>
              <a:t>com </a:t>
            </a:r>
            <a:r>
              <a:rPr sz="1200" spc="5" dirty="0">
                <a:solidFill>
                  <a:srgbClr val="666666"/>
                </a:solidFill>
                <a:latin typeface="Arial"/>
                <a:cs typeface="Arial"/>
              </a:rPr>
              <a:t>os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olhos  </a:t>
            </a:r>
            <a:r>
              <a:rPr sz="1200" spc="-5" dirty="0">
                <a:solidFill>
                  <a:srgbClr val="666666"/>
                </a:solidFill>
                <a:latin typeface="Arial"/>
                <a:cs typeface="Arial"/>
              </a:rPr>
              <a:t>marejados. </a:t>
            </a:r>
            <a:r>
              <a:rPr sz="1200" spc="5" dirty="0">
                <a:solidFill>
                  <a:srgbClr val="666666"/>
                </a:solidFill>
                <a:latin typeface="Arial"/>
                <a:cs typeface="Arial"/>
              </a:rPr>
              <a:t>Acho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que </a:t>
            </a:r>
            <a:r>
              <a:rPr sz="1200" spc="-15" dirty="0">
                <a:solidFill>
                  <a:srgbClr val="666666"/>
                </a:solidFill>
                <a:latin typeface="Arial"/>
                <a:cs typeface="Arial"/>
              </a:rPr>
              <a:t>na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verdade  </a:t>
            </a:r>
            <a:r>
              <a:rPr sz="1200" spc="5" dirty="0">
                <a:solidFill>
                  <a:srgbClr val="666666"/>
                </a:solidFill>
                <a:latin typeface="Arial"/>
                <a:cs typeface="Arial"/>
              </a:rPr>
              <a:t>trata-se de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chorar </a:t>
            </a:r>
            <a:r>
              <a:rPr sz="1200" spc="5" dirty="0">
                <a:solidFill>
                  <a:srgbClr val="666666"/>
                </a:solidFill>
                <a:latin typeface="Arial"/>
                <a:cs typeface="Arial"/>
              </a:rPr>
              <a:t>de </a:t>
            </a:r>
            <a:r>
              <a:rPr sz="1200" spc="-15" dirty="0">
                <a:solidFill>
                  <a:srgbClr val="666666"/>
                </a:solidFill>
                <a:latin typeface="Arial"/>
                <a:cs typeface="Arial"/>
              </a:rPr>
              <a:t>alegria. </a:t>
            </a:r>
            <a:r>
              <a:rPr sz="1200" spc="-70" dirty="0">
                <a:solidFill>
                  <a:srgbClr val="666666"/>
                </a:solidFill>
                <a:latin typeface="Arial"/>
                <a:cs typeface="Arial"/>
              </a:rPr>
              <a:t>É </a:t>
            </a:r>
            <a:r>
              <a:rPr sz="1200" spc="20" dirty="0">
                <a:solidFill>
                  <a:srgbClr val="666666"/>
                </a:solidFill>
                <a:latin typeface="Arial"/>
                <a:cs typeface="Arial"/>
              </a:rPr>
              <a:t>como  </a:t>
            </a:r>
            <a:r>
              <a:rPr sz="1200" spc="-15" dirty="0">
                <a:solidFill>
                  <a:srgbClr val="666666"/>
                </a:solidFill>
                <a:latin typeface="Arial"/>
                <a:cs typeface="Arial"/>
              </a:rPr>
              <a:t>se </a:t>
            </a:r>
            <a:r>
              <a:rPr sz="1200" spc="-5" dirty="0">
                <a:solidFill>
                  <a:srgbClr val="666666"/>
                </a:solidFill>
                <a:latin typeface="Arial"/>
                <a:cs typeface="Arial"/>
              </a:rPr>
              <a:t>estivessem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dizendo: "Graças </a:t>
            </a:r>
            <a:r>
              <a:rPr sz="1200" spc="-25" dirty="0">
                <a:solidFill>
                  <a:srgbClr val="666666"/>
                </a:solidFill>
                <a:latin typeface="Arial"/>
                <a:cs typeface="Arial"/>
              </a:rPr>
              <a:t>a  </a:t>
            </a:r>
            <a:r>
              <a:rPr sz="1200" spc="-15" dirty="0">
                <a:solidFill>
                  <a:srgbClr val="666666"/>
                </a:solidFill>
                <a:latin typeface="Arial"/>
                <a:cs typeface="Arial"/>
              </a:rPr>
              <a:t>Deus, </a:t>
            </a:r>
            <a:r>
              <a:rPr sz="1200" spc="-5" dirty="0">
                <a:solidFill>
                  <a:srgbClr val="666666"/>
                </a:solidFill>
                <a:latin typeface="Arial"/>
                <a:cs typeface="Arial"/>
              </a:rPr>
              <a:t>alguém me ouviu. </a:t>
            </a:r>
            <a:r>
              <a:rPr sz="1200" b="1" spc="15" dirty="0">
                <a:solidFill>
                  <a:srgbClr val="666666"/>
                </a:solidFill>
                <a:latin typeface="Arial"/>
                <a:cs typeface="Arial"/>
              </a:rPr>
              <a:t>Há </a:t>
            </a:r>
            <a:r>
              <a:rPr sz="1200" b="1" spc="-5" dirty="0">
                <a:solidFill>
                  <a:srgbClr val="666666"/>
                </a:solidFill>
                <a:latin typeface="Arial"/>
                <a:cs typeface="Arial"/>
              </a:rPr>
              <a:t>alguém  que </a:t>
            </a:r>
            <a:r>
              <a:rPr sz="1200" b="1" dirty="0">
                <a:solidFill>
                  <a:srgbClr val="666666"/>
                </a:solidFill>
                <a:latin typeface="Arial"/>
                <a:cs typeface="Arial"/>
              </a:rPr>
              <a:t>sabe o </a:t>
            </a:r>
            <a:r>
              <a:rPr sz="1200" b="1" spc="-5" dirty="0">
                <a:solidFill>
                  <a:srgbClr val="666666"/>
                </a:solidFill>
                <a:latin typeface="Arial"/>
                <a:cs typeface="Arial"/>
              </a:rPr>
              <a:t>que </a:t>
            </a:r>
            <a:r>
              <a:rPr sz="1200" b="1" spc="-15" dirty="0">
                <a:solidFill>
                  <a:srgbClr val="666666"/>
                </a:solidFill>
                <a:latin typeface="Arial"/>
                <a:cs typeface="Arial"/>
              </a:rPr>
              <a:t>significa </a:t>
            </a:r>
            <a:r>
              <a:rPr sz="1200" b="1" dirty="0">
                <a:solidFill>
                  <a:srgbClr val="666666"/>
                </a:solidFill>
                <a:latin typeface="Arial"/>
                <a:cs typeface="Arial"/>
              </a:rPr>
              <a:t>estar </a:t>
            </a:r>
            <a:r>
              <a:rPr sz="1200" b="1" spc="-5" dirty="0">
                <a:solidFill>
                  <a:srgbClr val="666666"/>
                </a:solidFill>
                <a:latin typeface="Arial"/>
                <a:cs typeface="Arial"/>
              </a:rPr>
              <a:t>na  </a:t>
            </a:r>
            <a:r>
              <a:rPr sz="1200" b="1" spc="-10" dirty="0">
                <a:solidFill>
                  <a:srgbClr val="666666"/>
                </a:solidFill>
                <a:latin typeface="Arial"/>
                <a:cs typeface="Arial"/>
              </a:rPr>
              <a:t>minha </a:t>
            </a:r>
            <a:r>
              <a:rPr sz="1200" b="1" spc="-5" dirty="0">
                <a:solidFill>
                  <a:srgbClr val="666666"/>
                </a:solidFill>
                <a:latin typeface="Arial"/>
                <a:cs typeface="Arial"/>
              </a:rPr>
              <a:t>própria</a:t>
            </a:r>
            <a:r>
              <a:rPr sz="1200" b="1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666666"/>
                </a:solidFill>
                <a:latin typeface="Arial"/>
                <a:cs typeface="Arial"/>
              </a:rPr>
              <a:t>pele</a:t>
            </a:r>
            <a:r>
              <a:rPr sz="1200" spc="25" dirty="0">
                <a:solidFill>
                  <a:srgbClr val="666666"/>
                </a:solidFill>
                <a:latin typeface="Arial"/>
                <a:cs typeface="Arial"/>
              </a:rPr>
              <a:t>”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666666"/>
                </a:solidFill>
                <a:latin typeface="Arial"/>
                <a:cs typeface="Arial"/>
              </a:rPr>
              <a:t>Carl Rogers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197141"/>
            <a:ext cx="1097283" cy="73152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duvi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086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 rot="20080865">
            <a:off x="1645345" y="1694941"/>
            <a:ext cx="22693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spc="-25" dirty="0">
                <a:solidFill>
                  <a:srgbClr val="EE967E"/>
                </a:solidFill>
              </a:rPr>
              <a:t>Como falar </a:t>
            </a:r>
          </a:p>
          <a:p>
            <a:r>
              <a:rPr lang="pt-BR" sz="3200" b="1" spc="-25" dirty="0">
                <a:solidFill>
                  <a:srgbClr val="EE967E"/>
                </a:solidFill>
              </a:rPr>
              <a:t>com o CVV?</a:t>
            </a:r>
            <a:endParaRPr lang="pt-BR" sz="3200" b="1" dirty="0">
              <a:solidFill>
                <a:srgbClr val="EE967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7" y="4248150"/>
            <a:ext cx="1097283" cy="73152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7086601" y="0"/>
            <a:ext cx="2057399" cy="5143500"/>
          </a:xfrm>
          <a:prstGeom prst="rect">
            <a:avLst/>
          </a:prstGeom>
          <a:solidFill>
            <a:srgbClr val="79A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98529" y="359960"/>
            <a:ext cx="2242215" cy="37471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7939" rIns="0" bIns="0" rtlCol="0">
            <a:spAutoFit/>
          </a:bodyPr>
          <a:lstStyle/>
          <a:p>
            <a:pPr marL="12700" marR="5080" algn="r">
              <a:lnSpc>
                <a:spcPts val="2850"/>
              </a:lnSpc>
              <a:spcBef>
                <a:spcPts val="219"/>
              </a:spcBef>
            </a:pPr>
            <a:r>
              <a:rPr lang="pt-BR" sz="1800" spc="-25" dirty="0">
                <a:solidFill>
                  <a:schemeClr val="tx1"/>
                </a:solidFill>
              </a:rPr>
              <a:t>Telefone </a:t>
            </a:r>
            <a:br>
              <a:rPr lang="pt-BR" sz="1800" spc="-25" dirty="0">
                <a:solidFill>
                  <a:schemeClr val="tx1"/>
                </a:solidFill>
              </a:rPr>
            </a:br>
            <a:r>
              <a:rPr lang="pt-BR" sz="1800" spc="-25" dirty="0">
                <a:solidFill>
                  <a:schemeClr val="tx1"/>
                </a:solidFill>
              </a:rPr>
              <a:t>(Ligue 188)</a:t>
            </a:r>
            <a:br>
              <a:rPr lang="pt-BR" sz="1800" spc="-25" dirty="0">
                <a:solidFill>
                  <a:schemeClr val="tx1"/>
                </a:solidFill>
              </a:rPr>
            </a:br>
            <a:br>
              <a:rPr lang="pt-BR" sz="1800" spc="-25" dirty="0">
                <a:solidFill>
                  <a:schemeClr val="tx1"/>
                </a:solidFill>
              </a:rPr>
            </a:br>
            <a:r>
              <a:rPr lang="pt-BR" sz="1800" spc="-25" dirty="0">
                <a:solidFill>
                  <a:schemeClr val="tx1"/>
                </a:solidFill>
              </a:rPr>
              <a:t>Chat</a:t>
            </a:r>
            <a:br>
              <a:rPr lang="pt-BR" sz="1800" spc="-25" dirty="0">
                <a:solidFill>
                  <a:schemeClr val="tx1"/>
                </a:solidFill>
              </a:rPr>
            </a:br>
            <a:br>
              <a:rPr lang="pt-BR" sz="1800" spc="-25" dirty="0">
                <a:solidFill>
                  <a:schemeClr val="tx1"/>
                </a:solidFill>
              </a:rPr>
            </a:br>
            <a:r>
              <a:rPr lang="pt-BR" sz="1800" spc="-25" dirty="0">
                <a:solidFill>
                  <a:schemeClr val="tx1"/>
                </a:solidFill>
              </a:rPr>
              <a:t>E-mail</a:t>
            </a:r>
            <a:br>
              <a:rPr lang="pt-BR" sz="1800" spc="-25" dirty="0">
                <a:solidFill>
                  <a:schemeClr val="tx1"/>
                </a:solidFill>
              </a:rPr>
            </a:br>
            <a:br>
              <a:rPr lang="pt-BR" sz="1800" spc="-25" dirty="0">
                <a:solidFill>
                  <a:schemeClr val="tx1"/>
                </a:solidFill>
              </a:rPr>
            </a:br>
            <a:r>
              <a:rPr lang="pt-BR" sz="1800" spc="-25" dirty="0">
                <a:solidFill>
                  <a:schemeClr val="tx1"/>
                </a:solidFill>
              </a:rPr>
              <a:t>Presencialmente</a:t>
            </a:r>
            <a:br>
              <a:rPr lang="pt-BR" spc="-25" dirty="0">
                <a:solidFill>
                  <a:schemeClr val="tx1"/>
                </a:solidFill>
              </a:rPr>
            </a:br>
            <a:br>
              <a:rPr lang="pt-BR" spc="-25" dirty="0">
                <a:solidFill>
                  <a:schemeClr val="tx1"/>
                </a:solidFill>
              </a:rPr>
            </a:br>
            <a:r>
              <a:rPr lang="pt-BR" spc="-25" dirty="0">
                <a:solidFill>
                  <a:schemeClr val="tx1"/>
                </a:solidFill>
              </a:rPr>
              <a:t>cvv.org.br</a:t>
            </a:r>
            <a:endParaRPr spc="-65" dirty="0">
              <a:solidFill>
                <a:schemeClr val="tx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92" y="4324350"/>
            <a:ext cx="1097283" cy="7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17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0" y="1840560"/>
            <a:ext cx="8392335" cy="309338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23" y="4175494"/>
            <a:ext cx="1097283" cy="731522"/>
          </a:xfrm>
          <a:prstGeom prst="rect">
            <a:avLst/>
          </a:prstGeom>
        </p:spPr>
      </p:pic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483767" y="349731"/>
            <a:ext cx="4142740" cy="401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pt-BR" spc="-30" dirty="0">
                <a:solidFill>
                  <a:srgbClr val="FFCC00"/>
                </a:solidFill>
              </a:rPr>
              <a:t>Como ser voluntário do CVV</a:t>
            </a:r>
            <a:endParaRPr spc="20" dirty="0">
              <a:solidFill>
                <a:srgbClr val="FFCC00"/>
              </a:solidFill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6456459" y="664867"/>
            <a:ext cx="1570725" cy="2051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625"/>
              </a:lnSpc>
            </a:pPr>
            <a:r>
              <a:rPr lang="pt-BR" sz="1400" b="1" spc="5" dirty="0">
                <a:solidFill>
                  <a:srgbClr val="FFFFFF"/>
                </a:solidFill>
                <a:latin typeface="Arial"/>
                <a:cs typeface="Arial"/>
              </a:rPr>
              <a:t>Ter + 18 anos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6456460" y="1040128"/>
            <a:ext cx="2325646" cy="2051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625"/>
              </a:lnSpc>
            </a:pPr>
            <a:r>
              <a:rPr lang="pt-BR" sz="1400" b="1" dirty="0">
                <a:solidFill>
                  <a:srgbClr val="FFFFFF"/>
                </a:solidFill>
                <a:latin typeface="Arial"/>
                <a:cs typeface="Arial"/>
              </a:rPr>
              <a:t>4,5 horas por semana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6456460" y="1380283"/>
            <a:ext cx="1570725" cy="2051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625"/>
              </a:lnSpc>
            </a:pPr>
            <a:r>
              <a:rPr lang="pt-BR" sz="1400" b="1" dirty="0">
                <a:solidFill>
                  <a:srgbClr val="FFFFFF"/>
                </a:solidFill>
                <a:latin typeface="Arial"/>
                <a:cs typeface="Arial"/>
              </a:rPr>
              <a:t>Treinamento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3"/>
          <p:cNvSpPr/>
          <p:nvPr/>
        </p:nvSpPr>
        <p:spPr>
          <a:xfrm>
            <a:off x="707723" y="964483"/>
            <a:ext cx="807720" cy="0"/>
          </a:xfrm>
          <a:custGeom>
            <a:avLst/>
            <a:gdLst/>
            <a:ahLst/>
            <a:cxnLst/>
            <a:rect l="l" t="t" r="r" b="b"/>
            <a:pathLst>
              <a:path w="807719">
                <a:moveTo>
                  <a:pt x="0" y="0"/>
                </a:moveTo>
                <a:lnTo>
                  <a:pt x="807298" y="0"/>
                </a:lnTo>
              </a:path>
            </a:pathLst>
          </a:custGeom>
          <a:ln w="35699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2857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3728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831688" y="4444344"/>
            <a:ext cx="1095197" cy="642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69492" y="4510253"/>
            <a:ext cx="2016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cvv.org.br </a:t>
            </a:r>
            <a:r>
              <a:rPr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|</a:t>
            </a:r>
            <a:r>
              <a:rPr sz="1400" b="1" spc="-8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@cvvoficial</a:t>
            </a:r>
            <a:endParaRPr sz="14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8288" y="438150"/>
            <a:ext cx="4499584" cy="1028487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lang="pt-BR" sz="6600" spc="-110" dirty="0">
                <a:solidFill>
                  <a:schemeClr val="accent1">
                    <a:lumMod val="75000"/>
                  </a:schemeClr>
                </a:solidFill>
              </a:rPr>
              <a:t>Obrigada!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92" y="4324350"/>
            <a:ext cx="1097283" cy="7315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9242" y="4345414"/>
            <a:ext cx="1833880" cy="391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Escuta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Ativa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5195" y="1435286"/>
            <a:ext cx="2411730" cy="391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5" dirty="0">
                <a:solidFill>
                  <a:srgbClr val="FFFFFF"/>
                </a:solidFill>
                <a:latin typeface="Arial"/>
                <a:cs typeface="Arial"/>
              </a:rPr>
              <a:t>Não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Julgamento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9242" y="3729465"/>
            <a:ext cx="4038600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2785"/>
              </a:lnSpc>
            </a:pP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Acolhimento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Incondicional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9242" y="2616596"/>
            <a:ext cx="1749425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2785"/>
              </a:lnSpc>
            </a:pP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Anonimato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9242" y="3207144"/>
            <a:ext cx="1619885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2785"/>
              </a:lnSpc>
            </a:pP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Apoio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24h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5195" y="844737"/>
            <a:ext cx="4029075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2785"/>
              </a:lnSpc>
            </a:pP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Pronto-socorro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Emocional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6848" y="889281"/>
            <a:ext cx="3223260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CC66"/>
                </a:solidFill>
                <a:latin typeface="Arial"/>
                <a:cs typeface="Arial"/>
              </a:rPr>
              <a:t>O </a:t>
            </a:r>
            <a:r>
              <a:rPr sz="2400" b="1" spc="-5" dirty="0">
                <a:solidFill>
                  <a:srgbClr val="FFCC66"/>
                </a:solidFill>
                <a:latin typeface="Arial"/>
                <a:cs typeface="Arial"/>
              </a:rPr>
              <a:t>QUE </a:t>
            </a:r>
            <a:r>
              <a:rPr sz="2400" b="1" dirty="0">
                <a:solidFill>
                  <a:srgbClr val="FFCC66"/>
                </a:solidFill>
                <a:latin typeface="Arial"/>
                <a:cs typeface="Arial"/>
              </a:rPr>
              <a:t>O </a:t>
            </a:r>
            <a:r>
              <a:rPr sz="2400" b="1" spc="-50" dirty="0">
                <a:solidFill>
                  <a:srgbClr val="FFCC66"/>
                </a:solidFill>
                <a:latin typeface="Arial"/>
                <a:cs typeface="Arial"/>
              </a:rPr>
              <a:t>CVV</a:t>
            </a:r>
            <a:r>
              <a:rPr sz="2400" b="1" spc="-70" dirty="0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CC66"/>
                </a:solidFill>
                <a:latin typeface="Arial"/>
                <a:cs typeface="Arial"/>
              </a:rPr>
              <a:t>FAZ?</a:t>
            </a:r>
            <a:endParaRPr sz="2400" dirty="0">
              <a:solidFill>
                <a:srgbClr val="FFCC66"/>
              </a:solidFill>
              <a:latin typeface="Arial"/>
              <a:cs typeface="Arial"/>
            </a:endParaRPr>
          </a:p>
          <a:p>
            <a:pPr marL="12700" marR="5080">
              <a:lnSpc>
                <a:spcPts val="2470"/>
              </a:lnSpc>
              <a:spcBef>
                <a:spcPts val="540"/>
              </a:spcBef>
            </a:pPr>
            <a:r>
              <a:rPr sz="2400" b="1" spc="-3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Apoio</a:t>
            </a:r>
            <a:r>
              <a:rPr sz="2400" b="1" spc="-35" dirty="0">
                <a:solidFill>
                  <a:srgbClr val="662D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24242"/>
                </a:solidFill>
                <a:latin typeface="Arial"/>
                <a:cs typeface="Arial"/>
              </a:rPr>
              <a:t>emocional </a:t>
            </a:r>
            <a:r>
              <a:rPr sz="2400" b="1" spc="40" dirty="0">
                <a:solidFill>
                  <a:srgbClr val="424242"/>
                </a:solidFill>
                <a:latin typeface="Arial"/>
                <a:cs typeface="Arial"/>
              </a:rPr>
              <a:t>e  </a:t>
            </a:r>
            <a:r>
              <a:rPr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prevenção</a:t>
            </a:r>
            <a:r>
              <a:rPr sz="2400" b="1" dirty="0">
                <a:solidFill>
                  <a:srgbClr val="662D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24242"/>
                </a:solidFill>
                <a:latin typeface="Arial"/>
                <a:cs typeface="Arial"/>
              </a:rPr>
              <a:t>do</a:t>
            </a:r>
            <a:r>
              <a:rPr sz="2400" b="1" spc="-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424242"/>
                </a:solidFill>
                <a:latin typeface="Arial"/>
                <a:cs typeface="Arial"/>
              </a:rPr>
              <a:t>suicídio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227" y="4370813"/>
            <a:ext cx="1097283" cy="731522"/>
          </a:xfrm>
          <a:prstGeom prst="rect">
            <a:avLst/>
          </a:prstGeom>
        </p:spPr>
      </p:pic>
      <p:sp>
        <p:nvSpPr>
          <p:cNvPr id="16" name="object 7"/>
          <p:cNvSpPr txBox="1"/>
          <p:nvPr/>
        </p:nvSpPr>
        <p:spPr>
          <a:xfrm>
            <a:off x="4415195" y="2051234"/>
            <a:ext cx="1749425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2785"/>
              </a:lnSpc>
            </a:pPr>
            <a:r>
              <a:rPr lang="pt-BR" sz="2400" b="1" spc="-20" dirty="0">
                <a:solidFill>
                  <a:srgbClr val="FFFFFF"/>
                </a:solidFill>
                <a:latin typeface="Arial"/>
                <a:cs typeface="Arial"/>
              </a:rPr>
              <a:t>Sigilo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37484"/>
          </a:xfrm>
          <a:prstGeom prst="rect">
            <a:avLst/>
          </a:prstGeom>
        </p:spPr>
      </p:pic>
      <p:sp>
        <p:nvSpPr>
          <p:cNvPr id="9" name="object 3"/>
          <p:cNvSpPr txBox="1"/>
          <p:nvPr/>
        </p:nvSpPr>
        <p:spPr>
          <a:xfrm>
            <a:off x="381000" y="606334"/>
            <a:ext cx="1833880" cy="39116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400" b="1" spc="-5" dirty="0">
                <a:solidFill>
                  <a:srgbClr val="FFFFFF"/>
                </a:solidFill>
                <a:latin typeface="Arial"/>
                <a:cs typeface="Arial"/>
              </a:rPr>
              <a:t>Empatia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48150"/>
            <a:ext cx="1097283" cy="7315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848" y="531142"/>
            <a:ext cx="220535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>
                <a:solidFill>
                  <a:srgbClr val="FFCC66"/>
                </a:solidFill>
              </a:rPr>
              <a:t>A </a:t>
            </a:r>
            <a:r>
              <a:rPr spc="-5" dirty="0">
                <a:solidFill>
                  <a:srgbClr val="FFCC66"/>
                </a:solidFill>
              </a:rPr>
              <a:t>relação de  ajuda</a:t>
            </a:r>
            <a:r>
              <a:rPr spc="-95" dirty="0">
                <a:solidFill>
                  <a:srgbClr val="FFCC66"/>
                </a:solidFill>
              </a:rPr>
              <a:t> </a:t>
            </a:r>
            <a:r>
              <a:rPr spc="-5" dirty="0">
                <a:solidFill>
                  <a:srgbClr val="FFCC66"/>
                </a:solidFill>
              </a:rPr>
              <a:t>proposta  pelo</a:t>
            </a:r>
            <a:r>
              <a:rPr spc="-20" dirty="0">
                <a:solidFill>
                  <a:srgbClr val="FFCC66"/>
                </a:solidFill>
              </a:rPr>
              <a:t> </a:t>
            </a:r>
            <a:r>
              <a:rPr spc="-5" dirty="0">
                <a:solidFill>
                  <a:srgbClr val="FFCC66"/>
                </a:solidFill>
              </a:rPr>
              <a:t>CVV</a:t>
            </a:r>
          </a:p>
        </p:txBody>
      </p:sp>
      <p:sp>
        <p:nvSpPr>
          <p:cNvPr id="3" name="object 3"/>
          <p:cNvSpPr/>
          <p:nvPr/>
        </p:nvSpPr>
        <p:spPr>
          <a:xfrm>
            <a:off x="710923" y="2055245"/>
            <a:ext cx="807720" cy="0"/>
          </a:xfrm>
          <a:custGeom>
            <a:avLst/>
            <a:gdLst/>
            <a:ahLst/>
            <a:cxnLst/>
            <a:rect l="l" t="t" r="r" b="b"/>
            <a:pathLst>
              <a:path w="807719">
                <a:moveTo>
                  <a:pt x="0" y="0"/>
                </a:moveTo>
                <a:lnTo>
                  <a:pt x="807298" y="0"/>
                </a:lnTo>
              </a:path>
            </a:pathLst>
          </a:custGeom>
          <a:ln w="35699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9591" y="556823"/>
            <a:ext cx="3907154" cy="1049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105"/>
              </a:spcBef>
            </a:pPr>
            <a:r>
              <a:rPr sz="1600" b="1" spc="-95" dirty="0">
                <a:solidFill>
                  <a:srgbClr val="FFCC00"/>
                </a:solidFill>
                <a:latin typeface="Arial"/>
                <a:cs typeface="Arial"/>
              </a:rPr>
              <a:t>|</a:t>
            </a:r>
            <a:r>
              <a:rPr sz="1600" b="1" spc="-95" dirty="0">
                <a:solidFill>
                  <a:srgbClr val="662D8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Relação de Ajuda no CVV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é a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doação de  apoio de uma pessoa para outra que está em um 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momento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de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crise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ou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solidão. </a:t>
            </a:r>
            <a:r>
              <a:rPr sz="14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Propõe-se, </a:t>
            </a:r>
            <a:r>
              <a:rPr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 </a:t>
            </a:r>
            <a:r>
              <a:rPr sz="14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não  se</a:t>
            </a:r>
            <a:r>
              <a:rPr sz="1400" b="1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impõe.</a:t>
            </a:r>
            <a:endParaRPr sz="14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9591" y="1823645"/>
            <a:ext cx="3994150" cy="2564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600" b="1" spc="-95" dirty="0">
                <a:solidFill>
                  <a:srgbClr val="FFCC00"/>
                </a:solidFill>
                <a:latin typeface="Arial"/>
                <a:cs typeface="Arial"/>
              </a:rPr>
              <a:t>|</a:t>
            </a:r>
            <a:r>
              <a:rPr sz="1600" b="1" spc="-95" dirty="0">
                <a:solidFill>
                  <a:srgbClr val="662D8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principal atitude na Relação de Ajuda  praticada no CVV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é a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disposição de tratar aos que  nos </a:t>
            </a:r>
            <a:r>
              <a:rPr sz="1400" spc="-5" dirty="0">
                <a:latin typeface="Arial"/>
                <a:cs typeface="Arial"/>
              </a:rPr>
              <a:t>procuram </a:t>
            </a:r>
            <a:r>
              <a:rPr sz="1400" dirty="0">
                <a:latin typeface="Arial"/>
                <a:cs typeface="Arial"/>
              </a:rPr>
              <a:t>com </a:t>
            </a:r>
            <a:r>
              <a:rPr sz="14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respeito, compreensão,  aceitação</a:t>
            </a:r>
            <a:r>
              <a:rPr sz="1400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confiando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em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sua capacidade e 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potencialidade individual,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sem críticas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ou 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conselhos.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43180">
              <a:lnSpc>
                <a:spcPct val="114900"/>
              </a:lnSpc>
              <a:spcBef>
                <a:spcPts val="5"/>
              </a:spcBef>
            </a:pPr>
            <a:r>
              <a:rPr sz="1600" b="1" spc="-95" dirty="0">
                <a:solidFill>
                  <a:srgbClr val="FFCC00"/>
                </a:solidFill>
                <a:latin typeface="Arial"/>
                <a:cs typeface="Arial"/>
              </a:rPr>
              <a:t>|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disponibilidade que oferecemos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zela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pelo  </a:t>
            </a:r>
            <a:r>
              <a:rPr sz="14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anonimato </a:t>
            </a:r>
            <a:r>
              <a:rPr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 </a:t>
            </a:r>
            <a:r>
              <a:rPr sz="14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confidencialidade</a:t>
            </a:r>
            <a:r>
              <a:rPr sz="1400" spc="-5" dirty="0">
                <a:solidFill>
                  <a:srgbClr val="CC0066"/>
                </a:solidFill>
                <a:latin typeface="Arial"/>
                <a:cs typeface="Arial"/>
              </a:rPr>
              <a:t>.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O sigilo reduz a 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ameaça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e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facilita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o contato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das pessoas</a:t>
            </a:r>
            <a:r>
              <a:rPr sz="1400" spc="-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conosco.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92" y="4324350"/>
            <a:ext cx="1097283" cy="7315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144" y="1782530"/>
            <a:ext cx="4629785" cy="7054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ts val="2470"/>
              </a:lnSpc>
              <a:spcBef>
                <a:spcPts val="520"/>
              </a:spcBef>
            </a:pPr>
            <a:r>
              <a:rPr spc="-15" dirty="0">
                <a:solidFill>
                  <a:srgbClr val="424242"/>
                </a:solidFill>
              </a:rPr>
              <a:t>Acordo </a:t>
            </a:r>
            <a:r>
              <a:rPr spc="15" dirty="0">
                <a:solidFill>
                  <a:srgbClr val="424242"/>
                </a:solidFill>
              </a:rPr>
              <a:t>de Cooperação </a:t>
            </a:r>
            <a:r>
              <a:rPr spc="5" dirty="0">
                <a:solidFill>
                  <a:srgbClr val="424242"/>
                </a:solidFill>
              </a:rPr>
              <a:t>Técnica  </a:t>
            </a:r>
            <a:r>
              <a:rPr spc="20" dirty="0">
                <a:solidFill>
                  <a:srgbClr val="424242"/>
                </a:solidFill>
              </a:rPr>
              <a:t>com </a:t>
            </a:r>
            <a:r>
              <a:rPr spc="-5" dirty="0">
                <a:solidFill>
                  <a:srgbClr val="424242"/>
                </a:solidFill>
              </a:rPr>
              <a:t>Ministério </a:t>
            </a:r>
            <a:r>
              <a:rPr spc="15" dirty="0">
                <a:solidFill>
                  <a:srgbClr val="424242"/>
                </a:solidFill>
              </a:rPr>
              <a:t>da</a:t>
            </a:r>
            <a:r>
              <a:rPr spc="-45" dirty="0">
                <a:solidFill>
                  <a:srgbClr val="424242"/>
                </a:solidFill>
              </a:rPr>
              <a:t> </a:t>
            </a:r>
            <a:r>
              <a:rPr spc="-5" dirty="0">
                <a:solidFill>
                  <a:srgbClr val="424242"/>
                </a:solidFill>
              </a:rPr>
              <a:t>Saúde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2144" y="2565674"/>
            <a:ext cx="4559300" cy="7054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ts val="2470"/>
              </a:lnSpc>
              <a:spcBef>
                <a:spcPts val="520"/>
              </a:spcBef>
            </a:pP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Ligações gratuitas para um  serviço que sempre </a:t>
            </a:r>
            <a:r>
              <a:rPr sz="2400" b="1" dirty="0">
                <a:solidFill>
                  <a:srgbClr val="FFCC00"/>
                </a:solidFill>
                <a:latin typeface="Arial"/>
                <a:cs typeface="Arial"/>
              </a:rPr>
              <a:t>foi</a:t>
            </a:r>
            <a:r>
              <a:rPr sz="2400" b="1" spc="-9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gratuito</a:t>
            </a:r>
            <a:endParaRPr sz="2400" dirty="0">
              <a:solidFill>
                <a:srgbClr val="FFCC0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5230" y="438150"/>
            <a:ext cx="5105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171950"/>
            <a:ext cx="1097283" cy="7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1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903592" y="297302"/>
            <a:ext cx="4302436" cy="387286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ts val="2470"/>
              </a:lnSpc>
              <a:spcBef>
                <a:spcPts val="520"/>
              </a:spcBef>
            </a:pPr>
            <a:r>
              <a:rPr sz="2800" b="1" spc="-5" dirty="0" err="1">
                <a:solidFill>
                  <a:srgbClr val="FFCC00"/>
                </a:solidFill>
                <a:latin typeface="Arial"/>
                <a:cs typeface="Arial"/>
              </a:rPr>
              <a:t>Ligações</a:t>
            </a:r>
            <a:r>
              <a:rPr sz="2800" b="1" spc="-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lang="pt-BR" sz="2800" b="1" spc="-5" dirty="0">
                <a:solidFill>
                  <a:srgbClr val="FFCC00"/>
                </a:solidFill>
                <a:latin typeface="Arial"/>
                <a:cs typeface="Arial"/>
              </a:rPr>
              <a:t>para o CVV</a:t>
            </a:r>
            <a:endParaRPr sz="2800" dirty="0">
              <a:solidFill>
                <a:srgbClr val="FFCC00"/>
              </a:solidFill>
              <a:latin typeface="Arial"/>
              <a:cs typeface="Arial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299596" y="798888"/>
            <a:ext cx="8524202" cy="3830262"/>
            <a:chOff x="281940" y="798888"/>
            <a:chExt cx="7850505" cy="3830262"/>
          </a:xfrm>
          <a:solidFill>
            <a:schemeClr val="accent1">
              <a:lumMod val="75000"/>
            </a:schemeClr>
          </a:solidFill>
        </p:grpSpPr>
        <p:sp>
          <p:nvSpPr>
            <p:cNvPr id="27" name="object 3"/>
            <p:cNvSpPr txBox="1"/>
            <p:nvPr/>
          </p:nvSpPr>
          <p:spPr>
            <a:xfrm>
              <a:off x="281940" y="3841281"/>
              <a:ext cx="486033" cy="387286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0" tIns="66040" rIns="0" bIns="0" rtlCol="0">
              <a:spAutoFit/>
            </a:bodyPr>
            <a:lstStyle/>
            <a:p>
              <a:pPr marL="12700" marR="5080">
                <a:lnSpc>
                  <a:spcPts val="2470"/>
                </a:lnSpc>
                <a:spcBef>
                  <a:spcPts val="520"/>
                </a:spcBef>
              </a:pPr>
              <a:r>
                <a:rPr lang="pt-BR" sz="800" spc="-5" dirty="0">
                  <a:solidFill>
                    <a:schemeClr val="bg1"/>
                  </a:solidFill>
                  <a:latin typeface="Arial Narrow" panose="020B0606020202030204" pitchFamily="34" charset="0"/>
                  <a:cs typeface="Arial"/>
                </a:rPr>
                <a:t>ESTIMATIVA</a:t>
              </a:r>
              <a:endParaRPr sz="800" dirty="0">
                <a:solidFill>
                  <a:schemeClr val="bg1"/>
                </a:solidFill>
                <a:latin typeface="Arial Narrow" panose="020B0606020202030204" pitchFamily="34" charset="0"/>
                <a:cs typeface="Arial"/>
              </a:endParaRPr>
            </a:p>
          </p:txBody>
        </p:sp>
        <p:cxnSp>
          <p:nvCxnSpPr>
            <p:cNvPr id="20" name="Conector reto 19"/>
            <p:cNvCxnSpPr/>
            <p:nvPr/>
          </p:nvCxnSpPr>
          <p:spPr>
            <a:xfrm>
              <a:off x="2895600" y="819150"/>
              <a:ext cx="0" cy="364774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6934200" y="819150"/>
              <a:ext cx="0" cy="364774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4800600" y="798888"/>
              <a:ext cx="0" cy="364774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838200" y="842251"/>
              <a:ext cx="0" cy="364774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ângulo 4"/>
            <p:cNvSpPr/>
            <p:nvPr/>
          </p:nvSpPr>
          <p:spPr>
            <a:xfrm>
              <a:off x="838200" y="1047750"/>
              <a:ext cx="2057400" cy="4572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838200" y="1885950"/>
              <a:ext cx="3983355" cy="4572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838200" y="2724150"/>
              <a:ext cx="5105400" cy="4572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38200" y="3638550"/>
              <a:ext cx="7294245" cy="4572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2" name="object 3"/>
            <p:cNvSpPr txBox="1"/>
            <p:nvPr/>
          </p:nvSpPr>
          <p:spPr>
            <a:xfrm>
              <a:off x="281940" y="1063657"/>
              <a:ext cx="461010" cy="346762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0" tIns="66040" rIns="0" bIns="0" rtlCol="0">
              <a:spAutoFit/>
            </a:bodyPr>
            <a:lstStyle/>
            <a:p>
              <a:pPr marL="12700" marR="5080">
                <a:lnSpc>
                  <a:spcPts val="2470"/>
                </a:lnSpc>
                <a:spcBef>
                  <a:spcPts val="520"/>
                </a:spcBef>
              </a:pPr>
              <a:r>
                <a:rPr lang="pt-BR" sz="1400" b="1" spc="-5" dirty="0">
                  <a:solidFill>
                    <a:schemeClr val="bg1"/>
                  </a:solidFill>
                  <a:latin typeface="Arial Narrow" panose="020B0606020202030204" pitchFamily="34" charset="0"/>
                  <a:cs typeface="Arial"/>
                </a:rPr>
                <a:t>2016</a:t>
              </a:r>
              <a:endParaRPr sz="1400" b="1" dirty="0">
                <a:solidFill>
                  <a:schemeClr val="bg1"/>
                </a:solidFill>
                <a:latin typeface="Arial Narrow" panose="020B0606020202030204" pitchFamily="34" charset="0"/>
                <a:cs typeface="Arial"/>
              </a:endParaRPr>
            </a:p>
          </p:txBody>
        </p:sp>
        <p:sp>
          <p:nvSpPr>
            <p:cNvPr id="24" name="object 3"/>
            <p:cNvSpPr txBox="1"/>
            <p:nvPr/>
          </p:nvSpPr>
          <p:spPr>
            <a:xfrm>
              <a:off x="281940" y="1913287"/>
              <a:ext cx="461010" cy="346762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0" tIns="66040" rIns="0" bIns="0" rtlCol="0">
              <a:spAutoFit/>
            </a:bodyPr>
            <a:lstStyle/>
            <a:p>
              <a:pPr marL="12700" marR="5080">
                <a:lnSpc>
                  <a:spcPts val="2470"/>
                </a:lnSpc>
                <a:spcBef>
                  <a:spcPts val="520"/>
                </a:spcBef>
              </a:pPr>
              <a:r>
                <a:rPr lang="pt-BR" sz="1400" b="1" spc="-5" dirty="0">
                  <a:solidFill>
                    <a:schemeClr val="bg1"/>
                  </a:solidFill>
                  <a:latin typeface="Arial Narrow" panose="020B0606020202030204" pitchFamily="34" charset="0"/>
                  <a:cs typeface="Arial"/>
                </a:rPr>
                <a:t>2017</a:t>
              </a:r>
              <a:endParaRPr sz="1400" b="1" dirty="0">
                <a:solidFill>
                  <a:schemeClr val="bg1"/>
                </a:solidFill>
                <a:latin typeface="Arial Narrow" panose="020B0606020202030204" pitchFamily="34" charset="0"/>
                <a:cs typeface="Arial"/>
              </a:endParaRPr>
            </a:p>
          </p:txBody>
        </p:sp>
        <p:sp>
          <p:nvSpPr>
            <p:cNvPr id="25" name="object 3"/>
            <p:cNvSpPr txBox="1"/>
            <p:nvPr/>
          </p:nvSpPr>
          <p:spPr>
            <a:xfrm>
              <a:off x="300990" y="2759107"/>
              <a:ext cx="461010" cy="346762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0" tIns="66040" rIns="0" bIns="0" rtlCol="0">
              <a:spAutoFit/>
            </a:bodyPr>
            <a:lstStyle/>
            <a:p>
              <a:pPr marL="12700" marR="5080">
                <a:lnSpc>
                  <a:spcPts val="2470"/>
                </a:lnSpc>
                <a:spcBef>
                  <a:spcPts val="520"/>
                </a:spcBef>
              </a:pPr>
              <a:r>
                <a:rPr lang="pt-BR" sz="1400" b="1" spc="-5" dirty="0">
                  <a:solidFill>
                    <a:schemeClr val="bg1"/>
                  </a:solidFill>
                  <a:latin typeface="Arial Narrow" panose="020B0606020202030204" pitchFamily="34" charset="0"/>
                  <a:cs typeface="Arial"/>
                </a:rPr>
                <a:t>2018</a:t>
              </a:r>
              <a:endParaRPr sz="1400" b="1" dirty="0">
                <a:solidFill>
                  <a:schemeClr val="bg1"/>
                </a:solidFill>
                <a:latin typeface="Arial Narrow" panose="020B0606020202030204" pitchFamily="34" charset="0"/>
                <a:cs typeface="Arial"/>
              </a:endParaRPr>
            </a:p>
          </p:txBody>
        </p:sp>
        <p:sp>
          <p:nvSpPr>
            <p:cNvPr id="26" name="object 3"/>
            <p:cNvSpPr txBox="1"/>
            <p:nvPr/>
          </p:nvSpPr>
          <p:spPr>
            <a:xfrm>
              <a:off x="281940" y="3670634"/>
              <a:ext cx="482800" cy="387286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0" tIns="66040" rIns="0" bIns="0" rtlCol="0">
              <a:spAutoFit/>
            </a:bodyPr>
            <a:lstStyle/>
            <a:p>
              <a:pPr marL="12700" marR="5080">
                <a:lnSpc>
                  <a:spcPts val="2470"/>
                </a:lnSpc>
                <a:spcBef>
                  <a:spcPts val="520"/>
                </a:spcBef>
              </a:pPr>
              <a:r>
                <a:rPr lang="pt-BR" sz="1400" b="1" spc="-5" dirty="0">
                  <a:solidFill>
                    <a:schemeClr val="bg1"/>
                  </a:solidFill>
                  <a:latin typeface="Arial Narrow" panose="020B0606020202030204" pitchFamily="34" charset="0"/>
                  <a:cs typeface="Arial"/>
                </a:rPr>
                <a:t>2019</a:t>
              </a:r>
              <a:endParaRPr sz="1400" b="1" dirty="0">
                <a:solidFill>
                  <a:schemeClr val="bg1"/>
                </a:solidFill>
                <a:latin typeface="Arial Narrow" panose="020B0606020202030204" pitchFamily="34" charset="0"/>
                <a:cs typeface="Arial"/>
              </a:endParaRPr>
            </a:p>
          </p:txBody>
        </p:sp>
        <p:sp>
          <p:nvSpPr>
            <p:cNvPr id="28" name="object 3"/>
            <p:cNvSpPr txBox="1"/>
            <p:nvPr/>
          </p:nvSpPr>
          <p:spPr>
            <a:xfrm>
              <a:off x="838200" y="4273247"/>
              <a:ext cx="461010" cy="346762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0" tIns="66040" rIns="0" bIns="0" rtlCol="0">
              <a:spAutoFit/>
            </a:bodyPr>
            <a:lstStyle/>
            <a:p>
              <a:pPr marL="12700" marR="5080">
                <a:lnSpc>
                  <a:spcPts val="2470"/>
                </a:lnSpc>
                <a:spcBef>
                  <a:spcPts val="520"/>
                </a:spcBef>
              </a:pPr>
              <a:r>
                <a:rPr lang="pt-BR" sz="1400" b="1" spc="-5" dirty="0">
                  <a:solidFill>
                    <a:schemeClr val="bg1"/>
                  </a:solidFill>
                  <a:latin typeface="Arial Narrow" panose="020B0606020202030204" pitchFamily="34" charset="0"/>
                  <a:cs typeface="Arial"/>
                </a:rPr>
                <a:t>0</a:t>
              </a:r>
              <a:endParaRPr sz="1400" b="1" dirty="0">
                <a:solidFill>
                  <a:schemeClr val="bg1"/>
                </a:solidFill>
                <a:latin typeface="Arial Narrow" panose="020B0606020202030204" pitchFamily="34" charset="0"/>
                <a:cs typeface="Arial"/>
              </a:endParaRPr>
            </a:p>
          </p:txBody>
        </p:sp>
        <p:sp>
          <p:nvSpPr>
            <p:cNvPr id="29" name="object 3"/>
            <p:cNvSpPr txBox="1"/>
            <p:nvPr/>
          </p:nvSpPr>
          <p:spPr>
            <a:xfrm>
              <a:off x="2895600" y="4248150"/>
              <a:ext cx="1198245" cy="346762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0" tIns="66040" rIns="0" bIns="0" rtlCol="0">
              <a:spAutoFit/>
            </a:bodyPr>
            <a:lstStyle/>
            <a:p>
              <a:pPr marL="12700" marR="5080">
                <a:lnSpc>
                  <a:spcPts val="2470"/>
                </a:lnSpc>
                <a:spcBef>
                  <a:spcPts val="520"/>
                </a:spcBef>
              </a:pPr>
              <a:r>
                <a:rPr lang="pt-BR" sz="1400" b="1" spc="-5" dirty="0">
                  <a:solidFill>
                    <a:schemeClr val="bg1"/>
                  </a:solidFill>
                  <a:latin typeface="Arial Narrow" panose="020B0606020202030204" pitchFamily="34" charset="0"/>
                  <a:cs typeface="Arial"/>
                </a:rPr>
                <a:t>1.000.000</a:t>
              </a:r>
              <a:endParaRPr sz="1400" b="1" dirty="0">
                <a:solidFill>
                  <a:schemeClr val="bg1"/>
                </a:solidFill>
                <a:latin typeface="Arial Narrow" panose="020B0606020202030204" pitchFamily="34" charset="0"/>
                <a:cs typeface="Arial"/>
              </a:endParaRPr>
            </a:p>
          </p:txBody>
        </p:sp>
        <p:sp>
          <p:nvSpPr>
            <p:cNvPr id="30" name="object 3"/>
            <p:cNvSpPr txBox="1"/>
            <p:nvPr/>
          </p:nvSpPr>
          <p:spPr>
            <a:xfrm>
              <a:off x="4821555" y="4248150"/>
              <a:ext cx="1198245" cy="346762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0" tIns="66040" rIns="0" bIns="0" rtlCol="0">
              <a:spAutoFit/>
            </a:bodyPr>
            <a:lstStyle/>
            <a:p>
              <a:pPr marL="12700" marR="5080">
                <a:lnSpc>
                  <a:spcPts val="2470"/>
                </a:lnSpc>
                <a:spcBef>
                  <a:spcPts val="520"/>
                </a:spcBef>
              </a:pPr>
              <a:r>
                <a:rPr lang="pt-BR" sz="1400" b="1" spc="-5" dirty="0">
                  <a:solidFill>
                    <a:schemeClr val="bg1"/>
                  </a:solidFill>
                  <a:latin typeface="Arial Narrow" panose="020B0606020202030204" pitchFamily="34" charset="0"/>
                  <a:cs typeface="Arial"/>
                </a:rPr>
                <a:t>2.000.000</a:t>
              </a:r>
              <a:endParaRPr sz="1400" b="1" dirty="0">
                <a:solidFill>
                  <a:schemeClr val="bg1"/>
                </a:solidFill>
                <a:latin typeface="Arial Narrow" panose="020B0606020202030204" pitchFamily="34" charset="0"/>
                <a:cs typeface="Arial"/>
              </a:endParaRPr>
            </a:p>
          </p:txBody>
        </p:sp>
        <p:sp>
          <p:nvSpPr>
            <p:cNvPr id="31" name="object 3"/>
            <p:cNvSpPr txBox="1"/>
            <p:nvPr/>
          </p:nvSpPr>
          <p:spPr>
            <a:xfrm>
              <a:off x="6934200" y="4282388"/>
              <a:ext cx="1198245" cy="346762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0" tIns="66040" rIns="0" bIns="0" rtlCol="0">
              <a:spAutoFit/>
            </a:bodyPr>
            <a:lstStyle/>
            <a:p>
              <a:pPr marL="12700" marR="5080">
                <a:lnSpc>
                  <a:spcPts val="2470"/>
                </a:lnSpc>
                <a:spcBef>
                  <a:spcPts val="520"/>
                </a:spcBef>
              </a:pPr>
              <a:r>
                <a:rPr lang="pt-BR" sz="1400" b="1" spc="-5" dirty="0">
                  <a:solidFill>
                    <a:schemeClr val="bg1"/>
                  </a:solidFill>
                  <a:latin typeface="Arial Narrow" panose="020B0606020202030204" pitchFamily="34" charset="0"/>
                  <a:cs typeface="Arial"/>
                </a:rPr>
                <a:t>3.000.000</a:t>
              </a:r>
              <a:endParaRPr sz="1400" b="1" dirty="0">
                <a:solidFill>
                  <a:schemeClr val="bg1"/>
                </a:solidFill>
                <a:latin typeface="Arial Narrow" panose="020B0606020202030204" pitchFamily="34" charset="0"/>
                <a:cs typeface="Arial"/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29" y="2643020"/>
            <a:ext cx="1097283" cy="7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9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627662"/>
            <a:ext cx="4171950" cy="417195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448" y="432082"/>
            <a:ext cx="1351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CC00"/>
                </a:solidFill>
              </a:rPr>
              <a:t>Números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695" y="1147605"/>
            <a:ext cx="688340" cy="2133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625"/>
              </a:lnSpc>
            </a:pP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Mundo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5963" y="3627635"/>
            <a:ext cx="3105785" cy="107228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7780" marR="5080" algn="r">
              <a:lnSpc>
                <a:spcPts val="2020"/>
              </a:lnSpc>
              <a:spcBef>
                <a:spcPts val="180"/>
              </a:spcBef>
            </a:pPr>
            <a:r>
              <a:rPr sz="1700" b="1" dirty="0">
                <a:latin typeface="Arial"/>
                <a:cs typeface="Arial"/>
              </a:rPr>
              <a:t>1 </a:t>
            </a:r>
            <a:r>
              <a:rPr sz="1700" b="1" spc="-25" dirty="0">
                <a:latin typeface="Arial"/>
                <a:cs typeface="Arial"/>
              </a:rPr>
              <a:t>suicídio </a:t>
            </a:r>
            <a:r>
              <a:rPr sz="1700" b="1" spc="30" dirty="0">
                <a:latin typeface="Arial"/>
                <a:cs typeface="Arial"/>
              </a:rPr>
              <a:t>a </a:t>
            </a:r>
            <a:r>
              <a:rPr sz="1700" b="1" spc="15" dirty="0" err="1">
                <a:latin typeface="Arial"/>
                <a:cs typeface="Arial"/>
              </a:rPr>
              <a:t>cada</a:t>
            </a:r>
            <a:r>
              <a:rPr sz="1700" b="1" spc="15" dirty="0">
                <a:latin typeface="Arial"/>
                <a:cs typeface="Arial"/>
              </a:rPr>
              <a:t> </a:t>
            </a:r>
            <a:endParaRPr lang="pt-BR" sz="1700" b="1" spc="15" dirty="0">
              <a:latin typeface="Arial"/>
              <a:cs typeface="Arial"/>
            </a:endParaRPr>
          </a:p>
          <a:p>
            <a:pPr marL="17780" marR="5080" algn="r">
              <a:lnSpc>
                <a:spcPts val="2020"/>
              </a:lnSpc>
              <a:spcBef>
                <a:spcPts val="180"/>
              </a:spcBef>
            </a:pPr>
            <a:r>
              <a:rPr sz="1700" b="1" spc="-5" dirty="0">
                <a:latin typeface="Arial"/>
                <a:cs typeface="Arial"/>
              </a:rPr>
              <a:t>40  </a:t>
            </a:r>
            <a:r>
              <a:rPr sz="1700" b="1" spc="-20" dirty="0" err="1">
                <a:latin typeface="Arial"/>
                <a:cs typeface="Arial"/>
              </a:rPr>
              <a:t>segundos</a:t>
            </a:r>
            <a:endParaRPr sz="1700" dirty="0">
              <a:latin typeface="Arial"/>
              <a:cs typeface="Arial"/>
            </a:endParaRPr>
          </a:p>
          <a:p>
            <a:pPr marL="12700" marR="116205" algn="r">
              <a:lnSpc>
                <a:spcPct val="100699"/>
              </a:lnSpc>
              <a:spcBef>
                <a:spcPts val="1775"/>
              </a:spcBef>
            </a:pPr>
            <a:r>
              <a:rPr sz="1800" b="1" spc="20" dirty="0">
                <a:latin typeface="Arial"/>
                <a:cs typeface="Arial"/>
              </a:rPr>
              <a:t>Cerca </a:t>
            </a:r>
            <a:r>
              <a:rPr sz="1800" b="1" spc="10" dirty="0">
                <a:latin typeface="Arial"/>
                <a:cs typeface="Arial"/>
              </a:rPr>
              <a:t>de </a:t>
            </a:r>
            <a:r>
              <a:rPr sz="1800" b="1" spc="-5" dirty="0">
                <a:latin typeface="Arial"/>
                <a:cs typeface="Arial"/>
              </a:rPr>
              <a:t>800.000  </a:t>
            </a:r>
            <a:r>
              <a:rPr sz="1800" b="1" spc="-5" dirty="0" err="1">
                <a:latin typeface="Arial"/>
                <a:cs typeface="Arial"/>
              </a:rPr>
              <a:t>por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5" dirty="0" err="1">
                <a:latin typeface="Arial"/>
                <a:cs typeface="Arial"/>
              </a:rPr>
              <a:t>ano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8523" y="942298"/>
            <a:ext cx="807720" cy="0"/>
          </a:xfrm>
          <a:custGeom>
            <a:avLst/>
            <a:gdLst/>
            <a:ahLst/>
            <a:cxnLst/>
            <a:rect l="l" t="t" r="r" b="b"/>
            <a:pathLst>
              <a:path w="807719">
                <a:moveTo>
                  <a:pt x="0" y="0"/>
                </a:moveTo>
                <a:lnTo>
                  <a:pt x="807298" y="0"/>
                </a:lnTo>
              </a:path>
            </a:pathLst>
          </a:custGeom>
          <a:ln w="35699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4" y="4248150"/>
            <a:ext cx="1097283" cy="731522"/>
          </a:xfrm>
          <a:prstGeom prst="rect">
            <a:avLst/>
          </a:prstGeom>
        </p:spPr>
      </p:pic>
      <p:sp>
        <p:nvSpPr>
          <p:cNvPr id="10" name="object 3"/>
          <p:cNvSpPr txBox="1"/>
          <p:nvPr/>
        </p:nvSpPr>
        <p:spPr>
          <a:xfrm>
            <a:off x="2005963" y="823691"/>
            <a:ext cx="3105785" cy="285462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r">
              <a:lnSpc>
                <a:spcPct val="114599"/>
              </a:lnSpc>
              <a:spcBef>
                <a:spcPts val="1350"/>
              </a:spcBef>
            </a:pPr>
            <a:r>
              <a:rPr sz="4000" b="1" spc="35" dirty="0">
                <a:solidFill>
                  <a:srgbClr val="424242"/>
                </a:solidFill>
                <a:latin typeface="Arial"/>
                <a:cs typeface="Arial"/>
              </a:rPr>
              <a:t>Uma </a:t>
            </a:r>
            <a:r>
              <a:rPr sz="4000" b="1" spc="5" dirty="0">
                <a:solidFill>
                  <a:srgbClr val="424242"/>
                </a:solidFill>
                <a:latin typeface="Arial"/>
                <a:cs typeface="Arial"/>
              </a:rPr>
              <a:t>tentativa </a:t>
            </a:r>
            <a:r>
              <a:rPr sz="4000" b="1" spc="4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4000" b="1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0" b="1" spc="25" dirty="0">
                <a:solidFill>
                  <a:srgbClr val="424242"/>
                </a:solidFill>
                <a:latin typeface="Arial"/>
                <a:cs typeface="Arial"/>
              </a:rPr>
              <a:t>cada  </a:t>
            </a:r>
            <a:r>
              <a:rPr sz="4000" b="1" spc="-5" dirty="0">
                <a:solidFill>
                  <a:srgbClr val="FFCC00"/>
                </a:solidFill>
                <a:latin typeface="Arial"/>
                <a:cs typeface="Arial"/>
              </a:rPr>
              <a:t>15</a:t>
            </a:r>
            <a:r>
              <a:rPr sz="4000" b="1" spc="-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4000" b="1" spc="-25" dirty="0">
                <a:solidFill>
                  <a:srgbClr val="FFCC00"/>
                </a:solidFill>
                <a:latin typeface="Arial"/>
                <a:cs typeface="Arial"/>
              </a:rPr>
              <a:t>segundos</a:t>
            </a:r>
            <a:endParaRPr sz="4000" dirty="0">
              <a:solidFill>
                <a:srgbClr val="FFCC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</TotalTime>
  <Words>1047</Words>
  <Application>Microsoft Office PowerPoint</Application>
  <PresentationFormat>Apresentação na tela (16:9)</PresentationFormat>
  <Paragraphs>167</Paragraphs>
  <Slides>32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Arial Narrow</vt:lpstr>
      <vt:lpstr>Calibri</vt:lpstr>
      <vt:lpstr>Myriad</vt:lpstr>
      <vt:lpstr>Times New Roman</vt:lpstr>
      <vt:lpstr>Office Theme</vt:lpstr>
      <vt:lpstr>Apresentação do PowerPoint</vt:lpstr>
      <vt:lpstr>O CVV é um serviço  humanitário, filantrópico e  gratuito de apoio emocional  e prevenção do suicídio</vt:lpstr>
      <vt:lpstr>Pautado nos princípios  da escuta não diretiva  de Carl Rogers</vt:lpstr>
      <vt:lpstr>Apresentação do PowerPoint</vt:lpstr>
      <vt:lpstr>Apresentação do PowerPoint</vt:lpstr>
      <vt:lpstr>A relação de  ajuda proposta  pelo CVV</vt:lpstr>
      <vt:lpstr>Acordo de Cooperação Técnica  com Ministério da Saúde</vt:lpstr>
      <vt:lpstr>Apresentação do PowerPoint</vt:lpstr>
      <vt:lpstr>Números</vt:lpstr>
      <vt:lpstr>Apresentação do PowerPoint</vt:lpstr>
      <vt:lpstr>É uma campanha de conscientização sobre  a prevenção do suicídio, com o objetivo  direto de alertar a população a respeito da  realidade do suicídio no Brasil e no mundo e  suas formas de prevenção.</vt:lpstr>
      <vt:lpstr>Iniciado no Brasil pelo CVV, CFM (Conselho  Federal de Medicina) e ABP (Associação  Brasileira de Psiquiatria).</vt:lpstr>
      <vt:lpstr>Falar não agrava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Sinais</vt:lpstr>
      <vt:lpstr>Política Nacional de Prevenção da Automutilação e do Suicídio (PL 1902/2019 )</vt:lpstr>
      <vt:lpstr>Apresentação do PowerPoint</vt:lpstr>
      <vt:lpstr>Apresentação do PowerPoint</vt:lpstr>
      <vt:lpstr>Suicídio:  é possível  prevenir?</vt:lpstr>
      <vt:lpstr>O que cada um  pode fazer?</vt:lpstr>
      <vt:lpstr>Apresentação do PowerPoint</vt:lpstr>
      <vt:lpstr>Apresentação do PowerPoint</vt:lpstr>
      <vt:lpstr>Telefone  (Ligue 188)  Chat  E-mail  Presencialmente  cvv.org.br</vt:lpstr>
      <vt:lpstr>Como ser voluntário do CVV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PedroMageste</dc:creator>
  <cp:lastModifiedBy>Marcio Tintina</cp:lastModifiedBy>
  <cp:revision>78</cp:revision>
  <cp:lastPrinted>2019-03-17T20:31:55Z</cp:lastPrinted>
  <dcterms:created xsi:type="dcterms:W3CDTF">2019-03-17T19:33:37Z</dcterms:created>
  <dcterms:modified xsi:type="dcterms:W3CDTF">2023-09-13T16:57:17Z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2018-11-27T00:00:00Z</vt:filetime>
  </property>
  <property fmtid="{D5CDD505-2E9C-101B-9397-08002B2CF9AE}" pid="3" name="Creator">
    <vt:lpwstr>Google</vt:lpwstr>
  </property>
  <property fmtid="{D5CDD505-2E9C-101B-9397-08002B2CF9AE}" pid="4" name="LastSaved">
    <vt:filetime>2019-03-17T00:00:00Z</vt:filetime>
  </property>
</Properties>
</file>