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75" r:id="rId5"/>
    <p:sldId id="298" r:id="rId6"/>
    <p:sldId id="299" r:id="rId7"/>
    <p:sldId id="300" r:id="rId8"/>
    <p:sldId id="301" r:id="rId9"/>
    <p:sldId id="302" r:id="rId10"/>
    <p:sldId id="303" r:id="rId11"/>
    <p:sldId id="304" r:id="rId12"/>
    <p:sldId id="306" r:id="rId13"/>
    <p:sldId id="307" r:id="rId14"/>
    <p:sldId id="305" r:id="rId15"/>
    <p:sldId id="308" r:id="rId16"/>
    <p:sldId id="309" r:id="rId17"/>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C456"/>
    <a:srgbClr val="0597DD"/>
    <a:srgbClr val="012B51"/>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3720" autoAdjust="0"/>
  </p:normalViewPr>
  <p:slideViewPr>
    <p:cSldViewPr snapToGrid="0">
      <p:cViewPr varScale="1">
        <p:scale>
          <a:sx n="46" d="100"/>
          <a:sy n="46" d="100"/>
        </p:scale>
        <p:origin x="1656" y="4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13746A-E902-4AA5-A445-E0238025E3C4}" type="doc">
      <dgm:prSet loTypeId="urn:microsoft.com/office/officeart/2005/8/layout/arrow2" loCatId="process" qsTypeId="urn:microsoft.com/office/officeart/2005/8/quickstyle/simple1" qsCatId="simple" csTypeId="urn:microsoft.com/office/officeart/2005/8/colors/colorful4" csCatId="colorful" phldr="1"/>
      <dgm:spPr/>
      <dgm:t>
        <a:bodyPr/>
        <a:lstStyle/>
        <a:p>
          <a:endParaRPr lang="pt-BR"/>
        </a:p>
      </dgm:t>
    </dgm:pt>
    <dgm:pt modelId="{88622CA0-1BCC-4EA8-A1C3-32877E42E5E6}">
      <dgm:prSet phldrT="[Texto]"/>
      <dgm:spPr/>
      <dgm:t>
        <a:bodyPr/>
        <a:lstStyle/>
        <a:p>
          <a:r>
            <a:rPr lang="pt-BR" dirty="0"/>
            <a:t>Antigo </a:t>
          </a:r>
          <a:r>
            <a:rPr lang="pt-BR" dirty="0" err="1"/>
            <a:t>ModeloReforma</a:t>
          </a:r>
          <a:r>
            <a:rPr lang="pt-BR" dirty="0"/>
            <a:t> Psiquiátrica</a:t>
          </a:r>
        </a:p>
      </dgm:t>
    </dgm:pt>
    <dgm:pt modelId="{D924314C-89FE-4CB2-9774-C674439B47E2}" type="parTrans" cxnId="{902D682A-6791-46FB-9B27-C99C8E0D0C75}">
      <dgm:prSet/>
      <dgm:spPr/>
      <dgm:t>
        <a:bodyPr/>
        <a:lstStyle/>
        <a:p>
          <a:endParaRPr lang="pt-BR"/>
        </a:p>
      </dgm:t>
    </dgm:pt>
    <dgm:pt modelId="{B63A9D5F-E186-4299-80C6-96794E40E5C3}" type="sibTrans" cxnId="{902D682A-6791-46FB-9B27-C99C8E0D0C75}">
      <dgm:prSet/>
      <dgm:spPr/>
      <dgm:t>
        <a:bodyPr/>
        <a:lstStyle/>
        <a:p>
          <a:endParaRPr lang="pt-BR"/>
        </a:p>
      </dgm:t>
    </dgm:pt>
    <dgm:pt modelId="{797F9A2C-E744-4D51-86A9-B2319C358B19}">
      <dgm:prSet phldrT="[Texto]"/>
      <dgm:spPr/>
      <dgm:t>
        <a:bodyPr/>
        <a:lstStyle/>
        <a:p>
          <a:r>
            <a:rPr lang="pt-BR" dirty="0"/>
            <a:t>Atenção Psicossocial</a:t>
          </a:r>
        </a:p>
      </dgm:t>
    </dgm:pt>
    <dgm:pt modelId="{EFE9C8AF-BE4E-4221-8F0E-C505144E1BDB}" type="parTrans" cxnId="{4F35619B-124D-499B-B99C-6D083D667536}">
      <dgm:prSet/>
      <dgm:spPr/>
      <dgm:t>
        <a:bodyPr/>
        <a:lstStyle/>
        <a:p>
          <a:endParaRPr lang="pt-BR"/>
        </a:p>
      </dgm:t>
    </dgm:pt>
    <dgm:pt modelId="{1FC525D3-8B23-4ACB-92C4-30BF6BBCB379}" type="sibTrans" cxnId="{4F35619B-124D-499B-B99C-6D083D667536}">
      <dgm:prSet/>
      <dgm:spPr/>
      <dgm:t>
        <a:bodyPr/>
        <a:lstStyle/>
        <a:p>
          <a:endParaRPr lang="pt-BR"/>
        </a:p>
      </dgm:t>
    </dgm:pt>
    <dgm:pt modelId="{AC53ECC7-E1BC-426A-ADA8-B9BF2424594A}">
      <dgm:prSet phldrT="[Texto]"/>
      <dgm:spPr/>
      <dgm:t>
        <a:bodyPr/>
        <a:lstStyle/>
        <a:p>
          <a:r>
            <a:rPr lang="pt-BR"/>
            <a:t>Reforma </a:t>
          </a:r>
          <a:r>
            <a:rPr lang="pt-BR" dirty="0"/>
            <a:t>Psiquiátrica</a:t>
          </a:r>
        </a:p>
      </dgm:t>
    </dgm:pt>
    <dgm:pt modelId="{C0577270-2045-44C1-A845-65E48A59741D}" type="parTrans" cxnId="{9D2AF985-DD81-46F0-ACFC-A6E6D70EF138}">
      <dgm:prSet/>
      <dgm:spPr/>
    </dgm:pt>
    <dgm:pt modelId="{95E693DD-D6B1-45DF-825F-5B993C4A5912}" type="sibTrans" cxnId="{9D2AF985-DD81-46F0-ACFC-A6E6D70EF138}">
      <dgm:prSet/>
      <dgm:spPr/>
    </dgm:pt>
    <dgm:pt modelId="{7F755FC9-771D-421F-A93A-466C70DCDF7A}" type="pres">
      <dgm:prSet presAssocID="{EF13746A-E902-4AA5-A445-E0238025E3C4}" presName="arrowDiagram" presStyleCnt="0">
        <dgm:presLayoutVars>
          <dgm:chMax val="5"/>
          <dgm:dir/>
          <dgm:resizeHandles val="exact"/>
        </dgm:presLayoutVars>
      </dgm:prSet>
      <dgm:spPr/>
    </dgm:pt>
    <dgm:pt modelId="{777EDBEA-B2C3-4729-91C1-0DDEA5A9569C}" type="pres">
      <dgm:prSet presAssocID="{EF13746A-E902-4AA5-A445-E0238025E3C4}" presName="arrow" presStyleLbl="bgShp" presStyleIdx="0" presStyleCnt="1"/>
      <dgm:spPr/>
    </dgm:pt>
    <dgm:pt modelId="{00455000-BAD5-41C0-AA34-E4303205CF21}" type="pres">
      <dgm:prSet presAssocID="{EF13746A-E902-4AA5-A445-E0238025E3C4}" presName="arrowDiagram3" presStyleCnt="0"/>
      <dgm:spPr/>
    </dgm:pt>
    <dgm:pt modelId="{5A1CCC49-7464-48DB-AE40-277AB003EB44}" type="pres">
      <dgm:prSet presAssocID="{88622CA0-1BCC-4EA8-A1C3-32877E42E5E6}" presName="bullet3a" presStyleLbl="node1" presStyleIdx="0" presStyleCnt="3"/>
      <dgm:spPr/>
    </dgm:pt>
    <dgm:pt modelId="{FC57EAA6-8870-465B-900E-7CC3DE797B51}" type="pres">
      <dgm:prSet presAssocID="{88622CA0-1BCC-4EA8-A1C3-32877E42E5E6}" presName="textBox3a" presStyleLbl="revTx" presStyleIdx="0" presStyleCnt="3">
        <dgm:presLayoutVars>
          <dgm:bulletEnabled val="1"/>
        </dgm:presLayoutVars>
      </dgm:prSet>
      <dgm:spPr/>
    </dgm:pt>
    <dgm:pt modelId="{107C1A94-AD01-4A08-BAB6-07F3D4D3D96D}" type="pres">
      <dgm:prSet presAssocID="{AC53ECC7-E1BC-426A-ADA8-B9BF2424594A}" presName="bullet3b" presStyleLbl="node1" presStyleIdx="1" presStyleCnt="3"/>
      <dgm:spPr/>
    </dgm:pt>
    <dgm:pt modelId="{93CF377B-2C48-48D0-BDB9-66497F99E6B6}" type="pres">
      <dgm:prSet presAssocID="{AC53ECC7-E1BC-426A-ADA8-B9BF2424594A}" presName="textBox3b" presStyleLbl="revTx" presStyleIdx="1" presStyleCnt="3">
        <dgm:presLayoutVars>
          <dgm:bulletEnabled val="1"/>
        </dgm:presLayoutVars>
      </dgm:prSet>
      <dgm:spPr/>
    </dgm:pt>
    <dgm:pt modelId="{EC16AA8D-F912-49B0-BC2A-9277C1CC4951}" type="pres">
      <dgm:prSet presAssocID="{797F9A2C-E744-4D51-86A9-B2319C358B19}" presName="bullet3c" presStyleLbl="node1" presStyleIdx="2" presStyleCnt="3"/>
      <dgm:spPr/>
    </dgm:pt>
    <dgm:pt modelId="{2D73FF14-D4FC-48A8-9213-248954AC2B8C}" type="pres">
      <dgm:prSet presAssocID="{797F9A2C-E744-4D51-86A9-B2319C358B19}" presName="textBox3c" presStyleLbl="revTx" presStyleIdx="2" presStyleCnt="3">
        <dgm:presLayoutVars>
          <dgm:bulletEnabled val="1"/>
        </dgm:presLayoutVars>
      </dgm:prSet>
      <dgm:spPr/>
    </dgm:pt>
  </dgm:ptLst>
  <dgm:cxnLst>
    <dgm:cxn modelId="{B539A122-0C20-409A-9095-700D2F0A09C9}" type="presOf" srcId="{88622CA0-1BCC-4EA8-A1C3-32877E42E5E6}" destId="{FC57EAA6-8870-465B-900E-7CC3DE797B51}" srcOrd="0" destOrd="0" presId="urn:microsoft.com/office/officeart/2005/8/layout/arrow2"/>
    <dgm:cxn modelId="{902D682A-6791-46FB-9B27-C99C8E0D0C75}" srcId="{EF13746A-E902-4AA5-A445-E0238025E3C4}" destId="{88622CA0-1BCC-4EA8-A1C3-32877E42E5E6}" srcOrd="0" destOrd="0" parTransId="{D924314C-89FE-4CB2-9774-C674439B47E2}" sibTransId="{B63A9D5F-E186-4299-80C6-96794E40E5C3}"/>
    <dgm:cxn modelId="{C9AFCF81-7FFA-4152-BFFB-A47FAA681434}" type="presOf" srcId="{AC53ECC7-E1BC-426A-ADA8-B9BF2424594A}" destId="{93CF377B-2C48-48D0-BDB9-66497F99E6B6}" srcOrd="0" destOrd="0" presId="urn:microsoft.com/office/officeart/2005/8/layout/arrow2"/>
    <dgm:cxn modelId="{9D2AF985-DD81-46F0-ACFC-A6E6D70EF138}" srcId="{EF13746A-E902-4AA5-A445-E0238025E3C4}" destId="{AC53ECC7-E1BC-426A-ADA8-B9BF2424594A}" srcOrd="1" destOrd="0" parTransId="{C0577270-2045-44C1-A845-65E48A59741D}" sibTransId="{95E693DD-D6B1-45DF-825F-5B993C4A5912}"/>
    <dgm:cxn modelId="{4F35619B-124D-499B-B99C-6D083D667536}" srcId="{EF13746A-E902-4AA5-A445-E0238025E3C4}" destId="{797F9A2C-E744-4D51-86A9-B2319C358B19}" srcOrd="2" destOrd="0" parTransId="{EFE9C8AF-BE4E-4221-8F0E-C505144E1BDB}" sibTransId="{1FC525D3-8B23-4ACB-92C4-30BF6BBCB379}"/>
    <dgm:cxn modelId="{87AACEDB-2B9E-4EC5-8814-2B486A057E9D}" type="presOf" srcId="{797F9A2C-E744-4D51-86A9-B2319C358B19}" destId="{2D73FF14-D4FC-48A8-9213-248954AC2B8C}" srcOrd="0" destOrd="0" presId="urn:microsoft.com/office/officeart/2005/8/layout/arrow2"/>
    <dgm:cxn modelId="{C573FCE8-43FA-400B-B1C5-18F3EEBC4B49}" type="presOf" srcId="{EF13746A-E902-4AA5-A445-E0238025E3C4}" destId="{7F755FC9-771D-421F-A93A-466C70DCDF7A}" srcOrd="0" destOrd="0" presId="urn:microsoft.com/office/officeart/2005/8/layout/arrow2"/>
    <dgm:cxn modelId="{0653C3CA-594F-498D-A905-63A14BD7A2AF}" type="presParOf" srcId="{7F755FC9-771D-421F-A93A-466C70DCDF7A}" destId="{777EDBEA-B2C3-4729-91C1-0DDEA5A9569C}" srcOrd="0" destOrd="0" presId="urn:microsoft.com/office/officeart/2005/8/layout/arrow2"/>
    <dgm:cxn modelId="{2A877CB4-1D70-4A92-BB22-6A4D73965971}" type="presParOf" srcId="{7F755FC9-771D-421F-A93A-466C70DCDF7A}" destId="{00455000-BAD5-41C0-AA34-E4303205CF21}" srcOrd="1" destOrd="0" presId="urn:microsoft.com/office/officeart/2005/8/layout/arrow2"/>
    <dgm:cxn modelId="{3E21D022-2ADD-4353-82AE-B9239EE3F08B}" type="presParOf" srcId="{00455000-BAD5-41C0-AA34-E4303205CF21}" destId="{5A1CCC49-7464-48DB-AE40-277AB003EB44}" srcOrd="0" destOrd="0" presId="urn:microsoft.com/office/officeart/2005/8/layout/arrow2"/>
    <dgm:cxn modelId="{1DF4D200-BBE5-408E-ADBD-786E072C1405}" type="presParOf" srcId="{00455000-BAD5-41C0-AA34-E4303205CF21}" destId="{FC57EAA6-8870-465B-900E-7CC3DE797B51}" srcOrd="1" destOrd="0" presId="urn:microsoft.com/office/officeart/2005/8/layout/arrow2"/>
    <dgm:cxn modelId="{8F008AC4-3D11-43A7-9C33-69D94EB1F0DF}" type="presParOf" srcId="{00455000-BAD5-41C0-AA34-E4303205CF21}" destId="{107C1A94-AD01-4A08-BAB6-07F3D4D3D96D}" srcOrd="2" destOrd="0" presId="urn:microsoft.com/office/officeart/2005/8/layout/arrow2"/>
    <dgm:cxn modelId="{C326ACBA-0950-4B7E-8CC4-CAF44C826001}" type="presParOf" srcId="{00455000-BAD5-41C0-AA34-E4303205CF21}" destId="{93CF377B-2C48-48D0-BDB9-66497F99E6B6}" srcOrd="3" destOrd="0" presId="urn:microsoft.com/office/officeart/2005/8/layout/arrow2"/>
    <dgm:cxn modelId="{DB00750E-A0D5-40D2-97A6-110FDED87132}" type="presParOf" srcId="{00455000-BAD5-41C0-AA34-E4303205CF21}" destId="{EC16AA8D-F912-49B0-BC2A-9277C1CC4951}" srcOrd="4" destOrd="0" presId="urn:microsoft.com/office/officeart/2005/8/layout/arrow2"/>
    <dgm:cxn modelId="{8B4D504D-91BE-4BF8-9A62-C4CA7AFBBB7F}" type="presParOf" srcId="{00455000-BAD5-41C0-AA34-E4303205CF21}" destId="{2D73FF14-D4FC-48A8-9213-248954AC2B8C}" srcOrd="5" destOrd="0" presId="urn:microsoft.com/office/officeart/2005/8/layout/arrow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2611D0-3E75-44DC-81D6-487210B99110}" type="doc">
      <dgm:prSet loTypeId="urn:microsoft.com/office/officeart/2005/8/layout/pyramid1" loCatId="pyramid" qsTypeId="urn:microsoft.com/office/officeart/2005/8/quickstyle/simple1" qsCatId="simple" csTypeId="urn:microsoft.com/office/officeart/2005/8/colors/colorful4" csCatId="colorful" phldr="1"/>
      <dgm:spPr/>
    </dgm:pt>
    <dgm:pt modelId="{5156E6C9-827D-4820-B1A6-8F1F9038ADFE}">
      <dgm:prSet phldrT="[Texto]"/>
      <dgm:spPr/>
      <dgm:t>
        <a:bodyPr/>
        <a:lstStyle/>
        <a:p>
          <a:r>
            <a:rPr lang="pt-BR" dirty="0"/>
            <a:t>Apoios específicos (de pessoa para pessoa) não especializados </a:t>
          </a:r>
        </a:p>
      </dgm:t>
    </dgm:pt>
    <dgm:pt modelId="{D7F17FA9-FB00-4341-8C34-5280650D3F4C}" type="parTrans" cxnId="{961431AD-2178-4E82-BB48-8D53EF6C9DA8}">
      <dgm:prSet/>
      <dgm:spPr/>
      <dgm:t>
        <a:bodyPr/>
        <a:lstStyle/>
        <a:p>
          <a:endParaRPr lang="pt-BR"/>
        </a:p>
      </dgm:t>
    </dgm:pt>
    <dgm:pt modelId="{71A80956-0774-4546-9595-ABE2D20B5438}" type="sibTrans" cxnId="{961431AD-2178-4E82-BB48-8D53EF6C9DA8}">
      <dgm:prSet/>
      <dgm:spPr/>
      <dgm:t>
        <a:bodyPr/>
        <a:lstStyle/>
        <a:p>
          <a:endParaRPr lang="pt-BR"/>
        </a:p>
      </dgm:t>
    </dgm:pt>
    <dgm:pt modelId="{6B9B932A-8AAB-4248-B94F-EB64BDC4124E}">
      <dgm:prSet phldrT="[Texto]"/>
      <dgm:spPr/>
      <dgm:t>
        <a:bodyPr/>
        <a:lstStyle/>
        <a:p>
          <a:r>
            <a:rPr lang="pt-BR" dirty="0"/>
            <a:t>Fortalecimento de apoios comunitários e familiares</a:t>
          </a:r>
        </a:p>
      </dgm:t>
    </dgm:pt>
    <dgm:pt modelId="{CC7D22EF-242A-4BED-8262-B6600080D3BF}" type="parTrans" cxnId="{4440DA50-65D8-4BB6-8993-D51E1AA5F486}">
      <dgm:prSet/>
      <dgm:spPr/>
      <dgm:t>
        <a:bodyPr/>
        <a:lstStyle/>
        <a:p>
          <a:endParaRPr lang="pt-BR"/>
        </a:p>
      </dgm:t>
    </dgm:pt>
    <dgm:pt modelId="{68D5B976-817C-46C7-BA37-9A0E75E079B8}" type="sibTrans" cxnId="{4440DA50-65D8-4BB6-8993-D51E1AA5F486}">
      <dgm:prSet/>
      <dgm:spPr/>
      <dgm:t>
        <a:bodyPr/>
        <a:lstStyle/>
        <a:p>
          <a:endParaRPr lang="pt-BR"/>
        </a:p>
      </dgm:t>
    </dgm:pt>
    <dgm:pt modelId="{24C2A88B-E9A6-46EF-AAC2-568238C8FF6B}">
      <dgm:prSet phldrT="[Texto]"/>
      <dgm:spPr/>
      <dgm:t>
        <a:bodyPr/>
        <a:lstStyle/>
        <a:p>
          <a:r>
            <a:rPr lang="pt-BR" dirty="0"/>
            <a:t>Considerações sociais em serviços básicos e segurança </a:t>
          </a:r>
        </a:p>
      </dgm:t>
    </dgm:pt>
    <dgm:pt modelId="{373B5E24-BD06-4035-85D7-55039EB31AC1}" type="parTrans" cxnId="{6AEF6FD9-9934-4CDE-916E-91A1880D1DC3}">
      <dgm:prSet/>
      <dgm:spPr/>
      <dgm:t>
        <a:bodyPr/>
        <a:lstStyle/>
        <a:p>
          <a:endParaRPr lang="pt-BR"/>
        </a:p>
      </dgm:t>
    </dgm:pt>
    <dgm:pt modelId="{1C8B8B87-CFE1-49C2-BC4C-0FF3D0C4BCBD}" type="sibTrans" cxnId="{6AEF6FD9-9934-4CDE-916E-91A1880D1DC3}">
      <dgm:prSet/>
      <dgm:spPr/>
      <dgm:t>
        <a:bodyPr/>
        <a:lstStyle/>
        <a:p>
          <a:endParaRPr lang="pt-BR"/>
        </a:p>
      </dgm:t>
    </dgm:pt>
    <dgm:pt modelId="{47AB2EBF-F4A3-4866-9764-F703C20E21C1}">
      <dgm:prSet phldrT="[Texto]"/>
      <dgm:spPr/>
      <dgm:t>
        <a:bodyPr/>
        <a:lstStyle/>
        <a:p>
          <a:r>
            <a:rPr lang="pt-BR" dirty="0"/>
            <a:t>Serviços especializados</a:t>
          </a:r>
        </a:p>
      </dgm:t>
    </dgm:pt>
    <dgm:pt modelId="{8B05B06E-FD19-4D6A-A590-21CF30F5E09A}" type="parTrans" cxnId="{5FE93B9C-E670-47F0-BEFA-0B4273B5EC4A}">
      <dgm:prSet/>
      <dgm:spPr/>
      <dgm:t>
        <a:bodyPr/>
        <a:lstStyle/>
        <a:p>
          <a:endParaRPr lang="pt-BR"/>
        </a:p>
      </dgm:t>
    </dgm:pt>
    <dgm:pt modelId="{E436244F-2BAC-465B-AE25-FBC63AF27610}" type="sibTrans" cxnId="{5FE93B9C-E670-47F0-BEFA-0B4273B5EC4A}">
      <dgm:prSet/>
      <dgm:spPr/>
      <dgm:t>
        <a:bodyPr/>
        <a:lstStyle/>
        <a:p>
          <a:endParaRPr lang="pt-BR"/>
        </a:p>
      </dgm:t>
    </dgm:pt>
    <dgm:pt modelId="{EAD1A429-52C7-4BD6-9812-F45F6D9C3246}" type="pres">
      <dgm:prSet presAssocID="{D62611D0-3E75-44DC-81D6-487210B99110}" presName="Name0" presStyleCnt="0">
        <dgm:presLayoutVars>
          <dgm:dir/>
          <dgm:animLvl val="lvl"/>
          <dgm:resizeHandles val="exact"/>
        </dgm:presLayoutVars>
      </dgm:prSet>
      <dgm:spPr/>
    </dgm:pt>
    <dgm:pt modelId="{099461B0-C77B-4CB2-8FF2-0C8D38D160F3}" type="pres">
      <dgm:prSet presAssocID="{47AB2EBF-F4A3-4866-9764-F703C20E21C1}" presName="Name8" presStyleCnt="0"/>
      <dgm:spPr/>
    </dgm:pt>
    <dgm:pt modelId="{B40B4E94-B7F8-4A1A-A744-9FB4F9451FD2}" type="pres">
      <dgm:prSet presAssocID="{47AB2EBF-F4A3-4866-9764-F703C20E21C1}" presName="level" presStyleLbl="node1" presStyleIdx="0" presStyleCnt="4">
        <dgm:presLayoutVars>
          <dgm:chMax val="1"/>
          <dgm:bulletEnabled val="1"/>
        </dgm:presLayoutVars>
      </dgm:prSet>
      <dgm:spPr/>
    </dgm:pt>
    <dgm:pt modelId="{EE260BCA-1A64-4528-97BF-ABC3D09D12F9}" type="pres">
      <dgm:prSet presAssocID="{47AB2EBF-F4A3-4866-9764-F703C20E21C1}" presName="levelTx" presStyleLbl="revTx" presStyleIdx="0" presStyleCnt="0">
        <dgm:presLayoutVars>
          <dgm:chMax val="1"/>
          <dgm:bulletEnabled val="1"/>
        </dgm:presLayoutVars>
      </dgm:prSet>
      <dgm:spPr/>
    </dgm:pt>
    <dgm:pt modelId="{7F456D1A-41E8-40DF-BB28-4BF71FBEE655}" type="pres">
      <dgm:prSet presAssocID="{5156E6C9-827D-4820-B1A6-8F1F9038ADFE}" presName="Name8" presStyleCnt="0"/>
      <dgm:spPr/>
    </dgm:pt>
    <dgm:pt modelId="{DE11BD64-1569-4051-AB3F-A97E0BCC54B4}" type="pres">
      <dgm:prSet presAssocID="{5156E6C9-827D-4820-B1A6-8F1F9038ADFE}" presName="level" presStyleLbl="node1" presStyleIdx="1" presStyleCnt="4">
        <dgm:presLayoutVars>
          <dgm:chMax val="1"/>
          <dgm:bulletEnabled val="1"/>
        </dgm:presLayoutVars>
      </dgm:prSet>
      <dgm:spPr/>
    </dgm:pt>
    <dgm:pt modelId="{C9FE0313-43AD-4A09-89E3-F2B7EBE76789}" type="pres">
      <dgm:prSet presAssocID="{5156E6C9-827D-4820-B1A6-8F1F9038ADFE}" presName="levelTx" presStyleLbl="revTx" presStyleIdx="0" presStyleCnt="0">
        <dgm:presLayoutVars>
          <dgm:chMax val="1"/>
          <dgm:bulletEnabled val="1"/>
        </dgm:presLayoutVars>
      </dgm:prSet>
      <dgm:spPr/>
    </dgm:pt>
    <dgm:pt modelId="{40E31169-99B3-451A-AB32-90BFABB74526}" type="pres">
      <dgm:prSet presAssocID="{6B9B932A-8AAB-4248-B94F-EB64BDC4124E}" presName="Name8" presStyleCnt="0"/>
      <dgm:spPr/>
    </dgm:pt>
    <dgm:pt modelId="{55A6C743-B28B-467A-B5D1-7AB08E53AB51}" type="pres">
      <dgm:prSet presAssocID="{6B9B932A-8AAB-4248-B94F-EB64BDC4124E}" presName="level" presStyleLbl="node1" presStyleIdx="2" presStyleCnt="4">
        <dgm:presLayoutVars>
          <dgm:chMax val="1"/>
          <dgm:bulletEnabled val="1"/>
        </dgm:presLayoutVars>
      </dgm:prSet>
      <dgm:spPr/>
    </dgm:pt>
    <dgm:pt modelId="{EFE09491-5416-4A6B-825C-0EF12E879E22}" type="pres">
      <dgm:prSet presAssocID="{6B9B932A-8AAB-4248-B94F-EB64BDC4124E}" presName="levelTx" presStyleLbl="revTx" presStyleIdx="0" presStyleCnt="0">
        <dgm:presLayoutVars>
          <dgm:chMax val="1"/>
          <dgm:bulletEnabled val="1"/>
        </dgm:presLayoutVars>
      </dgm:prSet>
      <dgm:spPr/>
    </dgm:pt>
    <dgm:pt modelId="{96BD1804-765C-4C03-B22A-6AB5A5C2B524}" type="pres">
      <dgm:prSet presAssocID="{24C2A88B-E9A6-46EF-AAC2-568238C8FF6B}" presName="Name8" presStyleCnt="0"/>
      <dgm:spPr/>
    </dgm:pt>
    <dgm:pt modelId="{9D199DBB-CFFC-499D-BBFC-64024EBCD80F}" type="pres">
      <dgm:prSet presAssocID="{24C2A88B-E9A6-46EF-AAC2-568238C8FF6B}" presName="level" presStyleLbl="node1" presStyleIdx="3" presStyleCnt="4">
        <dgm:presLayoutVars>
          <dgm:chMax val="1"/>
          <dgm:bulletEnabled val="1"/>
        </dgm:presLayoutVars>
      </dgm:prSet>
      <dgm:spPr/>
    </dgm:pt>
    <dgm:pt modelId="{B6CCD586-07F6-47C8-9997-07F11B6991FB}" type="pres">
      <dgm:prSet presAssocID="{24C2A88B-E9A6-46EF-AAC2-568238C8FF6B}" presName="levelTx" presStyleLbl="revTx" presStyleIdx="0" presStyleCnt="0">
        <dgm:presLayoutVars>
          <dgm:chMax val="1"/>
          <dgm:bulletEnabled val="1"/>
        </dgm:presLayoutVars>
      </dgm:prSet>
      <dgm:spPr/>
    </dgm:pt>
  </dgm:ptLst>
  <dgm:cxnLst>
    <dgm:cxn modelId="{95EAB826-B307-46FD-9FF5-0A99F49441D9}" type="presOf" srcId="{24C2A88B-E9A6-46EF-AAC2-568238C8FF6B}" destId="{B6CCD586-07F6-47C8-9997-07F11B6991FB}" srcOrd="1" destOrd="0" presId="urn:microsoft.com/office/officeart/2005/8/layout/pyramid1"/>
    <dgm:cxn modelId="{D8DA9D63-FC81-4975-B9D4-18F6998AC962}" type="presOf" srcId="{47AB2EBF-F4A3-4866-9764-F703C20E21C1}" destId="{EE260BCA-1A64-4528-97BF-ABC3D09D12F9}" srcOrd="1" destOrd="0" presId="urn:microsoft.com/office/officeart/2005/8/layout/pyramid1"/>
    <dgm:cxn modelId="{D4453A68-32AD-4718-ACA9-851B3E7A5CB2}" type="presOf" srcId="{D62611D0-3E75-44DC-81D6-487210B99110}" destId="{EAD1A429-52C7-4BD6-9812-F45F6D9C3246}" srcOrd="0" destOrd="0" presId="urn:microsoft.com/office/officeart/2005/8/layout/pyramid1"/>
    <dgm:cxn modelId="{4BFC1D4B-010C-4508-A09A-493449B46510}" type="presOf" srcId="{6B9B932A-8AAB-4248-B94F-EB64BDC4124E}" destId="{55A6C743-B28B-467A-B5D1-7AB08E53AB51}" srcOrd="0" destOrd="0" presId="urn:microsoft.com/office/officeart/2005/8/layout/pyramid1"/>
    <dgm:cxn modelId="{4440DA50-65D8-4BB6-8993-D51E1AA5F486}" srcId="{D62611D0-3E75-44DC-81D6-487210B99110}" destId="{6B9B932A-8AAB-4248-B94F-EB64BDC4124E}" srcOrd="2" destOrd="0" parTransId="{CC7D22EF-242A-4BED-8262-B6600080D3BF}" sibTransId="{68D5B976-817C-46C7-BA37-9A0E75E079B8}"/>
    <dgm:cxn modelId="{B83FDE8A-DCE7-471F-94F6-A3A575632E70}" type="presOf" srcId="{47AB2EBF-F4A3-4866-9764-F703C20E21C1}" destId="{B40B4E94-B7F8-4A1A-A744-9FB4F9451FD2}" srcOrd="0" destOrd="0" presId="urn:microsoft.com/office/officeart/2005/8/layout/pyramid1"/>
    <dgm:cxn modelId="{7F1CA595-AB96-4536-A6CD-10754B1458AA}" type="presOf" srcId="{5156E6C9-827D-4820-B1A6-8F1F9038ADFE}" destId="{C9FE0313-43AD-4A09-89E3-F2B7EBE76789}" srcOrd="1" destOrd="0" presId="urn:microsoft.com/office/officeart/2005/8/layout/pyramid1"/>
    <dgm:cxn modelId="{5FE93B9C-E670-47F0-BEFA-0B4273B5EC4A}" srcId="{D62611D0-3E75-44DC-81D6-487210B99110}" destId="{47AB2EBF-F4A3-4866-9764-F703C20E21C1}" srcOrd="0" destOrd="0" parTransId="{8B05B06E-FD19-4D6A-A590-21CF30F5E09A}" sibTransId="{E436244F-2BAC-465B-AE25-FBC63AF27610}"/>
    <dgm:cxn modelId="{A9DC74A6-FF0A-4B4E-B429-6A08EC14B3B0}" type="presOf" srcId="{6B9B932A-8AAB-4248-B94F-EB64BDC4124E}" destId="{EFE09491-5416-4A6B-825C-0EF12E879E22}" srcOrd="1" destOrd="0" presId="urn:microsoft.com/office/officeart/2005/8/layout/pyramid1"/>
    <dgm:cxn modelId="{961431AD-2178-4E82-BB48-8D53EF6C9DA8}" srcId="{D62611D0-3E75-44DC-81D6-487210B99110}" destId="{5156E6C9-827D-4820-B1A6-8F1F9038ADFE}" srcOrd="1" destOrd="0" parTransId="{D7F17FA9-FB00-4341-8C34-5280650D3F4C}" sibTransId="{71A80956-0774-4546-9595-ABE2D20B5438}"/>
    <dgm:cxn modelId="{DC2FECB9-CD02-42E2-8DEE-0F8851E51CC9}" type="presOf" srcId="{24C2A88B-E9A6-46EF-AAC2-568238C8FF6B}" destId="{9D199DBB-CFFC-499D-BBFC-64024EBCD80F}" srcOrd="0" destOrd="0" presId="urn:microsoft.com/office/officeart/2005/8/layout/pyramid1"/>
    <dgm:cxn modelId="{6AEF6FD9-9934-4CDE-916E-91A1880D1DC3}" srcId="{D62611D0-3E75-44DC-81D6-487210B99110}" destId="{24C2A88B-E9A6-46EF-AAC2-568238C8FF6B}" srcOrd="3" destOrd="0" parTransId="{373B5E24-BD06-4035-85D7-55039EB31AC1}" sibTransId="{1C8B8B87-CFE1-49C2-BC4C-0FF3D0C4BCBD}"/>
    <dgm:cxn modelId="{22257CD9-A598-4AB2-92BA-35F122F6197D}" type="presOf" srcId="{5156E6C9-827D-4820-B1A6-8F1F9038ADFE}" destId="{DE11BD64-1569-4051-AB3F-A97E0BCC54B4}" srcOrd="0" destOrd="0" presId="urn:microsoft.com/office/officeart/2005/8/layout/pyramid1"/>
    <dgm:cxn modelId="{25AC2A24-DBAE-491C-B8E1-5506E16BD5CF}" type="presParOf" srcId="{EAD1A429-52C7-4BD6-9812-F45F6D9C3246}" destId="{099461B0-C77B-4CB2-8FF2-0C8D38D160F3}" srcOrd="0" destOrd="0" presId="urn:microsoft.com/office/officeart/2005/8/layout/pyramid1"/>
    <dgm:cxn modelId="{CFF1A8DA-4FC3-49C8-BEEA-FE0FCF74A28B}" type="presParOf" srcId="{099461B0-C77B-4CB2-8FF2-0C8D38D160F3}" destId="{B40B4E94-B7F8-4A1A-A744-9FB4F9451FD2}" srcOrd="0" destOrd="0" presId="urn:microsoft.com/office/officeart/2005/8/layout/pyramid1"/>
    <dgm:cxn modelId="{20D6879F-A522-4A60-8622-2EDEC4476958}" type="presParOf" srcId="{099461B0-C77B-4CB2-8FF2-0C8D38D160F3}" destId="{EE260BCA-1A64-4528-97BF-ABC3D09D12F9}" srcOrd="1" destOrd="0" presId="urn:microsoft.com/office/officeart/2005/8/layout/pyramid1"/>
    <dgm:cxn modelId="{D95157AF-75DF-41CB-9509-8260E696DEF3}" type="presParOf" srcId="{EAD1A429-52C7-4BD6-9812-F45F6D9C3246}" destId="{7F456D1A-41E8-40DF-BB28-4BF71FBEE655}" srcOrd="1" destOrd="0" presId="urn:microsoft.com/office/officeart/2005/8/layout/pyramid1"/>
    <dgm:cxn modelId="{33A6B550-F6AA-4635-B479-F3D1CD34855B}" type="presParOf" srcId="{7F456D1A-41E8-40DF-BB28-4BF71FBEE655}" destId="{DE11BD64-1569-4051-AB3F-A97E0BCC54B4}" srcOrd="0" destOrd="0" presId="urn:microsoft.com/office/officeart/2005/8/layout/pyramid1"/>
    <dgm:cxn modelId="{97B118F9-9735-4CE5-A1A4-8816CF477C95}" type="presParOf" srcId="{7F456D1A-41E8-40DF-BB28-4BF71FBEE655}" destId="{C9FE0313-43AD-4A09-89E3-F2B7EBE76789}" srcOrd="1" destOrd="0" presId="urn:microsoft.com/office/officeart/2005/8/layout/pyramid1"/>
    <dgm:cxn modelId="{97AB4C94-92F5-4AEE-87D6-E111DE6AE099}" type="presParOf" srcId="{EAD1A429-52C7-4BD6-9812-F45F6D9C3246}" destId="{40E31169-99B3-451A-AB32-90BFABB74526}" srcOrd="2" destOrd="0" presId="urn:microsoft.com/office/officeart/2005/8/layout/pyramid1"/>
    <dgm:cxn modelId="{085E00DD-6850-4E07-9A67-9B224FF4B40C}" type="presParOf" srcId="{40E31169-99B3-451A-AB32-90BFABB74526}" destId="{55A6C743-B28B-467A-B5D1-7AB08E53AB51}" srcOrd="0" destOrd="0" presId="urn:microsoft.com/office/officeart/2005/8/layout/pyramid1"/>
    <dgm:cxn modelId="{92F88FDB-0C8F-4DBB-B8ED-E7E8AEA890AC}" type="presParOf" srcId="{40E31169-99B3-451A-AB32-90BFABB74526}" destId="{EFE09491-5416-4A6B-825C-0EF12E879E22}" srcOrd="1" destOrd="0" presId="urn:microsoft.com/office/officeart/2005/8/layout/pyramid1"/>
    <dgm:cxn modelId="{E590444A-8C16-4C83-8475-616C0AEC785B}" type="presParOf" srcId="{EAD1A429-52C7-4BD6-9812-F45F6D9C3246}" destId="{96BD1804-765C-4C03-B22A-6AB5A5C2B524}" srcOrd="3" destOrd="0" presId="urn:microsoft.com/office/officeart/2005/8/layout/pyramid1"/>
    <dgm:cxn modelId="{2A432FE1-A821-4D1D-AFE7-71309184B852}" type="presParOf" srcId="{96BD1804-765C-4C03-B22A-6AB5A5C2B524}" destId="{9D199DBB-CFFC-499D-BBFC-64024EBCD80F}" srcOrd="0" destOrd="0" presId="urn:microsoft.com/office/officeart/2005/8/layout/pyramid1"/>
    <dgm:cxn modelId="{F9E45632-F62A-421C-AE0B-4D5AEC66BBD1}" type="presParOf" srcId="{96BD1804-765C-4C03-B22A-6AB5A5C2B524}" destId="{B6CCD586-07F6-47C8-9997-07F11B6991FB}" srcOrd="1" destOrd="0" presId="urn:microsoft.com/office/officeart/2005/8/layout/pyramid1"/>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75831-81EF-4A63-8F97-3B63617B0BCB}" type="doc">
      <dgm:prSet loTypeId="urn:microsoft.com/office/officeart/2005/8/layout/cycle7" loCatId="cycle" qsTypeId="urn:microsoft.com/office/officeart/2005/8/quickstyle/simple1" qsCatId="simple" csTypeId="urn:microsoft.com/office/officeart/2005/8/colors/colorful4" csCatId="colorful" phldr="1"/>
      <dgm:spPr/>
      <dgm:t>
        <a:bodyPr/>
        <a:lstStyle/>
        <a:p>
          <a:endParaRPr lang="pt-BR"/>
        </a:p>
      </dgm:t>
    </dgm:pt>
    <dgm:pt modelId="{ACAF8C9F-0ED0-4B17-B17F-F01FD6AFC329}">
      <dgm:prSet phldrT="[Texto]"/>
      <dgm:spPr/>
      <dgm:t>
        <a:bodyPr/>
        <a:lstStyle/>
        <a:p>
          <a:r>
            <a:rPr lang="pt-BR" dirty="0"/>
            <a:t>Territorialização</a:t>
          </a:r>
        </a:p>
      </dgm:t>
    </dgm:pt>
    <dgm:pt modelId="{1E509789-5230-4AF8-8568-495E202207C5}" type="parTrans" cxnId="{B1F7AC44-705E-4D90-B0F4-2B517C9A9DD0}">
      <dgm:prSet/>
      <dgm:spPr/>
      <dgm:t>
        <a:bodyPr/>
        <a:lstStyle/>
        <a:p>
          <a:endParaRPr lang="pt-BR"/>
        </a:p>
      </dgm:t>
    </dgm:pt>
    <dgm:pt modelId="{8BEE597D-A1E9-498E-AC57-2CA7382A29C6}" type="sibTrans" cxnId="{B1F7AC44-705E-4D90-B0F4-2B517C9A9DD0}">
      <dgm:prSet/>
      <dgm:spPr/>
      <dgm:t>
        <a:bodyPr/>
        <a:lstStyle/>
        <a:p>
          <a:endParaRPr lang="pt-BR"/>
        </a:p>
      </dgm:t>
    </dgm:pt>
    <dgm:pt modelId="{578CD389-838C-4E9E-9C49-C60E0A38C741}">
      <dgm:prSet phldrT="[Texto]"/>
      <dgm:spPr/>
      <dgm:t>
        <a:bodyPr/>
        <a:lstStyle/>
        <a:p>
          <a:r>
            <a:rPr lang="pt-BR" dirty="0"/>
            <a:t>Diagnóstico de saúde da comunidade</a:t>
          </a:r>
        </a:p>
      </dgm:t>
    </dgm:pt>
    <dgm:pt modelId="{EBEBD033-BD6E-42EC-8950-395734A1A33A}" type="parTrans" cxnId="{BACAB9C0-928E-4BB4-8DD5-74C8704CC02C}">
      <dgm:prSet/>
      <dgm:spPr/>
      <dgm:t>
        <a:bodyPr/>
        <a:lstStyle/>
        <a:p>
          <a:endParaRPr lang="pt-BR"/>
        </a:p>
      </dgm:t>
    </dgm:pt>
    <dgm:pt modelId="{639C167A-68ED-4044-961D-F2DEA5B2A7CB}" type="sibTrans" cxnId="{BACAB9C0-928E-4BB4-8DD5-74C8704CC02C}">
      <dgm:prSet/>
      <dgm:spPr/>
      <dgm:t>
        <a:bodyPr/>
        <a:lstStyle/>
        <a:p>
          <a:endParaRPr lang="pt-BR"/>
        </a:p>
      </dgm:t>
    </dgm:pt>
    <dgm:pt modelId="{991254A4-01C8-4D34-976B-ADD31F109A9A}" type="pres">
      <dgm:prSet presAssocID="{62075831-81EF-4A63-8F97-3B63617B0BCB}" presName="Name0" presStyleCnt="0">
        <dgm:presLayoutVars>
          <dgm:dir/>
          <dgm:resizeHandles val="exact"/>
        </dgm:presLayoutVars>
      </dgm:prSet>
      <dgm:spPr/>
    </dgm:pt>
    <dgm:pt modelId="{4E811168-4829-418B-9F36-E70BA7BBD542}" type="pres">
      <dgm:prSet presAssocID="{ACAF8C9F-0ED0-4B17-B17F-F01FD6AFC329}" presName="node" presStyleLbl="node1" presStyleIdx="0" presStyleCnt="2">
        <dgm:presLayoutVars>
          <dgm:bulletEnabled val="1"/>
        </dgm:presLayoutVars>
      </dgm:prSet>
      <dgm:spPr/>
    </dgm:pt>
    <dgm:pt modelId="{9DF1EDBF-601A-44B8-903B-AF0F0875AE53}" type="pres">
      <dgm:prSet presAssocID="{8BEE597D-A1E9-498E-AC57-2CA7382A29C6}" presName="sibTrans" presStyleLbl="sibTrans2D1" presStyleIdx="0" presStyleCnt="2"/>
      <dgm:spPr/>
    </dgm:pt>
    <dgm:pt modelId="{23214F0F-7836-42B5-9849-29C137AA722E}" type="pres">
      <dgm:prSet presAssocID="{8BEE597D-A1E9-498E-AC57-2CA7382A29C6}" presName="connectorText" presStyleLbl="sibTrans2D1" presStyleIdx="0" presStyleCnt="2"/>
      <dgm:spPr/>
    </dgm:pt>
    <dgm:pt modelId="{B4D10D04-5D3F-4FA2-8776-133714AC3E49}" type="pres">
      <dgm:prSet presAssocID="{578CD389-838C-4E9E-9C49-C60E0A38C741}" presName="node" presStyleLbl="node1" presStyleIdx="1" presStyleCnt="2">
        <dgm:presLayoutVars>
          <dgm:bulletEnabled val="1"/>
        </dgm:presLayoutVars>
      </dgm:prSet>
      <dgm:spPr/>
    </dgm:pt>
    <dgm:pt modelId="{58BF0CAC-0E4B-4A23-8C9A-D1C02A60B62F}" type="pres">
      <dgm:prSet presAssocID="{639C167A-68ED-4044-961D-F2DEA5B2A7CB}" presName="sibTrans" presStyleLbl="sibTrans2D1" presStyleIdx="1" presStyleCnt="2"/>
      <dgm:spPr/>
    </dgm:pt>
    <dgm:pt modelId="{2842830D-2E2A-4219-B6E7-841CE3FE8410}" type="pres">
      <dgm:prSet presAssocID="{639C167A-68ED-4044-961D-F2DEA5B2A7CB}" presName="connectorText" presStyleLbl="sibTrans2D1" presStyleIdx="1" presStyleCnt="2"/>
      <dgm:spPr/>
    </dgm:pt>
  </dgm:ptLst>
  <dgm:cxnLst>
    <dgm:cxn modelId="{2614EA04-A3E6-4EDC-B080-1452FF2BEC9D}" type="presOf" srcId="{ACAF8C9F-0ED0-4B17-B17F-F01FD6AFC329}" destId="{4E811168-4829-418B-9F36-E70BA7BBD542}" srcOrd="0" destOrd="0" presId="urn:microsoft.com/office/officeart/2005/8/layout/cycle7"/>
    <dgm:cxn modelId="{DB0F0B19-AFC3-4810-8057-015797769A17}" type="presOf" srcId="{639C167A-68ED-4044-961D-F2DEA5B2A7CB}" destId="{2842830D-2E2A-4219-B6E7-841CE3FE8410}" srcOrd="1" destOrd="0" presId="urn:microsoft.com/office/officeart/2005/8/layout/cycle7"/>
    <dgm:cxn modelId="{B1F7AC44-705E-4D90-B0F4-2B517C9A9DD0}" srcId="{62075831-81EF-4A63-8F97-3B63617B0BCB}" destId="{ACAF8C9F-0ED0-4B17-B17F-F01FD6AFC329}" srcOrd="0" destOrd="0" parTransId="{1E509789-5230-4AF8-8568-495E202207C5}" sibTransId="{8BEE597D-A1E9-498E-AC57-2CA7382A29C6}"/>
    <dgm:cxn modelId="{A39BBC51-1B92-4295-8129-E64CB103E916}" type="presOf" srcId="{8BEE597D-A1E9-498E-AC57-2CA7382A29C6}" destId="{23214F0F-7836-42B5-9849-29C137AA722E}" srcOrd="1" destOrd="0" presId="urn:microsoft.com/office/officeart/2005/8/layout/cycle7"/>
    <dgm:cxn modelId="{84195679-6691-4E1B-BA11-8D742FB481ED}" type="presOf" srcId="{62075831-81EF-4A63-8F97-3B63617B0BCB}" destId="{991254A4-01C8-4D34-976B-ADD31F109A9A}" srcOrd="0" destOrd="0" presId="urn:microsoft.com/office/officeart/2005/8/layout/cycle7"/>
    <dgm:cxn modelId="{29A9FD9E-C662-4135-BC50-E024EBAF4E15}" type="presOf" srcId="{578CD389-838C-4E9E-9C49-C60E0A38C741}" destId="{B4D10D04-5D3F-4FA2-8776-133714AC3E49}" srcOrd="0" destOrd="0" presId="urn:microsoft.com/office/officeart/2005/8/layout/cycle7"/>
    <dgm:cxn modelId="{BACAB9C0-928E-4BB4-8DD5-74C8704CC02C}" srcId="{62075831-81EF-4A63-8F97-3B63617B0BCB}" destId="{578CD389-838C-4E9E-9C49-C60E0A38C741}" srcOrd="1" destOrd="0" parTransId="{EBEBD033-BD6E-42EC-8950-395734A1A33A}" sibTransId="{639C167A-68ED-4044-961D-F2DEA5B2A7CB}"/>
    <dgm:cxn modelId="{D2D2F9E7-CEEF-410D-A152-FABFC5D001CB}" type="presOf" srcId="{8BEE597D-A1E9-498E-AC57-2CA7382A29C6}" destId="{9DF1EDBF-601A-44B8-903B-AF0F0875AE53}" srcOrd="0" destOrd="0" presId="urn:microsoft.com/office/officeart/2005/8/layout/cycle7"/>
    <dgm:cxn modelId="{82E8C2EE-3F14-4937-A6C0-D69AF2DB4459}" type="presOf" srcId="{639C167A-68ED-4044-961D-F2DEA5B2A7CB}" destId="{58BF0CAC-0E4B-4A23-8C9A-D1C02A60B62F}" srcOrd="0" destOrd="0" presId="urn:microsoft.com/office/officeart/2005/8/layout/cycle7"/>
    <dgm:cxn modelId="{C4418739-5E4F-4AFD-9872-EBF96BE6B0E3}" type="presParOf" srcId="{991254A4-01C8-4D34-976B-ADD31F109A9A}" destId="{4E811168-4829-418B-9F36-E70BA7BBD542}" srcOrd="0" destOrd="0" presId="urn:microsoft.com/office/officeart/2005/8/layout/cycle7"/>
    <dgm:cxn modelId="{3FC7D1A4-1EBD-4FFD-B57E-ABDD82E6C539}" type="presParOf" srcId="{991254A4-01C8-4D34-976B-ADD31F109A9A}" destId="{9DF1EDBF-601A-44B8-903B-AF0F0875AE53}" srcOrd="1" destOrd="0" presId="urn:microsoft.com/office/officeart/2005/8/layout/cycle7"/>
    <dgm:cxn modelId="{9BB8EA38-5224-4B56-8D40-CB5A9E1688BE}" type="presParOf" srcId="{9DF1EDBF-601A-44B8-903B-AF0F0875AE53}" destId="{23214F0F-7836-42B5-9849-29C137AA722E}" srcOrd="0" destOrd="0" presId="urn:microsoft.com/office/officeart/2005/8/layout/cycle7"/>
    <dgm:cxn modelId="{493330FD-8F9D-43BC-A0BB-04FECEC79771}" type="presParOf" srcId="{991254A4-01C8-4D34-976B-ADD31F109A9A}" destId="{B4D10D04-5D3F-4FA2-8776-133714AC3E49}" srcOrd="2" destOrd="0" presId="urn:microsoft.com/office/officeart/2005/8/layout/cycle7"/>
    <dgm:cxn modelId="{BF1DBDDB-79E1-470F-AF8F-5648CF1FC6FF}" type="presParOf" srcId="{991254A4-01C8-4D34-976B-ADD31F109A9A}" destId="{58BF0CAC-0E4B-4A23-8C9A-D1C02A60B62F}" srcOrd="3" destOrd="0" presId="urn:microsoft.com/office/officeart/2005/8/layout/cycle7"/>
    <dgm:cxn modelId="{B111D068-3ADD-4B0C-B541-2327647413F9}" type="presParOf" srcId="{58BF0CAC-0E4B-4A23-8C9A-D1C02A60B62F}" destId="{2842830D-2E2A-4219-B6E7-841CE3FE8410}" srcOrd="0" destOrd="0" presId="urn:microsoft.com/office/officeart/2005/8/layout/cycle7"/>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81036A-7597-4D90-A384-4955BC9F2C18}" type="doc">
      <dgm:prSet loTypeId="urn:microsoft.com/office/officeart/2005/8/layout/hierarchy4" loCatId="hierarchy" qsTypeId="urn:microsoft.com/office/officeart/2005/8/quickstyle/simple1" qsCatId="simple" csTypeId="urn:microsoft.com/office/officeart/2005/8/colors/colorful5" csCatId="colorful" phldr="1"/>
      <dgm:spPr/>
      <dgm:t>
        <a:bodyPr/>
        <a:lstStyle/>
        <a:p>
          <a:endParaRPr lang="pt-BR"/>
        </a:p>
      </dgm:t>
    </dgm:pt>
    <dgm:pt modelId="{712FC911-17B2-40F5-B377-082EC6AD483B}">
      <dgm:prSet phldrT="[Texto]"/>
      <dgm:spPr/>
      <dgm:t>
        <a:bodyPr/>
        <a:lstStyle/>
        <a:p>
          <a:r>
            <a:rPr lang="pt-BR" dirty="0"/>
            <a:t>Fase 1 - Preparatória ou de Planejamento </a:t>
          </a:r>
        </a:p>
      </dgm:t>
    </dgm:pt>
    <dgm:pt modelId="{AB517DE5-511E-4B87-8FF7-20AA75D0DB4D}" type="parTrans" cxnId="{85644328-32F7-4859-98E9-C7660BA80378}">
      <dgm:prSet/>
      <dgm:spPr/>
      <dgm:t>
        <a:bodyPr/>
        <a:lstStyle/>
        <a:p>
          <a:endParaRPr lang="pt-BR"/>
        </a:p>
      </dgm:t>
    </dgm:pt>
    <dgm:pt modelId="{229386AB-6E19-4B20-BB37-F0300EED3318}" type="sibTrans" cxnId="{85644328-32F7-4859-98E9-C7660BA80378}">
      <dgm:prSet/>
      <dgm:spPr/>
      <dgm:t>
        <a:bodyPr/>
        <a:lstStyle/>
        <a:p>
          <a:endParaRPr lang="pt-BR"/>
        </a:p>
      </dgm:t>
    </dgm:pt>
    <dgm:pt modelId="{000000FC-EA41-4DEF-A11B-1BFBE62D661B}">
      <dgm:prSet phldrT="[Texto]"/>
      <dgm:spPr/>
      <dgm:t>
        <a:bodyPr/>
        <a:lstStyle/>
        <a:p>
          <a:r>
            <a:rPr lang="pt-BR" dirty="0"/>
            <a:t>Reuniões de equipe/ reuniões com a comunidade/ capacitação e sensibilização de todos</a:t>
          </a:r>
        </a:p>
      </dgm:t>
    </dgm:pt>
    <dgm:pt modelId="{32C4EF5B-CD17-4807-AEBE-530A49507273}" type="parTrans" cxnId="{B7880E40-C279-4156-8765-2ADB048F9E5D}">
      <dgm:prSet/>
      <dgm:spPr/>
      <dgm:t>
        <a:bodyPr/>
        <a:lstStyle/>
        <a:p>
          <a:endParaRPr lang="pt-BR"/>
        </a:p>
      </dgm:t>
    </dgm:pt>
    <dgm:pt modelId="{9A088E32-7CD1-4951-AB72-1ADE78E184DA}" type="sibTrans" cxnId="{B7880E40-C279-4156-8765-2ADB048F9E5D}">
      <dgm:prSet/>
      <dgm:spPr/>
      <dgm:t>
        <a:bodyPr/>
        <a:lstStyle/>
        <a:p>
          <a:endParaRPr lang="pt-BR"/>
        </a:p>
      </dgm:t>
    </dgm:pt>
    <dgm:pt modelId="{37046EB9-53F0-4E89-BBCF-5F82F97A739E}">
      <dgm:prSet phldrT="[Texto]"/>
      <dgm:spPr/>
      <dgm:t>
        <a:bodyPr/>
        <a:lstStyle/>
        <a:p>
          <a:r>
            <a:rPr lang="pt-BR" dirty="0"/>
            <a:t>Fase 2 - Coleta de Dados e informações</a:t>
          </a:r>
        </a:p>
      </dgm:t>
    </dgm:pt>
    <dgm:pt modelId="{105AC71A-BE8E-44DB-96D1-0529CCC66060}" type="parTrans" cxnId="{E4962E8B-C763-4B83-AB89-68E17E499033}">
      <dgm:prSet/>
      <dgm:spPr/>
      <dgm:t>
        <a:bodyPr/>
        <a:lstStyle/>
        <a:p>
          <a:endParaRPr lang="pt-BR"/>
        </a:p>
      </dgm:t>
    </dgm:pt>
    <dgm:pt modelId="{1339DFE2-AD18-444F-A3B6-65F9A4BF5024}" type="sibTrans" cxnId="{E4962E8B-C763-4B83-AB89-68E17E499033}">
      <dgm:prSet/>
      <dgm:spPr/>
      <dgm:t>
        <a:bodyPr/>
        <a:lstStyle/>
        <a:p>
          <a:endParaRPr lang="pt-BR"/>
        </a:p>
      </dgm:t>
    </dgm:pt>
    <dgm:pt modelId="{54CF8525-9867-43D5-BE97-88AF73854856}">
      <dgm:prSet phldrT="[Texto]"/>
      <dgm:spPr/>
      <dgm:t>
        <a:bodyPr/>
        <a:lstStyle/>
        <a:p>
          <a:r>
            <a:rPr lang="pt-BR" dirty="0"/>
            <a:t>Identificação de equipamentos sociais e de saúde / recursos comunitários / pessoas de destaque / busca ativa dos usuários.</a:t>
          </a:r>
        </a:p>
      </dgm:t>
    </dgm:pt>
    <dgm:pt modelId="{D2EE71FA-5D5D-4F13-B272-EDFAD807056D}" type="parTrans" cxnId="{3B87E9FA-18F5-4588-91EA-E05C63BB70AC}">
      <dgm:prSet/>
      <dgm:spPr/>
      <dgm:t>
        <a:bodyPr/>
        <a:lstStyle/>
        <a:p>
          <a:endParaRPr lang="pt-BR"/>
        </a:p>
      </dgm:t>
    </dgm:pt>
    <dgm:pt modelId="{F43703D2-9ACF-4E63-B51E-517DA19113DB}" type="sibTrans" cxnId="{3B87E9FA-18F5-4588-91EA-E05C63BB70AC}">
      <dgm:prSet/>
      <dgm:spPr/>
      <dgm:t>
        <a:bodyPr/>
        <a:lstStyle/>
        <a:p>
          <a:endParaRPr lang="pt-BR"/>
        </a:p>
      </dgm:t>
    </dgm:pt>
    <dgm:pt modelId="{15C2F387-52B8-4CE3-8D1D-3A72DEF0D993}">
      <dgm:prSet phldrT="[Texto]"/>
      <dgm:spPr/>
      <dgm:t>
        <a:bodyPr/>
        <a:lstStyle/>
        <a:p>
          <a:r>
            <a:rPr lang="pt-BR" dirty="0"/>
            <a:t>Fase 3 - análise dos dados</a:t>
          </a:r>
        </a:p>
      </dgm:t>
    </dgm:pt>
    <dgm:pt modelId="{1FDCFDEF-FCFF-438D-9047-A76C41B0BCB0}" type="parTrans" cxnId="{588A7019-D452-45BF-B2CB-CEA00031D475}">
      <dgm:prSet/>
      <dgm:spPr/>
      <dgm:t>
        <a:bodyPr/>
        <a:lstStyle/>
        <a:p>
          <a:endParaRPr lang="pt-BR"/>
        </a:p>
      </dgm:t>
    </dgm:pt>
    <dgm:pt modelId="{824A037D-CFDD-4D79-BC11-C2761C50FF32}" type="sibTrans" cxnId="{588A7019-D452-45BF-B2CB-CEA00031D475}">
      <dgm:prSet/>
      <dgm:spPr/>
      <dgm:t>
        <a:bodyPr/>
        <a:lstStyle/>
        <a:p>
          <a:endParaRPr lang="pt-BR"/>
        </a:p>
      </dgm:t>
    </dgm:pt>
    <dgm:pt modelId="{E1638BBC-9645-4E15-A6F2-49D27CF162A2}">
      <dgm:prSet phldrT="[Texto]"/>
      <dgm:spPr/>
      <dgm:t>
        <a:bodyPr/>
        <a:lstStyle/>
        <a:p>
          <a:r>
            <a:rPr lang="pt-BR" dirty="0"/>
            <a:t>Estudo e levantamento dos dados coletados/ organização dos processos de trabalho/ escalonamento do cuidado/ construção dos fluxos. </a:t>
          </a:r>
        </a:p>
      </dgm:t>
    </dgm:pt>
    <dgm:pt modelId="{9CD8CE73-44C9-475B-95E6-3C8EDD010DDD}" type="parTrans" cxnId="{ABD6FEDE-1756-4ABE-A6B4-7E4595E53AB2}">
      <dgm:prSet/>
      <dgm:spPr/>
      <dgm:t>
        <a:bodyPr/>
        <a:lstStyle/>
        <a:p>
          <a:endParaRPr lang="pt-BR"/>
        </a:p>
      </dgm:t>
    </dgm:pt>
    <dgm:pt modelId="{82DFC499-4794-48CD-81AA-38612AC4D416}" type="sibTrans" cxnId="{ABD6FEDE-1756-4ABE-A6B4-7E4595E53AB2}">
      <dgm:prSet/>
      <dgm:spPr/>
      <dgm:t>
        <a:bodyPr/>
        <a:lstStyle/>
        <a:p>
          <a:endParaRPr lang="pt-BR"/>
        </a:p>
      </dgm:t>
    </dgm:pt>
    <dgm:pt modelId="{30EBA15B-85FD-49EA-9A1A-23BF2EA0BEF3}" type="pres">
      <dgm:prSet presAssocID="{2581036A-7597-4D90-A384-4955BC9F2C18}" presName="Name0" presStyleCnt="0">
        <dgm:presLayoutVars>
          <dgm:chPref val="1"/>
          <dgm:dir/>
          <dgm:animOne val="branch"/>
          <dgm:animLvl val="lvl"/>
          <dgm:resizeHandles/>
        </dgm:presLayoutVars>
      </dgm:prSet>
      <dgm:spPr/>
    </dgm:pt>
    <dgm:pt modelId="{BA4410EB-019E-47F1-ACA7-C411BC3D5D59}" type="pres">
      <dgm:prSet presAssocID="{712FC911-17B2-40F5-B377-082EC6AD483B}" presName="vertOne" presStyleCnt="0"/>
      <dgm:spPr/>
    </dgm:pt>
    <dgm:pt modelId="{9169AC44-70C8-4D2D-9881-5D5DCE82D5A4}" type="pres">
      <dgm:prSet presAssocID="{712FC911-17B2-40F5-B377-082EC6AD483B}" presName="txOne" presStyleLbl="node0" presStyleIdx="0" presStyleCnt="3">
        <dgm:presLayoutVars>
          <dgm:chPref val="3"/>
        </dgm:presLayoutVars>
      </dgm:prSet>
      <dgm:spPr/>
    </dgm:pt>
    <dgm:pt modelId="{4DCCFD52-D7FE-4000-97D9-EE7363DB9B88}" type="pres">
      <dgm:prSet presAssocID="{712FC911-17B2-40F5-B377-082EC6AD483B}" presName="parTransOne" presStyleCnt="0"/>
      <dgm:spPr/>
    </dgm:pt>
    <dgm:pt modelId="{8D8DDA5D-9BF3-4F7D-A140-7C4607E3970F}" type="pres">
      <dgm:prSet presAssocID="{712FC911-17B2-40F5-B377-082EC6AD483B}" presName="horzOne" presStyleCnt="0"/>
      <dgm:spPr/>
    </dgm:pt>
    <dgm:pt modelId="{929F0273-F502-4AA0-8974-95F0A88B4404}" type="pres">
      <dgm:prSet presAssocID="{000000FC-EA41-4DEF-A11B-1BFBE62D661B}" presName="vertTwo" presStyleCnt="0"/>
      <dgm:spPr/>
    </dgm:pt>
    <dgm:pt modelId="{3F320F1C-0E89-4243-BE86-912E495B08AA}" type="pres">
      <dgm:prSet presAssocID="{000000FC-EA41-4DEF-A11B-1BFBE62D661B}" presName="txTwo" presStyleLbl="node2" presStyleIdx="0" presStyleCnt="3">
        <dgm:presLayoutVars>
          <dgm:chPref val="3"/>
        </dgm:presLayoutVars>
      </dgm:prSet>
      <dgm:spPr/>
    </dgm:pt>
    <dgm:pt modelId="{B595E83C-B297-4659-883D-6E472DC15063}" type="pres">
      <dgm:prSet presAssocID="{000000FC-EA41-4DEF-A11B-1BFBE62D661B}" presName="horzTwo" presStyleCnt="0"/>
      <dgm:spPr/>
    </dgm:pt>
    <dgm:pt modelId="{419F0EBE-401C-494F-99B3-983D3CEB1E55}" type="pres">
      <dgm:prSet presAssocID="{229386AB-6E19-4B20-BB37-F0300EED3318}" presName="sibSpaceOne" presStyleCnt="0"/>
      <dgm:spPr/>
    </dgm:pt>
    <dgm:pt modelId="{5B416C23-DDBA-4707-B562-2EF2965E4A87}" type="pres">
      <dgm:prSet presAssocID="{37046EB9-53F0-4E89-BBCF-5F82F97A739E}" presName="vertOne" presStyleCnt="0"/>
      <dgm:spPr/>
    </dgm:pt>
    <dgm:pt modelId="{AD0F48FE-FE97-43F3-9312-7D6F9A304A15}" type="pres">
      <dgm:prSet presAssocID="{37046EB9-53F0-4E89-BBCF-5F82F97A739E}" presName="txOne" presStyleLbl="node0" presStyleIdx="1" presStyleCnt="3">
        <dgm:presLayoutVars>
          <dgm:chPref val="3"/>
        </dgm:presLayoutVars>
      </dgm:prSet>
      <dgm:spPr/>
    </dgm:pt>
    <dgm:pt modelId="{02EA17F2-8AC7-4905-A25D-24F7DC61D517}" type="pres">
      <dgm:prSet presAssocID="{37046EB9-53F0-4E89-BBCF-5F82F97A739E}" presName="parTransOne" presStyleCnt="0"/>
      <dgm:spPr/>
    </dgm:pt>
    <dgm:pt modelId="{2036F5B5-5B0C-4BC6-8EA6-5B0A1213A7D4}" type="pres">
      <dgm:prSet presAssocID="{37046EB9-53F0-4E89-BBCF-5F82F97A739E}" presName="horzOne" presStyleCnt="0"/>
      <dgm:spPr/>
    </dgm:pt>
    <dgm:pt modelId="{A99FF232-0BBD-4887-9D31-3D974534821A}" type="pres">
      <dgm:prSet presAssocID="{54CF8525-9867-43D5-BE97-88AF73854856}" presName="vertTwo" presStyleCnt="0"/>
      <dgm:spPr/>
    </dgm:pt>
    <dgm:pt modelId="{9C354B40-9F96-4567-8509-D34663D882D5}" type="pres">
      <dgm:prSet presAssocID="{54CF8525-9867-43D5-BE97-88AF73854856}" presName="txTwo" presStyleLbl="node2" presStyleIdx="1" presStyleCnt="3">
        <dgm:presLayoutVars>
          <dgm:chPref val="3"/>
        </dgm:presLayoutVars>
      </dgm:prSet>
      <dgm:spPr/>
    </dgm:pt>
    <dgm:pt modelId="{30849CA3-8911-4881-BEF0-6979F42C6A5F}" type="pres">
      <dgm:prSet presAssocID="{54CF8525-9867-43D5-BE97-88AF73854856}" presName="horzTwo" presStyleCnt="0"/>
      <dgm:spPr/>
    </dgm:pt>
    <dgm:pt modelId="{0AB42D2F-6588-4F89-823A-09E29705687C}" type="pres">
      <dgm:prSet presAssocID="{1339DFE2-AD18-444F-A3B6-65F9A4BF5024}" presName="sibSpaceOne" presStyleCnt="0"/>
      <dgm:spPr/>
    </dgm:pt>
    <dgm:pt modelId="{A2A6AF82-4143-4BD6-A047-0111941719D3}" type="pres">
      <dgm:prSet presAssocID="{15C2F387-52B8-4CE3-8D1D-3A72DEF0D993}" presName="vertOne" presStyleCnt="0"/>
      <dgm:spPr/>
    </dgm:pt>
    <dgm:pt modelId="{6CA48657-0B0B-4F0B-8FD5-B65457CF5675}" type="pres">
      <dgm:prSet presAssocID="{15C2F387-52B8-4CE3-8D1D-3A72DEF0D993}" presName="txOne" presStyleLbl="node0" presStyleIdx="2" presStyleCnt="3">
        <dgm:presLayoutVars>
          <dgm:chPref val="3"/>
        </dgm:presLayoutVars>
      </dgm:prSet>
      <dgm:spPr/>
    </dgm:pt>
    <dgm:pt modelId="{38D65F4D-A376-4084-B5F6-A47E6F4D279B}" type="pres">
      <dgm:prSet presAssocID="{15C2F387-52B8-4CE3-8D1D-3A72DEF0D993}" presName="parTransOne" presStyleCnt="0"/>
      <dgm:spPr/>
    </dgm:pt>
    <dgm:pt modelId="{A1BEAA77-AACB-4AE0-98FD-8EB0DD7930BF}" type="pres">
      <dgm:prSet presAssocID="{15C2F387-52B8-4CE3-8D1D-3A72DEF0D993}" presName="horzOne" presStyleCnt="0"/>
      <dgm:spPr/>
    </dgm:pt>
    <dgm:pt modelId="{86F8DC36-D96E-415C-B016-857DDACB0583}" type="pres">
      <dgm:prSet presAssocID="{E1638BBC-9645-4E15-A6F2-49D27CF162A2}" presName="vertTwo" presStyleCnt="0"/>
      <dgm:spPr/>
    </dgm:pt>
    <dgm:pt modelId="{B6733350-1E8A-4535-94B1-825E9F09ADCA}" type="pres">
      <dgm:prSet presAssocID="{E1638BBC-9645-4E15-A6F2-49D27CF162A2}" presName="txTwo" presStyleLbl="node2" presStyleIdx="2" presStyleCnt="3">
        <dgm:presLayoutVars>
          <dgm:chPref val="3"/>
        </dgm:presLayoutVars>
      </dgm:prSet>
      <dgm:spPr/>
    </dgm:pt>
    <dgm:pt modelId="{AF27EF92-096B-462B-81F1-A0BB41F1843F}" type="pres">
      <dgm:prSet presAssocID="{E1638BBC-9645-4E15-A6F2-49D27CF162A2}" presName="horzTwo" presStyleCnt="0"/>
      <dgm:spPr/>
    </dgm:pt>
  </dgm:ptLst>
  <dgm:cxnLst>
    <dgm:cxn modelId="{E5FAF509-2F12-4FB8-A12A-CCA01BF29FD5}" type="presOf" srcId="{37046EB9-53F0-4E89-BBCF-5F82F97A739E}" destId="{AD0F48FE-FE97-43F3-9312-7D6F9A304A15}" srcOrd="0" destOrd="0" presId="urn:microsoft.com/office/officeart/2005/8/layout/hierarchy4"/>
    <dgm:cxn modelId="{588A7019-D452-45BF-B2CB-CEA00031D475}" srcId="{2581036A-7597-4D90-A384-4955BC9F2C18}" destId="{15C2F387-52B8-4CE3-8D1D-3A72DEF0D993}" srcOrd="2" destOrd="0" parTransId="{1FDCFDEF-FCFF-438D-9047-A76C41B0BCB0}" sibTransId="{824A037D-CFDD-4D79-BC11-C2761C50FF32}"/>
    <dgm:cxn modelId="{85644328-32F7-4859-98E9-C7660BA80378}" srcId="{2581036A-7597-4D90-A384-4955BC9F2C18}" destId="{712FC911-17B2-40F5-B377-082EC6AD483B}" srcOrd="0" destOrd="0" parTransId="{AB517DE5-511E-4B87-8FF7-20AA75D0DB4D}" sibTransId="{229386AB-6E19-4B20-BB37-F0300EED3318}"/>
    <dgm:cxn modelId="{B7880E40-C279-4156-8765-2ADB048F9E5D}" srcId="{712FC911-17B2-40F5-B377-082EC6AD483B}" destId="{000000FC-EA41-4DEF-A11B-1BFBE62D661B}" srcOrd="0" destOrd="0" parTransId="{32C4EF5B-CD17-4807-AEBE-530A49507273}" sibTransId="{9A088E32-7CD1-4951-AB72-1ADE78E184DA}"/>
    <dgm:cxn modelId="{1A6B5350-D367-4EE2-BED9-B56EE6F12FAC}" type="presOf" srcId="{54CF8525-9867-43D5-BE97-88AF73854856}" destId="{9C354B40-9F96-4567-8509-D34663D882D5}" srcOrd="0" destOrd="0" presId="urn:microsoft.com/office/officeart/2005/8/layout/hierarchy4"/>
    <dgm:cxn modelId="{86C32F8A-3BBF-42DB-9532-A5940B13BE19}" type="presOf" srcId="{000000FC-EA41-4DEF-A11B-1BFBE62D661B}" destId="{3F320F1C-0E89-4243-BE86-912E495B08AA}" srcOrd="0" destOrd="0" presId="urn:microsoft.com/office/officeart/2005/8/layout/hierarchy4"/>
    <dgm:cxn modelId="{E4962E8B-C763-4B83-AB89-68E17E499033}" srcId="{2581036A-7597-4D90-A384-4955BC9F2C18}" destId="{37046EB9-53F0-4E89-BBCF-5F82F97A739E}" srcOrd="1" destOrd="0" parTransId="{105AC71A-BE8E-44DB-96D1-0529CCC66060}" sibTransId="{1339DFE2-AD18-444F-A3B6-65F9A4BF5024}"/>
    <dgm:cxn modelId="{1CEB84B7-D6CF-48C2-B801-7791774C61B1}" type="presOf" srcId="{15C2F387-52B8-4CE3-8D1D-3A72DEF0D993}" destId="{6CA48657-0B0B-4F0B-8FD5-B65457CF5675}" srcOrd="0" destOrd="0" presId="urn:microsoft.com/office/officeart/2005/8/layout/hierarchy4"/>
    <dgm:cxn modelId="{3DC3CEC4-CDEB-422D-9F65-AC6DA9C11351}" type="presOf" srcId="{712FC911-17B2-40F5-B377-082EC6AD483B}" destId="{9169AC44-70C8-4D2D-9881-5D5DCE82D5A4}" srcOrd="0" destOrd="0" presId="urn:microsoft.com/office/officeart/2005/8/layout/hierarchy4"/>
    <dgm:cxn modelId="{A876F5D6-6D7C-4789-9996-5EC36B803C1E}" type="presOf" srcId="{2581036A-7597-4D90-A384-4955BC9F2C18}" destId="{30EBA15B-85FD-49EA-9A1A-23BF2EA0BEF3}" srcOrd="0" destOrd="0" presId="urn:microsoft.com/office/officeart/2005/8/layout/hierarchy4"/>
    <dgm:cxn modelId="{ABD6FEDE-1756-4ABE-A6B4-7E4595E53AB2}" srcId="{15C2F387-52B8-4CE3-8D1D-3A72DEF0D993}" destId="{E1638BBC-9645-4E15-A6F2-49D27CF162A2}" srcOrd="0" destOrd="0" parTransId="{9CD8CE73-44C9-475B-95E6-3C8EDD010DDD}" sibTransId="{82DFC499-4794-48CD-81AA-38612AC4D416}"/>
    <dgm:cxn modelId="{8ABB95E6-2D4B-4CFA-9A57-3DD0481F55D3}" type="presOf" srcId="{E1638BBC-9645-4E15-A6F2-49D27CF162A2}" destId="{B6733350-1E8A-4535-94B1-825E9F09ADCA}" srcOrd="0" destOrd="0" presId="urn:microsoft.com/office/officeart/2005/8/layout/hierarchy4"/>
    <dgm:cxn modelId="{3B87E9FA-18F5-4588-91EA-E05C63BB70AC}" srcId="{37046EB9-53F0-4E89-BBCF-5F82F97A739E}" destId="{54CF8525-9867-43D5-BE97-88AF73854856}" srcOrd="0" destOrd="0" parTransId="{D2EE71FA-5D5D-4F13-B272-EDFAD807056D}" sibTransId="{F43703D2-9ACF-4E63-B51E-517DA19113DB}"/>
    <dgm:cxn modelId="{3A7C294B-7AE1-451A-A433-AFEF8440118E}" type="presParOf" srcId="{30EBA15B-85FD-49EA-9A1A-23BF2EA0BEF3}" destId="{BA4410EB-019E-47F1-ACA7-C411BC3D5D59}" srcOrd="0" destOrd="0" presId="urn:microsoft.com/office/officeart/2005/8/layout/hierarchy4"/>
    <dgm:cxn modelId="{32FF62C8-B0DD-4A53-854B-2865A313B2B1}" type="presParOf" srcId="{BA4410EB-019E-47F1-ACA7-C411BC3D5D59}" destId="{9169AC44-70C8-4D2D-9881-5D5DCE82D5A4}" srcOrd="0" destOrd="0" presId="urn:microsoft.com/office/officeart/2005/8/layout/hierarchy4"/>
    <dgm:cxn modelId="{2F794D67-04D4-4B35-8A9B-AE8D8BBDB4B4}" type="presParOf" srcId="{BA4410EB-019E-47F1-ACA7-C411BC3D5D59}" destId="{4DCCFD52-D7FE-4000-97D9-EE7363DB9B88}" srcOrd="1" destOrd="0" presId="urn:microsoft.com/office/officeart/2005/8/layout/hierarchy4"/>
    <dgm:cxn modelId="{1830DE36-EFEE-4936-BB64-D8ECDD23D8EF}" type="presParOf" srcId="{BA4410EB-019E-47F1-ACA7-C411BC3D5D59}" destId="{8D8DDA5D-9BF3-4F7D-A140-7C4607E3970F}" srcOrd="2" destOrd="0" presId="urn:microsoft.com/office/officeart/2005/8/layout/hierarchy4"/>
    <dgm:cxn modelId="{6FDBBAC9-7481-465B-B111-C814236CDCA8}" type="presParOf" srcId="{8D8DDA5D-9BF3-4F7D-A140-7C4607E3970F}" destId="{929F0273-F502-4AA0-8974-95F0A88B4404}" srcOrd="0" destOrd="0" presId="urn:microsoft.com/office/officeart/2005/8/layout/hierarchy4"/>
    <dgm:cxn modelId="{8C30E0B3-19CD-406E-BC4B-01074D118EF6}" type="presParOf" srcId="{929F0273-F502-4AA0-8974-95F0A88B4404}" destId="{3F320F1C-0E89-4243-BE86-912E495B08AA}" srcOrd="0" destOrd="0" presId="urn:microsoft.com/office/officeart/2005/8/layout/hierarchy4"/>
    <dgm:cxn modelId="{1B2AEAB8-E776-4C90-AE90-92B23B0C64A9}" type="presParOf" srcId="{929F0273-F502-4AA0-8974-95F0A88B4404}" destId="{B595E83C-B297-4659-883D-6E472DC15063}" srcOrd="1" destOrd="0" presId="urn:microsoft.com/office/officeart/2005/8/layout/hierarchy4"/>
    <dgm:cxn modelId="{1C6A3823-712B-4047-8F85-515304E9136F}" type="presParOf" srcId="{30EBA15B-85FD-49EA-9A1A-23BF2EA0BEF3}" destId="{419F0EBE-401C-494F-99B3-983D3CEB1E55}" srcOrd="1" destOrd="0" presId="urn:microsoft.com/office/officeart/2005/8/layout/hierarchy4"/>
    <dgm:cxn modelId="{8C1C44AD-A673-4EE6-AB74-E707A4FB1EE8}" type="presParOf" srcId="{30EBA15B-85FD-49EA-9A1A-23BF2EA0BEF3}" destId="{5B416C23-DDBA-4707-B562-2EF2965E4A87}" srcOrd="2" destOrd="0" presId="urn:microsoft.com/office/officeart/2005/8/layout/hierarchy4"/>
    <dgm:cxn modelId="{26F7AAA6-ED6E-4BD8-9BDD-0B94AD272C1E}" type="presParOf" srcId="{5B416C23-DDBA-4707-B562-2EF2965E4A87}" destId="{AD0F48FE-FE97-43F3-9312-7D6F9A304A15}" srcOrd="0" destOrd="0" presId="urn:microsoft.com/office/officeart/2005/8/layout/hierarchy4"/>
    <dgm:cxn modelId="{606F8146-EBEA-4492-9454-D94C537DAE51}" type="presParOf" srcId="{5B416C23-DDBA-4707-B562-2EF2965E4A87}" destId="{02EA17F2-8AC7-4905-A25D-24F7DC61D517}" srcOrd="1" destOrd="0" presId="urn:microsoft.com/office/officeart/2005/8/layout/hierarchy4"/>
    <dgm:cxn modelId="{0A7B8AB4-41D8-415B-9A9E-5B090F4353E3}" type="presParOf" srcId="{5B416C23-DDBA-4707-B562-2EF2965E4A87}" destId="{2036F5B5-5B0C-4BC6-8EA6-5B0A1213A7D4}" srcOrd="2" destOrd="0" presId="urn:microsoft.com/office/officeart/2005/8/layout/hierarchy4"/>
    <dgm:cxn modelId="{7B677B35-015F-4415-9F80-B9C32FE5E3D1}" type="presParOf" srcId="{2036F5B5-5B0C-4BC6-8EA6-5B0A1213A7D4}" destId="{A99FF232-0BBD-4887-9D31-3D974534821A}" srcOrd="0" destOrd="0" presId="urn:microsoft.com/office/officeart/2005/8/layout/hierarchy4"/>
    <dgm:cxn modelId="{B08FF174-2FBA-4321-BA73-29AED282A326}" type="presParOf" srcId="{A99FF232-0BBD-4887-9D31-3D974534821A}" destId="{9C354B40-9F96-4567-8509-D34663D882D5}" srcOrd="0" destOrd="0" presId="urn:microsoft.com/office/officeart/2005/8/layout/hierarchy4"/>
    <dgm:cxn modelId="{CA71ECE6-2E17-4D55-998B-F46E0CD30AEC}" type="presParOf" srcId="{A99FF232-0BBD-4887-9D31-3D974534821A}" destId="{30849CA3-8911-4881-BEF0-6979F42C6A5F}" srcOrd="1" destOrd="0" presId="urn:microsoft.com/office/officeart/2005/8/layout/hierarchy4"/>
    <dgm:cxn modelId="{77239D0D-41B1-4BF7-81EB-A8DFD1DFAB70}" type="presParOf" srcId="{30EBA15B-85FD-49EA-9A1A-23BF2EA0BEF3}" destId="{0AB42D2F-6588-4F89-823A-09E29705687C}" srcOrd="3" destOrd="0" presId="urn:microsoft.com/office/officeart/2005/8/layout/hierarchy4"/>
    <dgm:cxn modelId="{37BDDAE4-AB84-4657-BE3B-4F7E802E2819}" type="presParOf" srcId="{30EBA15B-85FD-49EA-9A1A-23BF2EA0BEF3}" destId="{A2A6AF82-4143-4BD6-A047-0111941719D3}" srcOrd="4" destOrd="0" presId="urn:microsoft.com/office/officeart/2005/8/layout/hierarchy4"/>
    <dgm:cxn modelId="{0556A373-7E09-4A0E-856C-8F3B42A6C9ED}" type="presParOf" srcId="{A2A6AF82-4143-4BD6-A047-0111941719D3}" destId="{6CA48657-0B0B-4F0B-8FD5-B65457CF5675}" srcOrd="0" destOrd="0" presId="urn:microsoft.com/office/officeart/2005/8/layout/hierarchy4"/>
    <dgm:cxn modelId="{A3E866C6-6D2A-43B1-AF51-47120E013E6B}" type="presParOf" srcId="{A2A6AF82-4143-4BD6-A047-0111941719D3}" destId="{38D65F4D-A376-4084-B5F6-A47E6F4D279B}" srcOrd="1" destOrd="0" presId="urn:microsoft.com/office/officeart/2005/8/layout/hierarchy4"/>
    <dgm:cxn modelId="{0BED2E83-5FC8-41B4-81AD-80EC8B25B418}" type="presParOf" srcId="{A2A6AF82-4143-4BD6-A047-0111941719D3}" destId="{A1BEAA77-AACB-4AE0-98FD-8EB0DD7930BF}" srcOrd="2" destOrd="0" presId="urn:microsoft.com/office/officeart/2005/8/layout/hierarchy4"/>
    <dgm:cxn modelId="{CBEA24B7-FD97-4232-B294-4159A1F51488}" type="presParOf" srcId="{A1BEAA77-AACB-4AE0-98FD-8EB0DD7930BF}" destId="{86F8DC36-D96E-415C-B016-857DDACB0583}" srcOrd="0" destOrd="0" presId="urn:microsoft.com/office/officeart/2005/8/layout/hierarchy4"/>
    <dgm:cxn modelId="{6459C3B2-102F-4DBD-9A36-D5EA58A98767}" type="presParOf" srcId="{86F8DC36-D96E-415C-B016-857DDACB0583}" destId="{B6733350-1E8A-4535-94B1-825E9F09ADCA}" srcOrd="0" destOrd="0" presId="urn:microsoft.com/office/officeart/2005/8/layout/hierarchy4"/>
    <dgm:cxn modelId="{72B449E3-5868-4B48-BF16-F3E00A6C83CF}" type="presParOf" srcId="{86F8DC36-D96E-415C-B016-857DDACB0583}" destId="{AF27EF92-096B-462B-81F1-A0BB41F1843F}" srcOrd="1" destOrd="0" presId="urn:microsoft.com/office/officeart/2005/8/layout/hierarchy4"/>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EDBEA-B2C3-4729-91C1-0DDEA5A9569C}">
      <dsp:nvSpPr>
        <dsp:cNvPr id="0" name=""/>
        <dsp:cNvSpPr/>
      </dsp:nvSpPr>
      <dsp:spPr>
        <a:xfrm>
          <a:off x="1859597" y="0"/>
          <a:ext cx="7523480" cy="4702174"/>
        </a:xfrm>
        <a:prstGeom prst="swooshArrow">
          <a:avLst>
            <a:gd name="adj1" fmla="val 25000"/>
            <a:gd name="adj2" fmla="val 25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1CCC49-7464-48DB-AE40-277AB003EB44}">
      <dsp:nvSpPr>
        <dsp:cNvPr id="0" name=""/>
        <dsp:cNvSpPr/>
      </dsp:nvSpPr>
      <dsp:spPr>
        <a:xfrm>
          <a:off x="2815079" y="3245441"/>
          <a:ext cx="195610" cy="19561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57EAA6-8870-465B-900E-7CC3DE797B51}">
      <dsp:nvSpPr>
        <dsp:cNvPr id="0" name=""/>
        <dsp:cNvSpPr/>
      </dsp:nvSpPr>
      <dsp:spPr>
        <a:xfrm>
          <a:off x="2912884" y="3343246"/>
          <a:ext cx="1752970" cy="1358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0" rIns="0" bIns="0" numCol="1" spcCol="1270" anchor="t" anchorCtr="0">
          <a:noAutofit/>
        </a:bodyPr>
        <a:lstStyle/>
        <a:p>
          <a:pPr marL="0" lvl="0" indent="0" algn="l" defTabSz="800100">
            <a:lnSpc>
              <a:spcPct val="90000"/>
            </a:lnSpc>
            <a:spcBef>
              <a:spcPct val="0"/>
            </a:spcBef>
            <a:spcAft>
              <a:spcPct val="35000"/>
            </a:spcAft>
            <a:buNone/>
          </a:pPr>
          <a:r>
            <a:rPr lang="pt-BR" sz="1800" kern="1200" dirty="0"/>
            <a:t>Antigo </a:t>
          </a:r>
          <a:r>
            <a:rPr lang="pt-BR" sz="1800" kern="1200" dirty="0" err="1"/>
            <a:t>ModeloReforma</a:t>
          </a:r>
          <a:r>
            <a:rPr lang="pt-BR" sz="1800" kern="1200" dirty="0"/>
            <a:t> Psiquiátrica</a:t>
          </a:r>
        </a:p>
      </dsp:txBody>
      <dsp:txXfrm>
        <a:off x="2912884" y="3343246"/>
        <a:ext cx="1752970" cy="1358928"/>
      </dsp:txXfrm>
    </dsp:sp>
    <dsp:sp modelId="{107C1A94-AD01-4A08-BAB6-07F3D4D3D96D}">
      <dsp:nvSpPr>
        <dsp:cNvPr id="0" name=""/>
        <dsp:cNvSpPr/>
      </dsp:nvSpPr>
      <dsp:spPr>
        <a:xfrm>
          <a:off x="4541718" y="1967390"/>
          <a:ext cx="353603" cy="353603"/>
        </a:xfrm>
        <a:prstGeom prst="ellipse">
          <a:avLst/>
        </a:prstGeom>
        <a:solidFill>
          <a:schemeClr val="accent4">
            <a:hueOff val="-4912398"/>
            <a:satOff val="-2703"/>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CF377B-2C48-48D0-BDB9-66497F99E6B6}">
      <dsp:nvSpPr>
        <dsp:cNvPr id="0" name=""/>
        <dsp:cNvSpPr/>
      </dsp:nvSpPr>
      <dsp:spPr>
        <a:xfrm>
          <a:off x="4718519" y="2144191"/>
          <a:ext cx="1805635" cy="255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367" tIns="0" rIns="0" bIns="0" numCol="1" spcCol="1270" anchor="t" anchorCtr="0">
          <a:noAutofit/>
        </a:bodyPr>
        <a:lstStyle/>
        <a:p>
          <a:pPr marL="0" lvl="0" indent="0" algn="l" defTabSz="800100">
            <a:lnSpc>
              <a:spcPct val="90000"/>
            </a:lnSpc>
            <a:spcBef>
              <a:spcPct val="0"/>
            </a:spcBef>
            <a:spcAft>
              <a:spcPct val="35000"/>
            </a:spcAft>
            <a:buNone/>
          </a:pPr>
          <a:r>
            <a:rPr lang="pt-BR" sz="1800" kern="1200"/>
            <a:t>Reforma </a:t>
          </a:r>
          <a:r>
            <a:rPr lang="pt-BR" sz="1800" kern="1200" dirty="0"/>
            <a:t>Psiquiátrica</a:t>
          </a:r>
        </a:p>
      </dsp:txBody>
      <dsp:txXfrm>
        <a:off x="4718519" y="2144191"/>
        <a:ext cx="1805635" cy="2557983"/>
      </dsp:txXfrm>
    </dsp:sp>
    <dsp:sp modelId="{EC16AA8D-F912-49B0-BC2A-9277C1CC4951}">
      <dsp:nvSpPr>
        <dsp:cNvPr id="0" name=""/>
        <dsp:cNvSpPr/>
      </dsp:nvSpPr>
      <dsp:spPr>
        <a:xfrm>
          <a:off x="6618198" y="1189650"/>
          <a:ext cx="489026" cy="489026"/>
        </a:xfrm>
        <a:prstGeom prst="ellipse">
          <a:avLst/>
        </a:prstGeom>
        <a:solidFill>
          <a:schemeClr val="accent4">
            <a:hueOff val="-9824796"/>
            <a:satOff val="-5405"/>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73FF14-D4FC-48A8-9213-248954AC2B8C}">
      <dsp:nvSpPr>
        <dsp:cNvPr id="0" name=""/>
        <dsp:cNvSpPr/>
      </dsp:nvSpPr>
      <dsp:spPr>
        <a:xfrm>
          <a:off x="6862711" y="1434163"/>
          <a:ext cx="1805635" cy="3268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125" tIns="0" rIns="0" bIns="0" numCol="1" spcCol="1270" anchor="t" anchorCtr="0">
          <a:noAutofit/>
        </a:bodyPr>
        <a:lstStyle/>
        <a:p>
          <a:pPr marL="0" lvl="0" indent="0" algn="l" defTabSz="800100">
            <a:lnSpc>
              <a:spcPct val="90000"/>
            </a:lnSpc>
            <a:spcBef>
              <a:spcPct val="0"/>
            </a:spcBef>
            <a:spcAft>
              <a:spcPct val="35000"/>
            </a:spcAft>
            <a:buNone/>
          </a:pPr>
          <a:r>
            <a:rPr lang="pt-BR" sz="1800" kern="1200" dirty="0"/>
            <a:t>Atenção Psicossocial</a:t>
          </a:r>
        </a:p>
      </dsp:txBody>
      <dsp:txXfrm>
        <a:off x="6862711" y="1434163"/>
        <a:ext cx="1805635" cy="3268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B4E94-B7F8-4A1A-A744-9FB4F9451FD2}">
      <dsp:nvSpPr>
        <dsp:cNvPr id="0" name=""/>
        <dsp:cNvSpPr/>
      </dsp:nvSpPr>
      <dsp:spPr>
        <a:xfrm>
          <a:off x="4216003" y="0"/>
          <a:ext cx="2810668" cy="1175543"/>
        </a:xfrm>
        <a:prstGeom prst="trapezoid">
          <a:avLst>
            <a:gd name="adj" fmla="val 119548"/>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Serviços especializados</a:t>
          </a:r>
        </a:p>
      </dsp:txBody>
      <dsp:txXfrm>
        <a:off x="4216003" y="0"/>
        <a:ext cx="2810668" cy="1175543"/>
      </dsp:txXfrm>
    </dsp:sp>
    <dsp:sp modelId="{DE11BD64-1569-4051-AB3F-A97E0BCC54B4}">
      <dsp:nvSpPr>
        <dsp:cNvPr id="0" name=""/>
        <dsp:cNvSpPr/>
      </dsp:nvSpPr>
      <dsp:spPr>
        <a:xfrm>
          <a:off x="2810668" y="1175543"/>
          <a:ext cx="5621337" cy="1175543"/>
        </a:xfrm>
        <a:prstGeom prst="trapezoid">
          <a:avLst>
            <a:gd name="adj" fmla="val 119548"/>
          </a:avLst>
        </a:prstGeom>
        <a:solidFill>
          <a:schemeClr val="accent4">
            <a:hueOff val="-3274932"/>
            <a:satOff val="-180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Apoios específicos (de pessoa para pessoa) não especializados </a:t>
          </a:r>
        </a:p>
      </dsp:txBody>
      <dsp:txXfrm>
        <a:off x="3794402" y="1175543"/>
        <a:ext cx="3653869" cy="1175543"/>
      </dsp:txXfrm>
    </dsp:sp>
    <dsp:sp modelId="{55A6C743-B28B-467A-B5D1-7AB08E53AB51}">
      <dsp:nvSpPr>
        <dsp:cNvPr id="0" name=""/>
        <dsp:cNvSpPr/>
      </dsp:nvSpPr>
      <dsp:spPr>
        <a:xfrm>
          <a:off x="1405334" y="2351087"/>
          <a:ext cx="8432006" cy="1175543"/>
        </a:xfrm>
        <a:prstGeom prst="trapezoid">
          <a:avLst>
            <a:gd name="adj" fmla="val 119548"/>
          </a:avLst>
        </a:prstGeom>
        <a:solidFill>
          <a:schemeClr val="accent4">
            <a:hueOff val="-6549864"/>
            <a:satOff val="-3603"/>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Fortalecimento de apoios comunitários e familiares</a:t>
          </a:r>
        </a:p>
      </dsp:txBody>
      <dsp:txXfrm>
        <a:off x="2880935" y="2351087"/>
        <a:ext cx="5480804" cy="1175543"/>
      </dsp:txXfrm>
    </dsp:sp>
    <dsp:sp modelId="{9D199DBB-CFFC-499D-BBFC-64024EBCD80F}">
      <dsp:nvSpPr>
        <dsp:cNvPr id="0" name=""/>
        <dsp:cNvSpPr/>
      </dsp:nvSpPr>
      <dsp:spPr>
        <a:xfrm>
          <a:off x="0" y="3526631"/>
          <a:ext cx="11242675" cy="1175543"/>
        </a:xfrm>
        <a:prstGeom prst="trapezoid">
          <a:avLst>
            <a:gd name="adj" fmla="val 119548"/>
          </a:avLst>
        </a:prstGeom>
        <a:solidFill>
          <a:schemeClr val="accent4">
            <a:hueOff val="-9824796"/>
            <a:satOff val="-5405"/>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Considerações sociais em serviços básicos e segurança </a:t>
          </a:r>
        </a:p>
      </dsp:txBody>
      <dsp:txXfrm>
        <a:off x="1967468" y="3526631"/>
        <a:ext cx="7307738" cy="1175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11168-4829-418B-9F36-E70BA7BBD542}">
      <dsp:nvSpPr>
        <dsp:cNvPr id="0" name=""/>
        <dsp:cNvSpPr/>
      </dsp:nvSpPr>
      <dsp:spPr>
        <a:xfrm>
          <a:off x="4199534" y="1341"/>
          <a:ext cx="2843606" cy="142180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pt-BR" sz="2800" kern="1200" dirty="0"/>
            <a:t>Territorialização</a:t>
          </a:r>
        </a:p>
      </dsp:txBody>
      <dsp:txXfrm>
        <a:off x="4241177" y="42984"/>
        <a:ext cx="2760320" cy="1338517"/>
      </dsp:txXfrm>
    </dsp:sp>
    <dsp:sp modelId="{9DF1EDBF-601A-44B8-903B-AF0F0875AE53}">
      <dsp:nvSpPr>
        <dsp:cNvPr id="0" name=""/>
        <dsp:cNvSpPr/>
      </dsp:nvSpPr>
      <dsp:spPr>
        <a:xfrm rot="5400000">
          <a:off x="4878983" y="2102271"/>
          <a:ext cx="1484708" cy="497631"/>
        </a:xfrm>
        <a:prstGeom prst="lef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pt-BR" sz="2200" kern="1200"/>
        </a:p>
      </dsp:txBody>
      <dsp:txXfrm>
        <a:off x="5028272" y="2201797"/>
        <a:ext cx="1186130" cy="298579"/>
      </dsp:txXfrm>
    </dsp:sp>
    <dsp:sp modelId="{B4D10D04-5D3F-4FA2-8776-133714AC3E49}">
      <dsp:nvSpPr>
        <dsp:cNvPr id="0" name=""/>
        <dsp:cNvSpPr/>
      </dsp:nvSpPr>
      <dsp:spPr>
        <a:xfrm>
          <a:off x="4199534" y="3279030"/>
          <a:ext cx="2843606" cy="1421803"/>
        </a:xfrm>
        <a:prstGeom prst="roundRect">
          <a:avLst>
            <a:gd name="adj" fmla="val 10000"/>
          </a:avLst>
        </a:prstGeom>
        <a:solidFill>
          <a:schemeClr val="accent4">
            <a:hueOff val="-9824796"/>
            <a:satOff val="-5405"/>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pt-BR" sz="2800" kern="1200" dirty="0"/>
            <a:t>Diagnóstico de saúde da comunidade</a:t>
          </a:r>
        </a:p>
      </dsp:txBody>
      <dsp:txXfrm>
        <a:off x="4241177" y="3320673"/>
        <a:ext cx="2760320" cy="1338517"/>
      </dsp:txXfrm>
    </dsp:sp>
    <dsp:sp modelId="{58BF0CAC-0E4B-4A23-8C9A-D1C02A60B62F}">
      <dsp:nvSpPr>
        <dsp:cNvPr id="0" name=""/>
        <dsp:cNvSpPr/>
      </dsp:nvSpPr>
      <dsp:spPr>
        <a:xfrm rot="16200000">
          <a:off x="4878983" y="2102271"/>
          <a:ext cx="1484708" cy="497631"/>
        </a:xfrm>
        <a:prstGeom prst="leftRightArrow">
          <a:avLst>
            <a:gd name="adj1" fmla="val 60000"/>
            <a:gd name="adj2" fmla="val 50000"/>
          </a:avLst>
        </a:prstGeom>
        <a:solidFill>
          <a:schemeClr val="accent4">
            <a:hueOff val="-9824796"/>
            <a:satOff val="-5405"/>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pt-BR" sz="2200" kern="1200"/>
        </a:p>
      </dsp:txBody>
      <dsp:txXfrm>
        <a:off x="5028272" y="2201797"/>
        <a:ext cx="1186130" cy="2985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9AC44-70C8-4D2D-9881-5D5DCE82D5A4}">
      <dsp:nvSpPr>
        <dsp:cNvPr id="0" name=""/>
        <dsp:cNvSpPr/>
      </dsp:nvSpPr>
      <dsp:spPr>
        <a:xfrm>
          <a:off x="8322" y="1832"/>
          <a:ext cx="3365117" cy="220184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dirty="0"/>
            <a:t>Fase 1 - Preparatória ou de Planejamento </a:t>
          </a:r>
        </a:p>
      </dsp:txBody>
      <dsp:txXfrm>
        <a:off x="72812" y="66322"/>
        <a:ext cx="3236137" cy="2072868"/>
      </dsp:txXfrm>
    </dsp:sp>
    <dsp:sp modelId="{3F320F1C-0E89-4243-BE86-912E495B08AA}">
      <dsp:nvSpPr>
        <dsp:cNvPr id="0" name=""/>
        <dsp:cNvSpPr/>
      </dsp:nvSpPr>
      <dsp:spPr>
        <a:xfrm>
          <a:off x="8322" y="2498493"/>
          <a:ext cx="3365117" cy="220184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Reuniões de equipe/ reuniões com a comunidade/ capacitação e sensibilização de todos</a:t>
          </a:r>
        </a:p>
      </dsp:txBody>
      <dsp:txXfrm>
        <a:off x="72812" y="2562983"/>
        <a:ext cx="3236137" cy="2072868"/>
      </dsp:txXfrm>
    </dsp:sp>
    <dsp:sp modelId="{AD0F48FE-FE97-43F3-9312-7D6F9A304A15}">
      <dsp:nvSpPr>
        <dsp:cNvPr id="0" name=""/>
        <dsp:cNvSpPr/>
      </dsp:nvSpPr>
      <dsp:spPr>
        <a:xfrm>
          <a:off x="3938778" y="1832"/>
          <a:ext cx="3365117" cy="220184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dirty="0"/>
            <a:t>Fase 2 - Coleta de Dados e informações</a:t>
          </a:r>
        </a:p>
      </dsp:txBody>
      <dsp:txXfrm>
        <a:off x="4003268" y="66322"/>
        <a:ext cx="3236137" cy="2072868"/>
      </dsp:txXfrm>
    </dsp:sp>
    <dsp:sp modelId="{9C354B40-9F96-4567-8509-D34663D882D5}">
      <dsp:nvSpPr>
        <dsp:cNvPr id="0" name=""/>
        <dsp:cNvSpPr/>
      </dsp:nvSpPr>
      <dsp:spPr>
        <a:xfrm>
          <a:off x="3938778" y="2498493"/>
          <a:ext cx="3365117" cy="220184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Identificação de equipamentos sociais e de saúde / recursos comunitários / pessoas de destaque / busca ativa dos usuários.</a:t>
          </a:r>
        </a:p>
      </dsp:txBody>
      <dsp:txXfrm>
        <a:off x="4003268" y="2562983"/>
        <a:ext cx="3236137" cy="2072868"/>
      </dsp:txXfrm>
    </dsp:sp>
    <dsp:sp modelId="{6CA48657-0B0B-4F0B-8FD5-B65457CF5675}">
      <dsp:nvSpPr>
        <dsp:cNvPr id="0" name=""/>
        <dsp:cNvSpPr/>
      </dsp:nvSpPr>
      <dsp:spPr>
        <a:xfrm>
          <a:off x="7869235" y="1832"/>
          <a:ext cx="3365117" cy="220184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dirty="0"/>
            <a:t>Fase 3 - análise dos dados</a:t>
          </a:r>
        </a:p>
      </dsp:txBody>
      <dsp:txXfrm>
        <a:off x="7933725" y="66322"/>
        <a:ext cx="3236137" cy="2072868"/>
      </dsp:txXfrm>
    </dsp:sp>
    <dsp:sp modelId="{B6733350-1E8A-4535-94B1-825E9F09ADCA}">
      <dsp:nvSpPr>
        <dsp:cNvPr id="0" name=""/>
        <dsp:cNvSpPr/>
      </dsp:nvSpPr>
      <dsp:spPr>
        <a:xfrm>
          <a:off x="7869235" y="2498493"/>
          <a:ext cx="3365117" cy="220184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Estudo e levantamento dos dados coletados/ organização dos processos de trabalho/ escalonamento do cuidado/ construção dos fluxos. </a:t>
          </a:r>
        </a:p>
      </dsp:txBody>
      <dsp:txXfrm>
        <a:off x="7933725" y="2562983"/>
        <a:ext cx="3236137" cy="207286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5C0C6F-CDDD-4662-9DA0-3CBFCD37FD8E}" type="datetime1">
              <a:rPr lang="pt-BR" smtClean="0"/>
              <a:t>07/08/2023</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0021A4-12FA-4C9A-8282-C2BFD2881E46}" type="slidenum">
              <a:rPr lang="pt-BR" smtClean="0"/>
              <a:t>‹nº›</a:t>
            </a:fld>
            <a:endParaRPr lang="pt-BR" dirty="0"/>
          </a:p>
        </p:txBody>
      </p:sp>
    </p:spTree>
    <p:extLst>
      <p:ext uri="{BB962C8B-B14F-4D97-AF65-F5344CB8AC3E}">
        <p14:creationId xmlns:p14="http://schemas.microsoft.com/office/powerpoint/2010/main" val="625718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E7B25-8111-442E-A41B-2383A35EB02C}" type="datetime1">
              <a:rPr lang="pt-BR" smtClean="0"/>
              <a:pPr/>
              <a:t>07/08/2023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0C6D3C-9EB0-4F2C-9026-3887D1CDB44E}" type="slidenum">
              <a:rPr lang="pt-BR" noProof="0" smtClean="0"/>
              <a:t>‹nº›</a:t>
            </a:fld>
            <a:endParaRPr lang="pt-BR" noProof="0"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ChatPDF</a:t>
            </a:r>
            <a:endParaRPr lang="pt-BR" dirty="0"/>
          </a:p>
          <a:p>
            <a:r>
              <a:rPr lang="pt-BR" b="0" i="0" dirty="0">
                <a:effectLst/>
                <a:latin typeface="-apple-system"/>
              </a:rPr>
              <a:t>Claro! Vou tentar explicar de uma forma simples e clara. A atenção psicossocial é um jeito de cuidar da saúde mental das pessoas que foi criado no Brasil. Antes, muitas pessoas que tinham problemas mentais eram internadas em hospitais que eram chamados de manicômios. Esses lugares não eram muito bons e as pessoas não eram tratadas com muito carinho. Mas aí, um grupo de pessoas que trabalhavam com saúde mental, junto com pacientes e familiares, começaram a lutar para mudar isso. Eles queriam que as pessoas com problemas mentais fossem tratadas de uma forma mais humana, sem precisar ficar internadas em hospitais ruins. Então, eles criaram a atenção psicossocial, que é um jeito de cuidar da saúde mental das pessoas de uma forma mais próxima e carinhosa. É como se fosse um abraço que ajuda a pessoa a se sentir melhor. A atenção psicossocial é feita por profissionais de saúde que trabalham em lugares chamados CAPS. Esses lugares são como casas onde as pessoas podem ir para conversar, fazer atividades e receber ajuda para cuidar da saúde mental. </a:t>
            </a:r>
            <a:br>
              <a:rPr lang="pt-BR" dirty="0"/>
            </a:br>
            <a:endParaRPr lang="pt-BR" dirty="0"/>
          </a:p>
          <a:p>
            <a:r>
              <a:rPr lang="pt-BR" dirty="0" err="1"/>
              <a:t>Bard</a:t>
            </a:r>
            <a:endParaRPr lang="pt-BR" dirty="0"/>
          </a:p>
          <a:p>
            <a:pPr algn="l"/>
            <a:r>
              <a:rPr lang="pt-BR" b="0" i="0" dirty="0">
                <a:solidFill>
                  <a:srgbClr val="1F1F1F"/>
                </a:solidFill>
                <a:effectLst/>
                <a:latin typeface="Google Sans"/>
              </a:rPr>
              <a:t>A atenção psicossocial é um modelo de atenção à saúde mental que busca promover a recuperação e a reabilitação das pessoas com transtornos mentais. Ela se baseia na ideia de que a saúde mental é um direito humano fundamental e que todos devem ter acesso a um atendimento de qualidade, independentemente de sua condição social ou econômica.</a:t>
            </a:r>
          </a:p>
          <a:p>
            <a:pPr algn="l"/>
            <a:r>
              <a:rPr lang="pt-BR" b="0" i="0" dirty="0">
                <a:solidFill>
                  <a:srgbClr val="1F1F1F"/>
                </a:solidFill>
                <a:effectLst/>
                <a:latin typeface="Google Sans"/>
              </a:rPr>
              <a:t>A atenção psicossocial se diferencia do modelo tradicional de atenção à saúde mental, que se concentra no tratamento dos sintomas e na internação em hospitais psiquiátricos. A atenção psicossocial, por outro lado, se concentra na recuperação e na reabilitação das pessoas com transtornos mentais. Ela oferece uma série de serviços, como psicoterapia, grupos de apoio, oficinas terapêuticas e atividades de lazer, que ajudam as pessoas a desenvolver habilidades sociais, a superar desafios e a viver uma vida plena.</a:t>
            </a:r>
          </a:p>
          <a:p>
            <a:pPr algn="l"/>
            <a:r>
              <a:rPr lang="pt-BR" b="0" i="0" dirty="0">
                <a:solidFill>
                  <a:srgbClr val="1F1F1F"/>
                </a:solidFill>
                <a:effectLst/>
                <a:latin typeface="Google Sans"/>
              </a:rPr>
              <a:t>A atenção psicossocial é um modelo de atenção à saúde mental que está em crescente expansão no Brasil. Ela é oferecida por uma rede de serviços que inclui CAPS (Centros de Atenção Psicossocial), UBS (Unidades Básicas de Saúde), hospitais gerais e outros serviços especializados. A atenção psicossocial é uma ferramenta importante para a promoção da saúde mental e para a construção de uma sociedade mais justa e inclusiva.</a:t>
            </a:r>
          </a:p>
          <a:p>
            <a:pPr algn="l"/>
            <a:r>
              <a:rPr lang="pt-BR" b="0" i="0" dirty="0">
                <a:solidFill>
                  <a:srgbClr val="1F1F1F"/>
                </a:solidFill>
                <a:effectLst/>
                <a:latin typeface="Google Sans"/>
              </a:rPr>
              <a:t>Aqui estão algumas analogias e metáforas que podem ser usadas para explicar a atenção psicossocial para crianças de 5 anos:</a:t>
            </a:r>
          </a:p>
          <a:p>
            <a:pPr algn="l">
              <a:buFont typeface="Arial" panose="020B0604020202020204" pitchFamily="34" charset="0"/>
              <a:buChar char="•"/>
            </a:pPr>
            <a:r>
              <a:rPr lang="pt-BR" b="0" i="0" dirty="0">
                <a:solidFill>
                  <a:srgbClr val="1F1F1F"/>
                </a:solidFill>
                <a:effectLst/>
                <a:latin typeface="Google Sans"/>
              </a:rPr>
              <a:t>A atenção psicossocial é como um jardim. O jardim é a mente, e as flores são as pessoas com transtornos mentais. A atenção psicossocial ajuda as flores a crescer e a florescer, mesmo que elas tenham sido danificadas pelo vento ou pela chuva.</a:t>
            </a:r>
          </a:p>
          <a:p>
            <a:pPr algn="l">
              <a:buFont typeface="Arial" panose="020B0604020202020204" pitchFamily="34" charset="0"/>
              <a:buChar char="•"/>
            </a:pPr>
            <a:r>
              <a:rPr lang="pt-BR" b="0" i="0" dirty="0">
                <a:solidFill>
                  <a:srgbClr val="1F1F1F"/>
                </a:solidFill>
                <a:effectLst/>
                <a:latin typeface="Google Sans"/>
              </a:rPr>
              <a:t>A atenção psicossocial é como uma escada. A escada é o caminho para a recuperação, e os degraus são os serviços que a atenção psicossocial oferece. Com a ajuda da atenção psicossocial, as pessoas com transtornos mentais podem subir os degraus e alcançar a recuperação.</a:t>
            </a:r>
          </a:p>
          <a:p>
            <a:pPr algn="l">
              <a:buFont typeface="Arial" panose="020B0604020202020204" pitchFamily="34" charset="0"/>
              <a:buChar char="•"/>
            </a:pPr>
            <a:r>
              <a:rPr lang="pt-BR" b="0" i="0" dirty="0">
                <a:solidFill>
                  <a:srgbClr val="1F1F1F"/>
                </a:solidFill>
                <a:effectLst/>
                <a:latin typeface="Google Sans"/>
              </a:rPr>
              <a:t>A atenção psicossocial é como uma rede de segurança. A rede de segurança é a comunidade, e as pessoas com transtornos mentais são as pessoas que estão caindo. A atenção psicossocial ajuda as pessoas a não cair, e as segura enquanto elas se recuperam.</a:t>
            </a:r>
          </a:p>
          <a:p>
            <a:r>
              <a:rPr lang="pt-BR" b="0" i="0" dirty="0">
                <a:solidFill>
                  <a:srgbClr val="1F1F1F"/>
                </a:solidFill>
                <a:effectLst/>
                <a:latin typeface="Google Sans"/>
              </a:rPr>
              <a:t>A atenção psicossocial é um modelo de atenção à saúde mental que está mudando a vida de milhares de pessoas no Brasil. É um modelo que se baseia na ideia de que todos têm direito à saúde mental, e que todos merecem ter acesso a um atendimento de qualidade.</a:t>
            </a:r>
          </a:p>
          <a:p>
            <a:r>
              <a:rPr lang="pt-BR" b="0" i="0" dirty="0">
                <a:solidFill>
                  <a:srgbClr val="1F1F1F"/>
                </a:solidFill>
                <a:effectLst/>
                <a:latin typeface="Google Sans"/>
              </a:rPr>
              <a:t>ChatGPT</a:t>
            </a:r>
          </a:p>
          <a:p>
            <a:pPr algn="l"/>
            <a:r>
              <a:rPr lang="pt-BR" b="0" i="0" dirty="0">
                <a:solidFill>
                  <a:srgbClr val="374151"/>
                </a:solidFill>
                <a:effectLst/>
                <a:latin typeface="Söhne"/>
              </a:rPr>
              <a:t>Sabe, a "atenção psicossocial" é um jeito especial de cuidar das pessoas que têm dificuldades emocionais ou problemas na cabeça, como quando alguém está triste, ansioso ou assustado com alguma coisa. É como dar um abraço, mas também conversar com a pessoa para entender o que está acontecendo dentro dela.</a:t>
            </a:r>
          </a:p>
          <a:p>
            <a:pPr algn="l"/>
            <a:r>
              <a:rPr lang="pt-BR" b="0" i="0" dirty="0">
                <a:solidFill>
                  <a:srgbClr val="374151"/>
                </a:solidFill>
                <a:effectLst/>
                <a:latin typeface="Söhne"/>
              </a:rPr>
              <a:t>Antigamente, algumas pessoas que tinham essas dificuldades eram levadas para um lugar chamado "manicômio", que parecia um castelo assustador. Lá, não recebiam muito carinho e ficavam isoladas, o que as deixava ainda mais tristes.</a:t>
            </a:r>
          </a:p>
          <a:p>
            <a:pPr algn="l"/>
            <a:r>
              <a:rPr lang="pt-BR" b="0" i="0" dirty="0">
                <a:solidFill>
                  <a:srgbClr val="374151"/>
                </a:solidFill>
                <a:effectLst/>
                <a:latin typeface="Söhne"/>
              </a:rPr>
              <a:t>Então, várias pessoas se uniram para mudar isso. Eram trabalhadores da saúde mental (que cuidam da cabeça das pessoas), internos dos hospitais psiquiátricos (que já estavam lá) e suas famílias. Eles queriam que essas pessoas não fossem mais para esses lugares assustadores, mas sim fossem tratadas de um jeito mais humano.</a:t>
            </a:r>
          </a:p>
          <a:p>
            <a:pPr algn="l"/>
            <a:r>
              <a:rPr lang="pt-BR" b="0" i="0" dirty="0">
                <a:solidFill>
                  <a:srgbClr val="374151"/>
                </a:solidFill>
                <a:effectLst/>
                <a:latin typeface="Söhne"/>
              </a:rPr>
              <a:t>A atenção psicossocial trouxe um jeito melhor de cuidar das pessoas, com carinho, conversa e cuidados especiais. É como se fosse um bolo gostoso, onde cada pedaço é importante para ajudar a pessoa a se sentir melhor. O carinho e a conversa são como os ingredientes do bolo, e a pessoa é o bolo em si.</a:t>
            </a:r>
          </a:p>
          <a:p>
            <a:pPr algn="l"/>
            <a:r>
              <a:rPr lang="pt-BR" b="0" i="0" dirty="0">
                <a:solidFill>
                  <a:srgbClr val="374151"/>
                </a:solidFill>
                <a:effectLst/>
                <a:latin typeface="Söhne"/>
              </a:rPr>
              <a:t>Essa mudança foi muito importante para que as pessoas não ficassem tristes e isoladas, mas sim recebessem apoio e compreensão para superar seus desafios.</a:t>
            </a:r>
          </a:p>
          <a:p>
            <a:pPr algn="l"/>
            <a:r>
              <a:rPr lang="pt-BR" b="0" i="0" dirty="0">
                <a:solidFill>
                  <a:srgbClr val="374151"/>
                </a:solidFill>
                <a:effectLst/>
                <a:latin typeface="Söhne"/>
              </a:rPr>
              <a:t>Portanto, a atenção psicossocial é um abraço carinhoso e uma conversa amiga que ajudam as pessoas a se sentirem melhor quando estão passando por momentos difíceis na cabeça.</a:t>
            </a:r>
          </a:p>
          <a:p>
            <a:br>
              <a:rPr lang="pt-BR" dirty="0"/>
            </a:br>
            <a:endParaRPr lang="pt-BR" dirty="0"/>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3</a:t>
            </a:fld>
            <a:endParaRPr lang="pt-BR" noProof="0" dirty="0"/>
          </a:p>
        </p:txBody>
      </p:sp>
    </p:spTree>
    <p:extLst>
      <p:ext uri="{BB962C8B-B14F-4D97-AF65-F5344CB8AC3E}">
        <p14:creationId xmlns:p14="http://schemas.microsoft.com/office/powerpoint/2010/main" val="329383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ChatPDF</a:t>
            </a:r>
            <a:endParaRPr lang="pt-BR" dirty="0"/>
          </a:p>
          <a:p>
            <a:r>
              <a:rPr lang="pt-BR" b="0" i="0" dirty="0">
                <a:effectLst/>
                <a:latin typeface="-apple-system"/>
              </a:rPr>
              <a:t>Os CAPS são lugares onde as pessoas podem ir para cuidar da saúde mental. Antes, esses lugares eram mais para pessoas que tinham problemas mais graves, como se fossem hospitais. Mas com o tempo, os CAPS começaram a receber outras pessoas que também precisavam de ajuda para cuidar da saúde mental. Essas pessoas podem ter problemas diferentes, como tristeza, medo, problemas de relacionamento, problemas com drogas, entre outros. É como se fosse uma caixinha de ferramentas que tem várias ferramentas diferentes para ajudar a consertar coisas diferentes. Mas mesmo com os CAPS, ainda existem lugares onde as pessoas não conseguem receber ajuda para cuidar da saúde mental. É como se fosse um buraco que precisa ser tapado para que as pessoas possam receber ajuda em todos os lugares.</a:t>
            </a:r>
          </a:p>
          <a:p>
            <a:r>
              <a:rPr lang="pt-BR" b="0" i="0" dirty="0" err="1">
                <a:effectLst/>
                <a:latin typeface="-apple-system"/>
              </a:rPr>
              <a:t>Bard</a:t>
            </a:r>
            <a:endParaRPr lang="pt-BR" b="0" i="0" dirty="0">
              <a:effectLst/>
              <a:latin typeface="-apple-system"/>
            </a:endParaRPr>
          </a:p>
          <a:p>
            <a:pPr rtl="0"/>
            <a:r>
              <a:rPr lang="pt-BR" b="0" dirty="0">
                <a:effectLst/>
                <a:latin typeface="Google Sans"/>
              </a:rPr>
              <a:t>Os CAPS (Centros de Atenção Psicossocial) foram criados no Brasil em 1987, como parte da Reforma Psiquiátrica, que buscava humanizar o atendimento à saúde mental e acabar com os manicômios. No início, os CAPS acolhiam apenas pessoas com transtornos psicóticos, como esquizofrenia e transtorno bipolar. No entanto, com o passar dos anos, os CAPS passaram a acolher também pessoas com outros transtornos mentais, como depressão, ansiedade, risco de suicídio, dependência química, estresse pós-traumático, problemas no desenvolvimento, problemas relacionais e de luto.</a:t>
            </a:r>
          </a:p>
          <a:p>
            <a:pPr rtl="0"/>
            <a:r>
              <a:rPr lang="pt-BR" b="0" dirty="0">
                <a:effectLst/>
                <a:latin typeface="Google Sans"/>
              </a:rPr>
              <a:t>Os CAPS oferecem uma série de serviços, como atendimento individual e em grupo, oficinas terapêuticas, atividades de lazer e de convivência social. Os CAPS também trabalham para promover a inclusão social das pessoas com transtornos mentais, ajudando-as a voltar a estudar, trabalhar e participar da comunidade.</a:t>
            </a:r>
          </a:p>
          <a:p>
            <a:pPr rtl="0"/>
            <a:r>
              <a:rPr lang="pt-BR" b="0" dirty="0">
                <a:effectLst/>
                <a:latin typeface="Google Sans"/>
              </a:rPr>
              <a:t>Apesar dos avanços alcançados pelos CAPS, ainda existem muitos desafios a serem superados. Um dos principais desafios é a falta de recursos financeiros para garantir a ampliação e a qualificação da rede de atenção psicossocial no Brasil. Outro desafio é a falta de profissionais qualificados para trabalhar nos CAPS.</a:t>
            </a:r>
          </a:p>
          <a:p>
            <a:pPr rtl="0"/>
            <a:r>
              <a:rPr lang="pt-BR" b="0" dirty="0">
                <a:effectLst/>
                <a:latin typeface="Google Sans"/>
              </a:rPr>
              <a:t>Apesar dos desafios, os CAPS têm sido uma importante ferramenta para a melhoria da atenção à saúde mental no Brasil. Os CAPS têm ajudado a reduzir o estigma e o preconceito contra as pessoas com transtornos mentais, e têm promovido a recuperação e a reabilitação das pessoas com transtornos mentais.</a:t>
            </a:r>
          </a:p>
          <a:p>
            <a:pPr rtl="0"/>
            <a:r>
              <a:rPr lang="pt-BR" b="0" dirty="0">
                <a:effectLst/>
                <a:latin typeface="Google Sans"/>
              </a:rPr>
              <a:t>Aqui estão algumas analogias e metáforas que podem ser usadas para explicar os CAPS para crianças de 5 anos:</a:t>
            </a:r>
          </a:p>
          <a:p>
            <a:pPr rtl="0">
              <a:buFont typeface="Arial" panose="020B0604020202020204" pitchFamily="34" charset="0"/>
              <a:buChar char="•"/>
            </a:pPr>
            <a:r>
              <a:rPr lang="pt-BR" b="0" dirty="0">
                <a:effectLst/>
                <a:latin typeface="Google Sans"/>
              </a:rPr>
              <a:t>Os CAPS são como uma escola para as pessoas com transtornos mentais. Na escola, as pessoas aprendem sobre suas condições e como lidar com elas. Elas também aprendem habilidades sociais e como se relacionar com os outros.</a:t>
            </a:r>
          </a:p>
          <a:p>
            <a:pPr rtl="0">
              <a:buFont typeface="Arial" panose="020B0604020202020204" pitchFamily="34" charset="0"/>
              <a:buChar char="•"/>
            </a:pPr>
            <a:r>
              <a:rPr lang="pt-BR" b="0" dirty="0">
                <a:effectLst/>
                <a:latin typeface="Google Sans"/>
              </a:rPr>
              <a:t>Os CAPS são como uma comunidade para as pessoas com transtornos mentais. Na comunidade, as pessoas podem encontrar apoio e compreensão. Elas também podem participar de atividades e eventos que ajudam a melhorar sua qualidade de vida.</a:t>
            </a:r>
          </a:p>
          <a:p>
            <a:pPr rtl="0">
              <a:buFont typeface="Arial" panose="020B0604020202020204" pitchFamily="34" charset="0"/>
              <a:buChar char="•"/>
            </a:pPr>
            <a:r>
              <a:rPr lang="pt-BR" b="0" dirty="0">
                <a:effectLst/>
                <a:latin typeface="Google Sans"/>
              </a:rPr>
              <a:t>Os CAPS são como uma esperança para as pessoas com transtornos mentais. Os CAPS oferecem um caminho para a recuperação e a reabilitação. Eles ajudam as pessoas a viver uma vida plena e significativa.</a:t>
            </a:r>
          </a:p>
          <a:p>
            <a:pPr algn="l"/>
            <a:r>
              <a:rPr lang="pt-BR" b="0" i="0" dirty="0">
                <a:effectLst/>
                <a:latin typeface="Google Sans"/>
              </a:rPr>
              <a:t>ChatGPT</a:t>
            </a:r>
          </a:p>
          <a:p>
            <a:pPr algn="l"/>
            <a:r>
              <a:rPr lang="pt-BR" b="0" i="0" dirty="0">
                <a:solidFill>
                  <a:srgbClr val="374151"/>
                </a:solidFill>
                <a:effectLst/>
                <a:latin typeface="Söhne"/>
              </a:rPr>
              <a:t>Sabe, existem lugares especiais chamados CAPS, que são como casinhas de cuidado para pessoas que estão tristes ou com dificuldades na cabeça. Antigamente, esses lugares acolhiam apenas pessoas com problemas bem complicados na cabeça, como se fossem quebra-cabeças difíceis de resolver.</a:t>
            </a:r>
          </a:p>
          <a:p>
            <a:pPr algn="l"/>
            <a:r>
              <a:rPr lang="pt-BR" b="0" i="0" dirty="0">
                <a:solidFill>
                  <a:srgbClr val="374151"/>
                </a:solidFill>
                <a:effectLst/>
                <a:latin typeface="Söhne"/>
              </a:rPr>
              <a:t>Mas com o passar dos anos, essas casinhas ficaram ainda mais legais e acolhedoras. Elas começaram a receber pessoas com outros tipos de problemas na cabeça, como se fossem diferentes brinquedos precisando de conserto. Por exemplo, pessoas que estavam muito tristes, outras muito ansiosas, algumas com dificuldades para se relacionar e até mesmo aquelas que estavam passando por momentos muito difíceis.</a:t>
            </a:r>
          </a:p>
          <a:p>
            <a:pPr algn="l"/>
            <a:r>
              <a:rPr lang="pt-BR" b="0" i="0" dirty="0">
                <a:solidFill>
                  <a:srgbClr val="374151"/>
                </a:solidFill>
                <a:effectLst/>
                <a:latin typeface="Söhne"/>
              </a:rPr>
              <a:t>Além disso, as casinhas perceberam que algumas pessoas precisavam de ajuda também para problemas com as substâncias que elas usam, como quando a gente precisa de ajuda para parar de comer doces demais. Eles também ajudaram pessoas que tinham passado por coisas muito assustadoras e precisavam de cuidado especial, como quando a gente toma um susto e precisa de um abraço apertado para se sentir melhor.</a:t>
            </a:r>
          </a:p>
          <a:p>
            <a:pPr algn="l"/>
            <a:r>
              <a:rPr lang="pt-BR" b="0" i="0" dirty="0">
                <a:solidFill>
                  <a:srgbClr val="374151"/>
                </a:solidFill>
                <a:effectLst/>
                <a:latin typeface="Söhne"/>
              </a:rPr>
              <a:t>Essas casinhas fizeram um trabalho tão bom que até resolveram alguns problemas que existiam em outros lugares, como em hospitais gerais. Ainda havia algumas partes que precisavam de cuidado extra, como se fossem buracos em uma estrada que precisam ser consertados para ninguém tropeçar.</a:t>
            </a:r>
          </a:p>
          <a:p>
            <a:pPr algn="l"/>
            <a:r>
              <a:rPr lang="pt-BR" b="0" i="0" dirty="0">
                <a:solidFill>
                  <a:srgbClr val="374151"/>
                </a:solidFill>
                <a:effectLst/>
                <a:latin typeface="Söhne"/>
              </a:rPr>
              <a:t>Então, essas casinhas chamadas CAPS, ficaram cheias de brinquedos diferentes para consertar, como um super time de consertadores de quebra-cabeças e brinquedos. Eles ajudam as pessoas a se sentirem melhor, cuidando delas como um grupo de amigos que sempre está junto para dar suporte.</a:t>
            </a:r>
          </a:p>
          <a:p>
            <a:pPr algn="l"/>
            <a:r>
              <a:rPr lang="pt-BR" b="0" i="0" dirty="0">
                <a:solidFill>
                  <a:srgbClr val="374151"/>
                </a:solidFill>
                <a:effectLst/>
                <a:latin typeface="Söhne"/>
              </a:rPr>
              <a:t>Assim, os CAPS se tornaram lugares especiais, onde pessoas com vários tipos de problemas na cabeça podem encontrar ajuda e apoio, como um verdadeiro abraço emocional que faz tudo ficar melhor.</a:t>
            </a:r>
          </a:p>
          <a:p>
            <a:pPr algn="l"/>
            <a:endParaRPr lang="pt-BR" b="0" i="0" dirty="0">
              <a:effectLst/>
              <a:latin typeface="Google Sans"/>
            </a:endParaRP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4</a:t>
            </a:fld>
            <a:endParaRPr lang="pt-BR" noProof="0" dirty="0"/>
          </a:p>
        </p:txBody>
      </p:sp>
    </p:spTree>
    <p:extLst>
      <p:ext uri="{BB962C8B-B14F-4D97-AF65-F5344CB8AC3E}">
        <p14:creationId xmlns:p14="http://schemas.microsoft.com/office/powerpoint/2010/main" val="252946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ChatPDF</a:t>
            </a:r>
            <a:endParaRPr lang="pt-BR" dirty="0"/>
          </a:p>
          <a:p>
            <a:r>
              <a:rPr lang="pt-BR" b="0" i="0" dirty="0">
                <a:effectLst/>
                <a:latin typeface="-apple-system"/>
              </a:rPr>
              <a:t>Em 2013, foi criada uma rede de ajuda para as pessoas que precisam cuidar da saúde mental. Essa rede é como uma teia de aranha que ajuda a pegar coisas pequenas que estão voando no ar. Essa rede é chamada de RAPS e tem como objetivo ajudar as pessoas que precisam cuidar da saúde mental. Ela é formada por vários lugares diferentes, como os CAPS, que são como casas onde as pessoas podem ir para cuidar da saúde mental, e outros lugares que também ajudam as pessoas. Esses lugares são como portas que se abrem para as pessoas que precisam de ajuda. Eles têm profissionais que sabem como ajudar as pessoas que estão passando por problemas na saúde mental. É como se fossem super-heróis que sabem como ajudar as pessoas que precisam de ajuda. Esses profissionais também ajudam as pessoas a encontrar informações sobre como cuidar da saúde mental. É como se fossem mapas que mostram o caminho para as pessoas que estão perdidas.</a:t>
            </a:r>
          </a:p>
          <a:p>
            <a:r>
              <a:rPr lang="pt-BR" b="0" i="0" dirty="0" err="1">
                <a:effectLst/>
                <a:latin typeface="-apple-system"/>
              </a:rPr>
              <a:t>Bard</a:t>
            </a:r>
            <a:endParaRPr lang="pt-BR" b="0" i="0" dirty="0">
              <a:effectLst/>
              <a:latin typeface="-apple-system"/>
            </a:endParaRPr>
          </a:p>
          <a:p>
            <a:pPr algn="l"/>
            <a:r>
              <a:rPr lang="pt-BR" b="0" i="0" dirty="0">
                <a:solidFill>
                  <a:srgbClr val="1F1F1F"/>
                </a:solidFill>
                <a:effectLst/>
                <a:latin typeface="Google Sans"/>
              </a:rPr>
              <a:t>A RAPS (Rede de Atenção Psicossocial) é uma rede de serviços de saúde mental que foi criada no Brasil em 2013. A RAPS tem como objetivo garantir a atenção integral às pessoas com transtornos mentais, em todas as fases da vida, desde a infância até a velhice.</a:t>
            </a:r>
          </a:p>
          <a:p>
            <a:pPr algn="l"/>
            <a:r>
              <a:rPr lang="pt-BR" b="0" i="0" dirty="0">
                <a:solidFill>
                  <a:srgbClr val="1F1F1F"/>
                </a:solidFill>
                <a:effectLst/>
                <a:latin typeface="Google Sans"/>
              </a:rPr>
              <a:t>A RAPS é composta por diferentes níveis de atenção:</a:t>
            </a:r>
          </a:p>
          <a:p>
            <a:pPr algn="l">
              <a:buFont typeface="Arial" panose="020B0604020202020204" pitchFamily="34" charset="0"/>
              <a:buChar char="•"/>
            </a:pPr>
            <a:r>
              <a:rPr lang="pt-BR" b="0" i="0" dirty="0">
                <a:solidFill>
                  <a:srgbClr val="1F1F1F"/>
                </a:solidFill>
                <a:effectLst/>
                <a:latin typeface="Google Sans"/>
              </a:rPr>
              <a:t>Atenção primária: é a atenção básica de saúde, que é oferecida nas Unidades Básicas de Saúde (UBS). A atenção primária é responsável por identificar e encaminhar as pessoas com transtornos mentais para os serviços especializados.</a:t>
            </a:r>
          </a:p>
          <a:p>
            <a:pPr algn="l">
              <a:buFont typeface="Arial" panose="020B0604020202020204" pitchFamily="34" charset="0"/>
              <a:buChar char="•"/>
            </a:pPr>
            <a:r>
              <a:rPr lang="pt-BR" b="0" i="0" dirty="0">
                <a:solidFill>
                  <a:srgbClr val="1F1F1F"/>
                </a:solidFill>
                <a:effectLst/>
                <a:latin typeface="Google Sans"/>
              </a:rPr>
              <a:t>Atenção especializada: é a atenção oferecida pelos CAPS (Centros de Atenção Psicossocial), que são serviços de saúde mental que oferecem atendimento multidisciplinar, a pessoas com transtornos mentais graves e persistentes.</a:t>
            </a:r>
          </a:p>
          <a:p>
            <a:pPr algn="l"/>
            <a:r>
              <a:rPr lang="pt-BR" b="0" i="0" dirty="0">
                <a:solidFill>
                  <a:srgbClr val="1F1F1F"/>
                </a:solidFill>
                <a:effectLst/>
                <a:latin typeface="Google Sans"/>
              </a:rPr>
              <a:t>A RAPS é uma rede integrada, o que significa que os diferentes níveis de atenção trabalham em conjunto para fornecer o melhor atendimento possível às pessoas com transtornos mentais. A RAPS também é uma rede comunitária, o que significa que ela está inserida na comunidade e trabalha em parceria com outras organizações, como escolas, associações de bairro e igrejas.</a:t>
            </a:r>
          </a:p>
          <a:p>
            <a:pPr algn="l"/>
            <a:r>
              <a:rPr lang="pt-BR" b="0" i="0" dirty="0">
                <a:solidFill>
                  <a:srgbClr val="1F1F1F"/>
                </a:solidFill>
                <a:effectLst/>
                <a:latin typeface="Google Sans"/>
              </a:rPr>
              <a:t>A RAPS é uma importante ferramenta para a promoção da saúde mental no Brasil. A RAPS tem como objetivo garantir o acesso à atenção integral às pessoas com transtornos mentais, em todos os níveis de atenção, e promover a inclusão social das pessoas com transtornos mentais.</a:t>
            </a:r>
          </a:p>
          <a:p>
            <a:pPr algn="l"/>
            <a:r>
              <a:rPr lang="pt-BR" b="0" i="0" dirty="0">
                <a:solidFill>
                  <a:srgbClr val="1F1F1F"/>
                </a:solidFill>
                <a:effectLst/>
                <a:latin typeface="Google Sans"/>
              </a:rPr>
              <a:t>Aqui estão algumas analogias e metáforas que podem ser usadas para explicar a RAPS para crianças de 5 anos:</a:t>
            </a:r>
          </a:p>
          <a:p>
            <a:pPr algn="l">
              <a:buFont typeface="Arial" panose="020B0604020202020204" pitchFamily="34" charset="0"/>
              <a:buChar char="•"/>
            </a:pPr>
            <a:r>
              <a:rPr lang="pt-BR" b="0" i="0" dirty="0">
                <a:solidFill>
                  <a:srgbClr val="1F1F1F"/>
                </a:solidFill>
                <a:effectLst/>
                <a:latin typeface="Google Sans"/>
              </a:rPr>
              <a:t>A RAPS é como uma rede de segurança. A rede de segurança é um conjunto de cordas que são amarradas em uma torre e que protegem as pessoas de caírem se elas forem muito perto da borda. A RAPS é como uma rede de segurança para as pessoas com transtornos mentais. Ela ajuda as pessoas a não caírem no abismo da doença mental.</a:t>
            </a:r>
          </a:p>
          <a:p>
            <a:pPr algn="l">
              <a:buFont typeface="Arial" panose="020B0604020202020204" pitchFamily="34" charset="0"/>
              <a:buChar char="•"/>
            </a:pPr>
            <a:r>
              <a:rPr lang="pt-BR" b="0" i="0" dirty="0">
                <a:solidFill>
                  <a:srgbClr val="1F1F1F"/>
                </a:solidFill>
                <a:effectLst/>
                <a:latin typeface="Google Sans"/>
              </a:rPr>
              <a:t>A RAPS é como uma ponte. A ponte é uma construção que permite que as pessoas atravessem um rio ou um abismo. A RAPS é como uma ponte para a recuperação. Ela ajuda as pessoas a atravessar o abismo da doença mental e a recuperar a sua vida.</a:t>
            </a:r>
          </a:p>
          <a:p>
            <a:pPr algn="l">
              <a:buFont typeface="Arial" panose="020B0604020202020204" pitchFamily="34" charset="0"/>
              <a:buChar char="•"/>
            </a:pPr>
            <a:r>
              <a:rPr lang="pt-BR" b="0" i="0" dirty="0">
                <a:solidFill>
                  <a:srgbClr val="1F1F1F"/>
                </a:solidFill>
                <a:effectLst/>
                <a:latin typeface="Google Sans"/>
              </a:rPr>
              <a:t>A RAPS é como uma família. A família é um grupo de pessoas que se amam e que se apoiam. A RAPS é como uma família para as pessoas com transtornos mentais. Ela oferece amor, apoio e compreensão.</a:t>
            </a:r>
          </a:p>
          <a:p>
            <a:pPr algn="l">
              <a:buFont typeface="Arial" panose="020B0604020202020204" pitchFamily="34" charset="0"/>
              <a:buNone/>
            </a:pPr>
            <a:r>
              <a:rPr lang="pt-BR" b="0" i="0" dirty="0">
                <a:solidFill>
                  <a:srgbClr val="1F1F1F"/>
                </a:solidFill>
                <a:effectLst/>
                <a:latin typeface="Google Sans"/>
              </a:rPr>
              <a:t>ChatGPT</a:t>
            </a:r>
          </a:p>
          <a:p>
            <a:pPr algn="l"/>
            <a:r>
              <a:rPr lang="pt-BR" b="0" i="0" dirty="0">
                <a:solidFill>
                  <a:srgbClr val="374151"/>
                </a:solidFill>
                <a:effectLst/>
                <a:latin typeface="Söhne"/>
              </a:rPr>
              <a:t>Imagine que a rede de assistência à população é como um grande time de super-heróis. Cada super-herói tem habilidades especiais para ajudar as pessoas que precisam de cuidado e apoio em relação à sua saúde mental. Eles trabalham juntos para garantir que todos sejam cuidados e se sintam melhor.</a:t>
            </a:r>
          </a:p>
          <a:p>
            <a:pPr algn="l"/>
            <a:r>
              <a:rPr lang="pt-BR" b="0" i="0" dirty="0">
                <a:solidFill>
                  <a:srgbClr val="374151"/>
                </a:solidFill>
                <a:effectLst/>
                <a:latin typeface="Söhne"/>
              </a:rPr>
              <a:t>Em 2013, esse time de super-heróis ganhou um reforço muito importante chamado RAPS, que é uma abreviação para "Rede de Atenção Psicossocial". Com a chegada da RAPS, o time ficou ainda mais forte e organizado para atender todas as pessoas que precisam de ajuda com suas emoções e pensamentos.</a:t>
            </a:r>
          </a:p>
          <a:p>
            <a:pPr algn="l"/>
            <a:r>
              <a:rPr lang="pt-BR" b="0" i="0" dirty="0">
                <a:solidFill>
                  <a:srgbClr val="374151"/>
                </a:solidFill>
                <a:effectLst/>
                <a:latin typeface="Söhne"/>
              </a:rPr>
              <a:t>Os super-heróis da RAPS trabalham em diferentes níveis de apoio, como se fossem andares de um prédio. No primeiro andar, temos a "Atenção Primária", onde os super-heróis da Estratégia de Saúde da Família e do Núcleo de Apoio à Saúde da Família estão prontos para ajudar as pessoas que precisam de cuidados mais simples.</a:t>
            </a:r>
          </a:p>
          <a:p>
            <a:pPr algn="l"/>
            <a:r>
              <a:rPr lang="pt-BR" b="0" i="0" dirty="0">
                <a:solidFill>
                  <a:srgbClr val="374151"/>
                </a:solidFill>
                <a:effectLst/>
                <a:latin typeface="Söhne"/>
              </a:rPr>
              <a:t>No segundo andar, temos a "Atenção Especializada", onde estão os super-heróis dos CAPS (Centros de Atenção Psicossocial) e outras unidades de saúde mais específicas. Eles são especialistas em cuidar de problemas mais complexos, como lidar com superpoderes que podem ser perigosos para a pessoa.</a:t>
            </a:r>
          </a:p>
          <a:p>
            <a:pPr algn="l"/>
            <a:r>
              <a:rPr lang="pt-BR" b="0" i="0" dirty="0">
                <a:solidFill>
                  <a:srgbClr val="374151"/>
                </a:solidFill>
                <a:effectLst/>
                <a:latin typeface="Söhne"/>
              </a:rPr>
              <a:t>A ideia é que esses super-heróis trabalhem juntos, se unindo como uma verdadeira equipe de super-heróis, para utilizar os recursos disponíveis na região e garantir que todas as pessoas tenham os mesmos direitos de cuidado e atenção. Eles querem que todos se sintam bem, como se tivessem um escudo protetor para enfrentar as dificuldades da vida.</a:t>
            </a:r>
          </a:p>
          <a:p>
            <a:pPr algn="l"/>
            <a:r>
              <a:rPr lang="pt-BR" b="0" i="0" dirty="0">
                <a:solidFill>
                  <a:srgbClr val="374151"/>
                </a:solidFill>
                <a:effectLst/>
                <a:latin typeface="Söhne"/>
              </a:rPr>
              <a:t>Assim, essa rede de super-heróis da saúde mental está sempre pronta para agir, voando pelos céus para levar cuidado e esperança a todas as pessoas que precisam. Eles são verdadeiros defensores dos direitos humanos e trabalham incansavelmente para garantir que ninguém seja deixado para trás, como um verdadeiro abraço emocional que abrange a todos.</a:t>
            </a: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5</a:t>
            </a:fld>
            <a:endParaRPr lang="pt-BR" noProof="0" dirty="0"/>
          </a:p>
        </p:txBody>
      </p:sp>
    </p:spTree>
    <p:extLst>
      <p:ext uri="{BB962C8B-B14F-4D97-AF65-F5344CB8AC3E}">
        <p14:creationId xmlns:p14="http://schemas.microsoft.com/office/powerpoint/2010/main" val="409783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err="1">
                <a:solidFill>
                  <a:srgbClr val="1F1F1F"/>
                </a:solidFill>
                <a:effectLst/>
                <a:latin typeface="Google Sans"/>
              </a:rPr>
              <a:t>ChatPDF</a:t>
            </a:r>
            <a:endParaRPr lang="pt-BR" b="0" i="0" dirty="0">
              <a:solidFill>
                <a:srgbClr val="1F1F1F"/>
              </a:solidFill>
              <a:effectLst/>
              <a:latin typeface="Google Sans"/>
            </a:endParaRPr>
          </a:p>
          <a:p>
            <a:r>
              <a:rPr lang="pt-BR" b="0" i="0" dirty="0">
                <a:effectLst/>
                <a:latin typeface="-apple-system"/>
              </a:rPr>
              <a:t>A base da pirâmide é como o alicerce de uma casa. É a parte mais importante porque é o que sustenta toda a casa. Na saúde, a base da pirâmide é como um chão firme e seguro onde as pessoas podem caminhar sem medo de cair. Essa base é formada por coisas importantes, como serviços básicos, que são como as coisas que precisamos para viver, como água, comida e moradia. Também tem a segurança, que é como um escudo que nos protege de coisas ruins que podem acontecer. É como se fosse um guarda-chuva que nos protege da chuva. Além disso, a base da pirâmide também inclui as considerações sociais, que são como as regras que ajudam as pessoas a viverem juntas em harmonia. É como se fosse um manual de instruções que nos ensina como sermos bons amigos e vizinhos. Tudo isso é muito importante para que as pessoas possam ter uma vida saudável e feliz. É como se fosse um jardim que precisa de cuidados para crescer forte e bonito.</a:t>
            </a:r>
          </a:p>
          <a:p>
            <a:endParaRPr lang="pt-BR" b="0" i="0" dirty="0">
              <a:solidFill>
                <a:srgbClr val="1F1F1F"/>
              </a:solidFill>
              <a:effectLst/>
              <a:latin typeface="-apple-system"/>
            </a:endParaRPr>
          </a:p>
          <a:p>
            <a:r>
              <a:rPr lang="pt-BR" b="0" i="0" dirty="0">
                <a:effectLst/>
                <a:latin typeface="-apple-system"/>
              </a:rPr>
              <a:t>O nível da pirâmide "Fortalecimento de apoios comunitários e familiares" é como um abraço que nos ajuda a nos sentir seguros e protegidos. Nesse nível, as pessoas que cuidam da saúde mental trabalham para fortalecer os apoios que as pessoas têm em suas comunidades e famílias. É como se fossem amigos que nos ajudam quando precisamos. Esses apoios podem ser muitas coisas diferentes, como grupos de amigos, vizinhos, igrejas, escolas e outras organizações que ajudam as pessoas. É como se fossem as raízes de uma árvore que a mantêm firme no chão. Quando esses apoios são fortes, as pessoas se sentem mais seguras e protegidas. É como se fosse um escudo que nos protege de coisas ruins que podem acontecer. Os profissionais que cuidam da saúde mental também trabalham para ajudar as famílias a entenderem melhor como cuidar da saúde mental de seus entes queridos. É como se fossem professores que nos ensinam coisas importantes. Tudo isso é muito importante para que as pessoas possam ter uma vida saudável e feliz. É como se fosse um jardim que precisa de cuidados para crescer forte e bonito. </a:t>
            </a:r>
            <a:br>
              <a:rPr lang="pt-BR" dirty="0"/>
            </a:br>
            <a:r>
              <a:rPr lang="pt-BR" dirty="0"/>
              <a:t>Exemplos:</a:t>
            </a:r>
          </a:p>
          <a:p>
            <a:r>
              <a:rPr lang="pt-BR" b="0" i="0" dirty="0">
                <a:effectLst/>
                <a:latin typeface="-apple-system"/>
              </a:rPr>
              <a:t>1. Grupos de amigos 2. Vizinhos 3. Igrejas 4. Escolas 5. Clubes esportivos 6. Organizações sem fins lucrativos 7. Grupos de apoio 8. Terapeutas comunitários 9. Bibliotecas 10. Centros culturais 11. Associações de bairro 12. Grupos de voluntários 13. Centros de atividades para idosos </a:t>
            </a:r>
            <a:br>
              <a:rPr lang="pt-BR" dirty="0"/>
            </a:br>
            <a:r>
              <a:rPr lang="pt-BR" dirty="0"/>
              <a:t>Outros exemplos: </a:t>
            </a:r>
            <a:r>
              <a:rPr lang="pt-BR" b="0" i="0" dirty="0">
                <a:effectLst/>
                <a:latin typeface="-apple-system"/>
              </a:rPr>
              <a:t>1. Centros de saúde comunitários 2. Grupos de pais 3. Organizações de defesa dos direitos humanos 4. Grupos de ativismo social 5. Clubes de hobbies 6. Grupos de meditação ou yoga 7. Grupos de teatro ou música 8. Centros de apoio a vítimas de violência doméstica 9. Grupos de apoio a pessoas com deficiência 10. Organizações de apoio a imigrantes e refugiados</a:t>
            </a:r>
            <a:endParaRPr lang="pt-BR" b="0" i="0" dirty="0">
              <a:solidFill>
                <a:srgbClr val="1F1F1F"/>
              </a:solidFill>
              <a:effectLst/>
              <a:latin typeface="Google Sans"/>
            </a:endParaRP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6</a:t>
            </a:fld>
            <a:endParaRPr lang="pt-BR" noProof="0" dirty="0"/>
          </a:p>
        </p:txBody>
      </p:sp>
    </p:spTree>
    <p:extLst>
      <p:ext uri="{BB962C8B-B14F-4D97-AF65-F5344CB8AC3E}">
        <p14:creationId xmlns:p14="http://schemas.microsoft.com/office/powerpoint/2010/main" val="340573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ChatPDF</a:t>
            </a:r>
            <a:endParaRPr lang="pt-BR" dirty="0"/>
          </a:p>
          <a:p>
            <a:r>
              <a:rPr lang="pt-BR" dirty="0"/>
              <a:t>A territorialização e o diagnóstico de saúde da comunidade são como um mapa que ajuda as pessoas que cuidam da saúde a entenderem melhor a situação de uma comunidade. É como se fosse um mapa que mostra onde estão as coisas importantes e como elas estão relacionadas. Essas ferramentas são muito importantes porque ajudam as pessoas que cuidam da saúde a planejar melhor as ações que vão ser realizadas. É como se fosse um plano para fazer uma festa, onde é preciso saber quem vai vir, o que vai ser servido e como as coisas vão acontecer. Quando as pessoas que cuidam da saúde usam essas ferramentas, elas conseguem identificar os recursos que estão disponíveis na comunidade e como eles podem ser usados para ajudar as pessoas que precisam de cuidados psicossociais. É como se fosse um kit de primeiros socorros que tem tudo o que é preciso para ajudar alguém que está machucado. Esses recursos podem ser muitas coisas diferentes, como grupos de amigos, vizinhos, igrejas, escolas e outras organizações que ajudam as pessoas. É como se fossem as raízes de uma árvore que a mantêm firme no chão.</a:t>
            </a:r>
          </a:p>
          <a:p>
            <a:r>
              <a:rPr lang="pt-BR" dirty="0" err="1"/>
              <a:t>Bard</a:t>
            </a:r>
            <a:endParaRPr lang="pt-BR" dirty="0"/>
          </a:p>
          <a:p>
            <a:pPr algn="l"/>
            <a:r>
              <a:rPr lang="pt-BR" b="0" i="0" dirty="0">
                <a:solidFill>
                  <a:srgbClr val="1F1F1F"/>
                </a:solidFill>
                <a:effectLst/>
                <a:latin typeface="Google Sans"/>
              </a:rPr>
              <a:t>A territorialização e o diagnóstico de saúde da comunidade são duas ferramentas que ajudam os profissionais de saúde a planejar e executar ações de prevenção, promoção, tratamento e reabilitação. A territorialização é o processo de identificar e mapear os recursos disponíveis em uma comunidade, como hospitais, clínicas, centros de saúde mental, escolas, igrejas, associações de bairro e outros. O diagnóstico de saúde da comunidade é o processo de identificar os problemas de saúde mais comuns em uma comunidade, como obesidade, hipertensão, diabetes, depressão e ansiedade. Ao combinar a territorialização e o diagnóstico de saúde da comunidade, os profissionais de saúde podem identificar os recursos e os problemas de saúde mais urgentes em uma comunidade. Isso permite que eles planejem ações mais eficazes para melhorar a saúde da população.</a:t>
            </a:r>
          </a:p>
          <a:p>
            <a:pPr algn="l"/>
            <a:r>
              <a:rPr lang="pt-BR" b="0" i="0" dirty="0">
                <a:solidFill>
                  <a:srgbClr val="1F1F1F"/>
                </a:solidFill>
                <a:effectLst/>
                <a:latin typeface="Google Sans"/>
              </a:rPr>
              <a:t>Por exemplo, se uma comunidade tiver um alto índice de obesidade, os profissionais de saúde podem trabalhar em conjunto para criar programas de educação nutricional e atividades físicas. Se uma comunidade tiver um alto índice de depressão, os profissionais de saúde podem trabalhar em conjunto para criar grupos de apoio e terapia.</a:t>
            </a:r>
          </a:p>
          <a:p>
            <a:pPr algn="l"/>
            <a:r>
              <a:rPr lang="pt-BR" b="0" i="0" dirty="0">
                <a:solidFill>
                  <a:srgbClr val="1F1F1F"/>
                </a:solidFill>
                <a:effectLst/>
                <a:latin typeface="Google Sans"/>
              </a:rPr>
              <a:t>A territorialização e o diagnóstico de saúde da comunidade são ferramentas importantes para melhorar a saúde da população. Elas permitem que os profissionais de saúde planejem e executem ações mais eficazes para atender às necessidades específicas de cada comunidade.</a:t>
            </a:r>
          </a:p>
          <a:p>
            <a:pPr algn="l"/>
            <a:r>
              <a:rPr lang="pt-BR" b="0" i="0" dirty="0">
                <a:solidFill>
                  <a:srgbClr val="1F1F1F"/>
                </a:solidFill>
                <a:effectLst/>
                <a:latin typeface="Google Sans"/>
              </a:rPr>
              <a:t>Aqui estão algumas analogias e metáforas que podem ser usadas para explicar a territorialização e o diagnóstico de saúde da comunidade para crianças de 5 anos:</a:t>
            </a:r>
          </a:p>
          <a:p>
            <a:pPr algn="l">
              <a:buFont typeface="Arial" panose="020B0604020202020204" pitchFamily="34" charset="0"/>
              <a:buChar char="•"/>
            </a:pPr>
            <a:r>
              <a:rPr lang="pt-BR" b="0" i="0" dirty="0">
                <a:solidFill>
                  <a:srgbClr val="1F1F1F"/>
                </a:solidFill>
                <a:effectLst/>
                <a:latin typeface="Google Sans"/>
              </a:rPr>
              <a:t>A territorialização é como um mapa. O mapa mostra onde estão as coisas em uma comunidade, como hospitais, clínicas, centros de saúde mental, escolas, igrejas, associações de bairro e outros.</a:t>
            </a:r>
          </a:p>
          <a:p>
            <a:pPr algn="l">
              <a:buFont typeface="Arial" panose="020B0604020202020204" pitchFamily="34" charset="0"/>
              <a:buChar char="•"/>
            </a:pPr>
            <a:r>
              <a:rPr lang="pt-BR" b="0" i="0" dirty="0">
                <a:solidFill>
                  <a:srgbClr val="1F1F1F"/>
                </a:solidFill>
                <a:effectLst/>
                <a:latin typeface="Google Sans"/>
              </a:rPr>
              <a:t>O diagnóstico de saúde da comunidade é como um termômetro. O termômetro mede a temperatura do corpo. O diagnóstico de saúde da comunidade mede a saúde da população.</a:t>
            </a:r>
          </a:p>
          <a:p>
            <a:pPr algn="l"/>
            <a:r>
              <a:rPr lang="pt-BR" b="0" i="0" dirty="0">
                <a:solidFill>
                  <a:srgbClr val="1F1F1F"/>
                </a:solidFill>
                <a:effectLst/>
                <a:latin typeface="Google Sans"/>
              </a:rPr>
              <a:t>A territorialização e o diagnóstico de saúde da comunidade são ferramentas importantes para melhorar a saúde da população. Elas ajudam os profissionais de saúde a planejar e executar ações mais eficazes para atender às necessidades específicas de cada comunidade.</a:t>
            </a:r>
          </a:p>
          <a:p>
            <a:r>
              <a:rPr lang="pt-BR" dirty="0"/>
              <a:t>ChatGPT</a:t>
            </a:r>
          </a:p>
          <a:p>
            <a:pPr algn="l"/>
            <a:r>
              <a:rPr lang="pt-BR" b="0" i="0" dirty="0">
                <a:solidFill>
                  <a:srgbClr val="374151"/>
                </a:solidFill>
                <a:effectLst/>
                <a:latin typeface="Söhne"/>
              </a:rPr>
              <a:t>Imagine que estamos construindo uma casa muito especial chamada "Casa da Saúde". Essa casa é como um lugar onde cuidamos da nossa saúde mental e emocional. Para construí-la, precisamos de algumas ferramentas especiais que nos ajudarão a deixá-la pronta e bem estruturada. Uma dessas ferramentas é a "territorialização", que é como um mapa que nos mostra as diferentes áreas da comunidade onde vivemos. Isso nos ajuda a conhecer bem cada cantinho da nossa comunidade e entender quais recursos estão disponíveis para nos ajudar.</a:t>
            </a:r>
          </a:p>
          <a:p>
            <a:pPr algn="l"/>
            <a:r>
              <a:rPr lang="pt-BR" b="0" i="0" dirty="0">
                <a:solidFill>
                  <a:srgbClr val="374151"/>
                </a:solidFill>
                <a:effectLst/>
                <a:latin typeface="Söhne"/>
              </a:rPr>
              <a:t>Outra ferramenta importante é o "diagnóstico de saúde da comunidade", que é como um exame de saúde para a nossa comunidade. Ele nos ajuda a identificar quais são os problemas de saúde mental e emocional que as pessoas da nossa comunidade estão enfrentando. Com essas ferramentas em mãos, podemos planejar como cuidar melhor da saúde mental e emocional das pessoas. Podemos pensar em ações de prevenção, como uma espécie de escudo protetor para evitar que problemas maiores aconteçam. Também podemos criar ações de promoção, como um jardim de flores coloridas que nos fazem sentir mais felizes e saudáveis. Além disso, podemos pensar em tratamentos e reabilitação, como um kit de primeiros socorros para cuidar de problemas quando eles surgem. E é importante lembrar que precisamos trabalhar juntos, como uma equipe de super-heróis, para garantir que todas as pessoas recebam o cuidado de que precisam. Então, a "Casa da Saúde" precisa de um time de pessoas especiais para ajudar. Temos a equipe da Estratégia de Saúde da Família (ESF) que cuida da casa e conhece bem cada cantinho da comunidade. E também temos a equipe de saúde mental dos CAPS, ambulatório e/ou NASF, que são como encanadores e eletricistas que nos ajudam a consertar os problemas que aparecem.</a:t>
            </a:r>
          </a:p>
          <a:p>
            <a:pPr algn="l"/>
            <a:r>
              <a:rPr lang="pt-BR" b="0" i="0" dirty="0">
                <a:solidFill>
                  <a:srgbClr val="374151"/>
                </a:solidFill>
                <a:effectLst/>
                <a:latin typeface="Söhne"/>
              </a:rPr>
              <a:t>Juntos, eles trabalham em equipe como se estivessem construindo a casa dos sonhos. Eles utilizam essas ferramentas para mapear os recursos disponíveis na comunidade e identificar como podem ajudar a cuidar das pessoas de forma mais eficiente e completa. Assim, essa "Casa da Saúde" se torna um lugar acolhedor e seguro, onde todos recebem cuidados psicossociais como um abraço emocional e suporte comunitário, para que possam se sentir bem e viver com saúde mental e emocional.</a:t>
            </a:r>
          </a:p>
          <a:p>
            <a:endParaRPr lang="pt-BR" dirty="0"/>
          </a:p>
          <a:p>
            <a:endParaRPr lang="pt-BR" dirty="0"/>
          </a:p>
          <a:p>
            <a:r>
              <a:rPr lang="pt-BR" dirty="0"/>
              <a:t>Quando esses recursos são usados de forma colaborativa, as pessoas que precisam de cuidados psicossociais se sentem mais seguras e protegidas. É como se fosse um escudo que nos protege de coisas ruins que podem acontecer.</a:t>
            </a:r>
          </a:p>
          <a:p>
            <a:endParaRPr lang="pt-BR" dirty="0"/>
          </a:p>
          <a:p>
            <a:r>
              <a:rPr lang="pt-BR" dirty="0"/>
              <a:t>Por isso, é muito importante que as pessoas que cuidam da saúde usem essas ferramentas para identificar os recursos que estão disponíveis na comunidade e como eles podem ser usados para ajudar as pessoas que precisam de cuidados psicossociais. É como se fosse um mapa que mostra o caminho para ajudar as pessoas a terem uma vida saudável e feliz.</a:t>
            </a: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7</a:t>
            </a:fld>
            <a:endParaRPr lang="pt-BR" noProof="0" dirty="0"/>
          </a:p>
        </p:txBody>
      </p:sp>
    </p:spTree>
    <p:extLst>
      <p:ext uri="{BB962C8B-B14F-4D97-AF65-F5344CB8AC3E}">
        <p14:creationId xmlns:p14="http://schemas.microsoft.com/office/powerpoint/2010/main" val="1959614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8</a:t>
            </a:fld>
            <a:endParaRPr lang="pt-BR" noProof="0" dirty="0"/>
          </a:p>
        </p:txBody>
      </p:sp>
    </p:spTree>
    <p:extLst>
      <p:ext uri="{BB962C8B-B14F-4D97-AF65-F5344CB8AC3E}">
        <p14:creationId xmlns:p14="http://schemas.microsoft.com/office/powerpoint/2010/main" val="2223005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lide de título">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rtlCol="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do subtítulo Mestre</a:t>
            </a:r>
            <a:endParaRPr lang="pt-BR" noProof="0" dirty="0"/>
          </a:p>
        </p:txBody>
      </p:sp>
      <p:sp>
        <p:nvSpPr>
          <p:cNvPr id="7" name="Espaço Reservado para Rodapé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9E8B0AE2-DA19-49E2-AC81-5272385D304C}"/>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pic>
        <p:nvPicPr>
          <p:cNvPr id="4" name="Imagem 3">
            <a:extLst>
              <a:ext uri="{FF2B5EF4-FFF2-40B4-BE49-F238E27FC236}">
                <a16:creationId xmlns:a16="http://schemas.microsoft.com/office/drawing/2014/main" id="{00A58F91-847A-01D3-9C38-D7C1FEF787FA}"/>
              </a:ext>
            </a:extLst>
          </p:cNvPr>
          <p:cNvPicPr>
            <a:picLocks noChangeAspect="1"/>
          </p:cNvPicPr>
          <p:nvPr userDrawn="1"/>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1423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mente Título e Subtítulo - Claro">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1" name="Espaço Reservado para Texto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pt-BR" noProof="0" dirty="0"/>
              <a:t>SUBTÍTULO</a:t>
            </a:r>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3" name="Título 2">
            <a:extLst>
              <a:ext uri="{FF2B5EF4-FFF2-40B4-BE49-F238E27FC236}">
                <a16:creationId xmlns:a16="http://schemas.microsoft.com/office/drawing/2014/main" id="{72F32FC1-1FF6-4874-9835-EB1A90F7E9F5}"/>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10" name="Forma Livre: Forma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Tree>
    <p:extLst>
      <p:ext uri="{BB962C8B-B14F-4D97-AF65-F5344CB8AC3E}">
        <p14:creationId xmlns:p14="http://schemas.microsoft.com/office/powerpoint/2010/main" val="285773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quipe">
    <p:spTree>
      <p:nvGrpSpPr>
        <p:cNvPr id="1" name=""/>
        <p:cNvGrpSpPr/>
        <p:nvPr/>
      </p:nvGrpSpPr>
      <p:grpSpPr>
        <a:xfrm>
          <a:off x="0" y="0"/>
          <a:ext cx="0" cy="0"/>
          <a:chOff x="0" y="0"/>
          <a:chExt cx="0" cy="0"/>
        </a:xfrm>
      </p:grpSpPr>
      <p:sp>
        <p:nvSpPr>
          <p:cNvPr id="20" name="Espaço Reservado para Texto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rtlCol="0"/>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endParaRPr lang="pt-BR" noProof="0" dirty="0"/>
          </a:p>
        </p:txBody>
      </p:sp>
      <p:sp>
        <p:nvSpPr>
          <p:cNvPr id="19" name="Forma Livre: Forma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5" name="Espaço Reservado para Texto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13" name="Espaço Reservado para Texto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15" name="Espaço Reservado para Texto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16" name="Espaço Reservado para Texto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17" name="Espaço Reservado para Texto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18" name="Espaço Reservado para Texto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29" name="Espaço Reservado para Imagem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0" name="Espaço Reservado para Imagem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1" name="Espaço Reservado para Imagem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22" name="Espaço Reservado para Texto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23" name="Espaço Reservado para Texto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24" name="Espaço Reservado para Texto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27" name="Espaço Reservado para Texto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28" name="Espaço Reservado para Texto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32" name="Espaço Reservado para Texto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33" name="Espaço Reservado para Imagem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4" name="Espaço Reservado para Imagem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5" name="Espaço Reservado para Imagem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 name="Título 2">
            <a:extLst>
              <a:ext uri="{FF2B5EF4-FFF2-40B4-BE49-F238E27FC236}">
                <a16:creationId xmlns:a16="http://schemas.microsoft.com/office/drawing/2014/main" id="{7C0EBF36-B9CA-4962-B198-27B56B54E58C}"/>
              </a:ext>
            </a:extLst>
          </p:cNvPr>
          <p:cNvSpPr>
            <a:spLocks noGrp="1"/>
          </p:cNvSpPr>
          <p:nvPr>
            <p:ph type="title"/>
          </p:nvPr>
        </p:nvSpPr>
        <p:spPr/>
        <p:txBody>
          <a:bodyPr rtlCol="0"/>
          <a:lstStyle>
            <a:lvl1pPr>
              <a:defRPr>
                <a:solidFill>
                  <a:schemeClr val="bg1"/>
                </a:solidFill>
              </a:defRPr>
            </a:lvl1pPr>
          </a:lstStyle>
          <a:p>
            <a:pPr rtl="0"/>
            <a:r>
              <a:rPr lang="pt-BR" noProof="0"/>
              <a:t>Clique para editar o título Mestre</a:t>
            </a:r>
            <a:endParaRPr lang="pt-BR" noProof="0" dirty="0"/>
          </a:p>
        </p:txBody>
      </p:sp>
    </p:spTree>
    <p:extLst>
      <p:ext uri="{BB962C8B-B14F-4D97-AF65-F5344CB8AC3E}">
        <p14:creationId xmlns:p14="http://schemas.microsoft.com/office/powerpoint/2010/main" val="239219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ns Listadas">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9" name="Espaço Reservado para Texto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pt-BR" noProof="0" dirty="0"/>
              <a:t>SUBTÍTULO</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rtlCol="0"/>
          <a:lstStyle>
            <a:lvl1pPr marL="0" indent="0">
              <a:buNone/>
              <a:defRPr/>
            </a:lvl1pPr>
          </a:lstStyle>
          <a:p>
            <a:pPr lvl="0" rtl="0"/>
            <a:r>
              <a:rPr lang="pt-BR" noProof="0" dirty="0"/>
              <a:t>Insira aqui a descrição</a:t>
            </a:r>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11" name="Espaço Reservado para Imagem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rtlCol="0" anchor="ctr"/>
          <a:lstStyle>
            <a:lvl1pPr marL="0" indent="0" algn="ctr">
              <a:buNone/>
              <a:defRPr sz="1050" i="1"/>
            </a:lvl1pPr>
          </a:lstStyle>
          <a:p>
            <a:pPr rtl="0"/>
            <a:r>
              <a:rPr lang="pt-BR" noProof="0" dirty="0"/>
              <a:t>Local</a:t>
            </a:r>
            <a:br>
              <a:rPr lang="pt-BR" noProof="0" dirty="0"/>
            </a:br>
            <a:r>
              <a:rPr lang="pt-BR" noProof="0" dirty="0"/>
              <a:t>Insira aqui sua imagem/logotipo</a:t>
            </a:r>
          </a:p>
        </p:txBody>
      </p:sp>
      <p:sp>
        <p:nvSpPr>
          <p:cNvPr id="12" name="Espaço Reservado para Imagem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rtlCol="0" anchor="ctr"/>
          <a:lstStyle>
            <a:lvl1pPr marL="0" indent="0" algn="ctr">
              <a:buNone/>
              <a:defRPr sz="1050" i="1"/>
            </a:lvl1pPr>
          </a:lstStyle>
          <a:p>
            <a:pPr rtl="0"/>
            <a:r>
              <a:rPr lang="pt-BR" noProof="0" dirty="0"/>
              <a:t>Local</a:t>
            </a:r>
            <a:br>
              <a:rPr lang="pt-BR" noProof="0" dirty="0"/>
            </a:br>
            <a:r>
              <a:rPr lang="pt-BR" noProof="0" dirty="0"/>
              <a:t>Insira aqui sua imagem/logotipo</a:t>
            </a:r>
          </a:p>
        </p:txBody>
      </p:sp>
      <p:sp>
        <p:nvSpPr>
          <p:cNvPr id="13" name="Espaço Reservado para Imagem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rtlCol="0" anchor="ctr"/>
          <a:lstStyle>
            <a:lvl1pPr marL="0" indent="0" algn="ctr">
              <a:buNone/>
              <a:defRPr sz="1050" i="1"/>
            </a:lvl1pPr>
          </a:lstStyle>
          <a:p>
            <a:pPr rtl="0"/>
            <a:r>
              <a:rPr lang="pt-BR" noProof="0" dirty="0"/>
              <a:t>Local</a:t>
            </a:r>
            <a:br>
              <a:rPr lang="pt-BR" noProof="0" dirty="0"/>
            </a:br>
            <a:r>
              <a:rPr lang="pt-BR" noProof="0" dirty="0"/>
              <a:t>Insira aqui sua imagem/logotipo</a:t>
            </a:r>
          </a:p>
        </p:txBody>
      </p:sp>
      <p:sp>
        <p:nvSpPr>
          <p:cNvPr id="14" name="Espaço Reservado para Conteúdo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rtlCol="0"/>
          <a:lstStyle>
            <a:lvl1pPr marL="0" indent="0">
              <a:buNone/>
              <a:defRPr/>
            </a:lvl1pPr>
          </a:lstStyle>
          <a:p>
            <a:pPr lvl="0" rtl="0"/>
            <a:r>
              <a:rPr lang="pt-BR" noProof="0" dirty="0"/>
              <a:t>Insira aqui a descrição</a:t>
            </a:r>
          </a:p>
        </p:txBody>
      </p:sp>
      <p:sp>
        <p:nvSpPr>
          <p:cNvPr id="15" name="Espaço Reservado para Conteúdo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rtlCol="0"/>
          <a:lstStyle>
            <a:lvl1pPr marL="0" indent="0">
              <a:buNone/>
              <a:defRPr/>
            </a:lvl1pPr>
          </a:lstStyle>
          <a:p>
            <a:pPr lvl="0" rtl="0"/>
            <a:r>
              <a:rPr lang="pt-BR" noProof="0" dirty="0"/>
              <a:t>Insira aqui a descrição</a:t>
            </a:r>
          </a:p>
        </p:txBody>
      </p:sp>
    </p:spTree>
    <p:extLst>
      <p:ext uri="{BB962C8B-B14F-4D97-AF65-F5344CB8AC3E}">
        <p14:creationId xmlns:p14="http://schemas.microsoft.com/office/powerpoint/2010/main" val="211947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9" name="Espaço Reservado para Texto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pt-BR" noProof="0" dirty="0"/>
              <a:t>SUBTÍTULO</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a:extLst>
              <a:ext uri="{FF2B5EF4-FFF2-40B4-BE49-F238E27FC236}">
                <a16:creationId xmlns:a16="http://schemas.microsoft.com/office/drawing/2014/main" id="{2E5EAA7C-AE70-48A8-B582-013424EB9C44}"/>
              </a:ext>
            </a:extLst>
          </p:cNvPr>
          <p:cNvSpPr>
            <a:spLocks noGrp="1"/>
          </p:cNvSpPr>
          <p:nvPr>
            <p:ph idx="1"/>
          </p:nvPr>
        </p:nvSpPr>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Tree>
    <p:extLst>
      <p:ext uri="{BB962C8B-B14F-4D97-AF65-F5344CB8AC3E}">
        <p14:creationId xmlns:p14="http://schemas.microsoft.com/office/powerpoint/2010/main" val="304174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brigado">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rtlCol="0" anchor="ctr"/>
          <a:lstStyle>
            <a:lvl1pPr marL="0" indent="0" algn="r">
              <a:lnSpc>
                <a:spcPct val="100000"/>
              </a:lnSpc>
              <a:buNone/>
              <a:defRPr sz="1200" i="1">
                <a:solidFill>
                  <a:schemeClr val="bg1">
                    <a:lumMod val="75000"/>
                  </a:schemeClr>
                </a:solidFill>
              </a:defRPr>
            </a:lvl1pPr>
          </a:lstStyle>
          <a:p>
            <a:pPr rtl="0"/>
            <a:r>
              <a:rPr lang="pt-BR" noProof="0" dirty="0"/>
              <a:t>Arraste e solte a sua </a:t>
            </a:r>
            <a:br>
              <a:rPr lang="pt-BR" noProof="0" dirty="0"/>
            </a:br>
            <a:r>
              <a:rPr lang="pt-BR" noProof="0" dirty="0"/>
              <a:t>Foto de plano de fundo aqui</a:t>
            </a:r>
          </a:p>
        </p:txBody>
      </p:sp>
      <p:sp>
        <p:nvSpPr>
          <p:cNvPr id="2" name="Título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rtlCol="0" anchor="ctr"/>
          <a:lstStyle>
            <a:lvl1pPr algn="l">
              <a:lnSpc>
                <a:spcPct val="65000"/>
              </a:lnSpc>
              <a:defRPr sz="8800" cap="all" baseline="0">
                <a:solidFill>
                  <a:schemeClr val="bg1"/>
                </a:solidFill>
              </a:defRPr>
            </a:lvl1pPr>
          </a:lstStyle>
          <a:p>
            <a:pPr rtl="0"/>
            <a:r>
              <a:rPr lang="pt-BR" noProof="0" dirty="0"/>
              <a:t>Obrigado </a:t>
            </a:r>
            <a:br>
              <a:rPr lang="pt-BR" noProof="0" dirty="0"/>
            </a:br>
            <a:endParaRPr lang="pt-BR" noProof="0" dirty="0"/>
          </a:p>
        </p:txBody>
      </p:sp>
      <p:sp>
        <p:nvSpPr>
          <p:cNvPr id="6" name="Espaço Reservado para Texto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rtlCol="0"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a:t>Nome completo</a:t>
            </a:r>
          </a:p>
        </p:txBody>
      </p:sp>
      <p:sp>
        <p:nvSpPr>
          <p:cNvPr id="9" name="Espaço Reservado para Texto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rtlCol="0"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err="1"/>
              <a:t>Email</a:t>
            </a:r>
            <a:endParaRPr lang="pt-BR" noProof="0" dirty="0"/>
          </a:p>
        </p:txBody>
      </p:sp>
      <p:sp>
        <p:nvSpPr>
          <p:cNvPr id="10" name="Espaço Reservado para Texto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rtlCol="0"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a:t>Telefone</a:t>
            </a:r>
          </a:p>
        </p:txBody>
      </p:sp>
      <p:sp>
        <p:nvSpPr>
          <p:cNvPr id="11" name="Espaço Reservado para Texto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rtlCol="0"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a:t>CARGO</a:t>
            </a:r>
          </a:p>
        </p:txBody>
      </p:sp>
    </p:spTree>
    <p:extLst>
      <p:ext uri="{BB962C8B-B14F-4D97-AF65-F5344CB8AC3E}">
        <p14:creationId xmlns:p14="http://schemas.microsoft.com/office/powerpoint/2010/main" val="318579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6" name="Espaço Reservado para Conteúdo 5">
            <a:extLst>
              <a:ext uri="{FF2B5EF4-FFF2-40B4-BE49-F238E27FC236}">
                <a16:creationId xmlns:a16="http://schemas.microsoft.com/office/drawing/2014/main" id="{815806BB-6C73-FF97-10CF-BE664543EF83}"/>
              </a:ext>
            </a:extLst>
          </p:cNvPr>
          <p:cNvSpPr>
            <a:spLocks noGrp="1"/>
          </p:cNvSpPr>
          <p:nvPr>
            <p:ph sz="quarter" idx="10"/>
          </p:nvPr>
        </p:nvSpPr>
        <p:spPr>
          <a:xfrm>
            <a:off x="673101" y="1848627"/>
            <a:ext cx="11242675" cy="4702175"/>
          </a:xfrm>
          <a:solidFill>
            <a:schemeClr val="bg1"/>
          </a:solidFill>
        </p:spPr>
        <p:txBody>
          <a:bodyPr/>
          <a:lstStyle>
            <a:lvl1pPr algn="just">
              <a:defRPr>
                <a:solidFill>
                  <a:srgbClr val="002060"/>
                </a:solidFill>
              </a:defRPr>
            </a:lvl1pPr>
            <a:lvl2pPr algn="just">
              <a:defRPr>
                <a:solidFill>
                  <a:srgbClr val="002060"/>
                </a:solidFill>
              </a:defRPr>
            </a:lvl2pPr>
            <a:lvl3pPr algn="just">
              <a:defRPr>
                <a:solidFill>
                  <a:srgbClr val="002060"/>
                </a:solidFill>
              </a:defRPr>
            </a:lvl3pPr>
            <a:lvl4pPr algn="just">
              <a:defRPr>
                <a:solidFill>
                  <a:srgbClr val="002060"/>
                </a:solidFill>
              </a:defRPr>
            </a:lvl4pPr>
            <a:lvl5pPr algn="just">
              <a:defRPr>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30015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4" name="Espaço Reservado para Texto 3">
            <a:extLst>
              <a:ext uri="{FF2B5EF4-FFF2-40B4-BE49-F238E27FC236}">
                <a16:creationId xmlns:a16="http://schemas.microsoft.com/office/drawing/2014/main" id="{65B4D180-6A28-9AAE-01CE-CC636C063C28}"/>
              </a:ext>
            </a:extLst>
          </p:cNvPr>
          <p:cNvSpPr>
            <a:spLocks noGrp="1"/>
          </p:cNvSpPr>
          <p:nvPr>
            <p:ph type="body" sz="quarter" idx="11"/>
          </p:nvPr>
        </p:nvSpPr>
        <p:spPr>
          <a:xfrm>
            <a:off x="673100" y="1860913"/>
            <a:ext cx="11242675" cy="908413"/>
          </a:xfrm>
          <a:solidFill>
            <a:schemeClr val="bg1"/>
          </a:solidFill>
        </p:spPr>
        <p:txBody>
          <a:bodyPr/>
          <a:lstStyle>
            <a:lvl1pPr marL="0" indent="0">
              <a:buNone/>
              <a:defRPr>
                <a:solidFill>
                  <a:srgbClr val="002060"/>
                </a:solidFill>
              </a:defRPr>
            </a:lvl1pPr>
            <a:lvl2pPr marL="266700" indent="0">
              <a:buNone/>
              <a:defRPr/>
            </a:lvl2pPr>
            <a:lvl3pPr marL="447675" indent="0">
              <a:buNone/>
              <a:defRPr/>
            </a:lvl3pPr>
            <a:lvl4pPr marL="628650" indent="0">
              <a:buNone/>
              <a:defRPr/>
            </a:lvl4pPr>
            <a:lvl5pPr marL="809625" indent="0">
              <a:buNone/>
              <a:defRPr/>
            </a:lvl5pPr>
          </a:lstStyle>
          <a:p>
            <a:pPr lvl="0"/>
            <a:r>
              <a:rPr lang="pt-BR" dirty="0"/>
              <a:t>Clique para editar os estilos de texto Mestres</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3849166" y="3055179"/>
            <a:ext cx="4493668" cy="3606878"/>
          </a:xfrm>
        </p:spPr>
        <p:txBody>
          <a:bodyPr/>
          <a:lstStyle>
            <a:lvl1pPr marL="0" indent="0">
              <a:buNone/>
              <a:defRPr/>
            </a:lvl1pPr>
          </a:lstStyle>
          <a:p>
            <a:endParaRPr lang="pt-BR" dirty="0"/>
          </a:p>
        </p:txBody>
      </p:sp>
    </p:spTree>
    <p:extLst>
      <p:ext uri="{BB962C8B-B14F-4D97-AF65-F5344CB8AC3E}">
        <p14:creationId xmlns:p14="http://schemas.microsoft.com/office/powerpoint/2010/main" val="150240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2926079" y="1515292"/>
            <a:ext cx="6113417" cy="5146766"/>
          </a:xfrm>
        </p:spPr>
        <p:txBody>
          <a:bodyPr/>
          <a:lstStyle>
            <a:lvl1pPr marL="0" indent="0">
              <a:buNone/>
              <a:defRPr/>
            </a:lvl1pPr>
          </a:lstStyle>
          <a:p>
            <a:endParaRPr lang="pt-BR" dirty="0"/>
          </a:p>
        </p:txBody>
      </p:sp>
    </p:spTree>
    <p:extLst>
      <p:ext uri="{BB962C8B-B14F-4D97-AF65-F5344CB8AC3E}">
        <p14:creationId xmlns:p14="http://schemas.microsoft.com/office/powerpoint/2010/main" val="337965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683999" y="1295434"/>
            <a:ext cx="1637588" cy="1306285"/>
          </a:xfrm>
        </p:spPr>
        <p:txBody>
          <a:bodyPr/>
          <a:lstStyle>
            <a:lvl1pPr marL="0" indent="0">
              <a:buNone/>
              <a:defRPr/>
            </a:lvl1pPr>
          </a:lstStyle>
          <a:p>
            <a:endParaRPr lang="pt-BR" dirty="0"/>
          </a:p>
        </p:txBody>
      </p:sp>
      <p:sp>
        <p:nvSpPr>
          <p:cNvPr id="5" name="Espaço Reservado para Texto 4">
            <a:extLst>
              <a:ext uri="{FF2B5EF4-FFF2-40B4-BE49-F238E27FC236}">
                <a16:creationId xmlns:a16="http://schemas.microsoft.com/office/drawing/2014/main" id="{BB91840C-6556-EDC8-783F-3AA23C5A4881}"/>
              </a:ext>
            </a:extLst>
          </p:cNvPr>
          <p:cNvSpPr>
            <a:spLocks noGrp="1"/>
          </p:cNvSpPr>
          <p:nvPr>
            <p:ph type="body" sz="quarter" idx="15"/>
          </p:nvPr>
        </p:nvSpPr>
        <p:spPr>
          <a:xfrm>
            <a:off x="683999" y="5016138"/>
            <a:ext cx="4436641" cy="1684748"/>
          </a:xfrm>
          <a:solidFill>
            <a:schemeClr val="bg1"/>
          </a:solidFill>
        </p:spPr>
        <p:txBody>
          <a:bodyPr/>
          <a:lstStyle>
            <a:lvl1pPr>
              <a:defRPr sz="1400" b="1">
                <a:solidFill>
                  <a:srgbClr val="FF0000"/>
                </a:solidFill>
              </a:defRPr>
            </a:lvl1pPr>
            <a:lvl2pPr>
              <a:defRPr sz="1400">
                <a:solidFill>
                  <a:srgbClr val="002060"/>
                </a:solidFill>
              </a:defRPr>
            </a:lvl2pPr>
            <a:lvl3pPr>
              <a:defRPr sz="1400">
                <a:solidFill>
                  <a:srgbClr val="002060"/>
                </a:solidFill>
              </a:defRPr>
            </a:lvl3pPr>
            <a:lvl4pPr>
              <a:defRPr sz="1400">
                <a:solidFill>
                  <a:srgbClr val="002060"/>
                </a:solidFill>
              </a:defRPr>
            </a:lvl4pPr>
            <a:lvl5pPr>
              <a:defRPr sz="1400">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Imagem 9">
            <a:extLst>
              <a:ext uri="{FF2B5EF4-FFF2-40B4-BE49-F238E27FC236}">
                <a16:creationId xmlns:a16="http://schemas.microsoft.com/office/drawing/2014/main" id="{E71B3AD9-8683-A483-EF03-28BE9FF958C5}"/>
              </a:ext>
            </a:extLst>
          </p:cNvPr>
          <p:cNvSpPr>
            <a:spLocks noGrp="1"/>
          </p:cNvSpPr>
          <p:nvPr>
            <p:ph type="pic" sz="quarter" idx="16"/>
          </p:nvPr>
        </p:nvSpPr>
        <p:spPr>
          <a:xfrm>
            <a:off x="8347751" y="1310707"/>
            <a:ext cx="1637588" cy="1306285"/>
          </a:xfrm>
        </p:spPr>
        <p:txBody>
          <a:bodyPr/>
          <a:lstStyle>
            <a:lvl1pPr marL="0" indent="0">
              <a:buNone/>
              <a:defRPr/>
            </a:lvl1pPr>
          </a:lstStyle>
          <a:p>
            <a:endParaRPr lang="pt-BR" dirty="0"/>
          </a:p>
        </p:txBody>
      </p:sp>
      <p:sp>
        <p:nvSpPr>
          <p:cNvPr id="7" name="Espaço Reservado para Texto 4">
            <a:extLst>
              <a:ext uri="{FF2B5EF4-FFF2-40B4-BE49-F238E27FC236}">
                <a16:creationId xmlns:a16="http://schemas.microsoft.com/office/drawing/2014/main" id="{CD943CED-2AE9-7AEF-28B1-914E57DE5401}"/>
              </a:ext>
            </a:extLst>
          </p:cNvPr>
          <p:cNvSpPr>
            <a:spLocks noGrp="1"/>
          </p:cNvSpPr>
          <p:nvPr>
            <p:ph type="body" sz="quarter" idx="17"/>
          </p:nvPr>
        </p:nvSpPr>
        <p:spPr>
          <a:xfrm>
            <a:off x="5587891" y="5016138"/>
            <a:ext cx="4436641" cy="1684748"/>
          </a:xfrm>
          <a:solidFill>
            <a:schemeClr val="bg1"/>
          </a:solidFill>
        </p:spPr>
        <p:txBody>
          <a:bodyPr/>
          <a:lstStyle>
            <a:lvl1pPr>
              <a:defRPr sz="1400" b="1">
                <a:solidFill>
                  <a:srgbClr val="FF0000"/>
                </a:solidFill>
              </a:defRPr>
            </a:lvl1pPr>
            <a:lvl2pPr>
              <a:defRPr sz="1400">
                <a:solidFill>
                  <a:srgbClr val="002060"/>
                </a:solidFill>
              </a:defRPr>
            </a:lvl2pPr>
            <a:lvl3pPr>
              <a:defRPr sz="1400">
                <a:solidFill>
                  <a:srgbClr val="002060"/>
                </a:solidFill>
              </a:defRPr>
            </a:lvl3pPr>
            <a:lvl4pPr>
              <a:defRPr sz="1400">
                <a:solidFill>
                  <a:srgbClr val="002060"/>
                </a:solidFill>
              </a:defRPr>
            </a:lvl4pPr>
            <a:lvl5pPr>
              <a:defRPr sz="1400">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1519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683998" y="1854926"/>
            <a:ext cx="11307705" cy="4859383"/>
          </a:xfrm>
        </p:spPr>
        <p:txBody>
          <a:bodyPr/>
          <a:lstStyle>
            <a:lvl1pPr marL="0" indent="0">
              <a:buNone/>
              <a:defRPr/>
            </a:lvl1pPr>
          </a:lstStyle>
          <a:p>
            <a:endParaRPr lang="pt-BR" dirty="0"/>
          </a:p>
        </p:txBody>
      </p:sp>
    </p:spTree>
    <p:extLst>
      <p:ext uri="{BB962C8B-B14F-4D97-AF65-F5344CB8AC3E}">
        <p14:creationId xmlns:p14="http://schemas.microsoft.com/office/powerpoint/2010/main" val="194987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6" name="Espaço Reservado para Conteúdo 5">
            <a:extLst>
              <a:ext uri="{FF2B5EF4-FFF2-40B4-BE49-F238E27FC236}">
                <a16:creationId xmlns:a16="http://schemas.microsoft.com/office/drawing/2014/main" id="{815806BB-6C73-FF97-10CF-BE664543EF83}"/>
              </a:ext>
            </a:extLst>
          </p:cNvPr>
          <p:cNvSpPr>
            <a:spLocks noGrp="1"/>
          </p:cNvSpPr>
          <p:nvPr>
            <p:ph sz="quarter" idx="10"/>
          </p:nvPr>
        </p:nvSpPr>
        <p:spPr>
          <a:xfrm>
            <a:off x="673101" y="1848627"/>
            <a:ext cx="11242675" cy="4702175"/>
          </a:xfrm>
          <a:solidFill>
            <a:schemeClr val="bg1"/>
          </a:solidFill>
        </p:spPr>
        <p:txBody>
          <a:bodyPr/>
          <a:lstStyle>
            <a:lvl1pPr algn="just">
              <a:defRPr>
                <a:solidFill>
                  <a:srgbClr val="002060"/>
                </a:solidFill>
              </a:defRPr>
            </a:lvl1pPr>
            <a:lvl2pPr algn="just">
              <a:defRPr>
                <a:solidFill>
                  <a:srgbClr val="002060"/>
                </a:solidFill>
              </a:defRPr>
            </a:lvl2pPr>
            <a:lvl3pPr algn="just">
              <a:defRPr>
                <a:solidFill>
                  <a:srgbClr val="002060"/>
                </a:solidFill>
              </a:defRPr>
            </a:lvl3pPr>
            <a:lvl4pPr algn="just">
              <a:defRPr>
                <a:solidFill>
                  <a:srgbClr val="002060"/>
                </a:solidFill>
              </a:defRPr>
            </a:lvl4pPr>
            <a:lvl5pPr algn="just">
              <a:defRPr>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CaixaDeTexto 6">
            <a:extLst>
              <a:ext uri="{FF2B5EF4-FFF2-40B4-BE49-F238E27FC236}">
                <a16:creationId xmlns:a16="http://schemas.microsoft.com/office/drawing/2014/main" id="{349B0731-8BA3-1511-3C96-2871358BAD8A}"/>
              </a:ext>
            </a:extLst>
          </p:cNvPr>
          <p:cNvSpPr txBox="1"/>
          <p:nvPr userDrawn="1"/>
        </p:nvSpPr>
        <p:spPr>
          <a:xfrm>
            <a:off x="10816047" y="6583678"/>
            <a:ext cx="1346844" cy="307777"/>
          </a:xfrm>
          <a:prstGeom prst="rect">
            <a:avLst/>
          </a:prstGeom>
          <a:noFill/>
        </p:spPr>
        <p:txBody>
          <a:bodyPr wrap="none" rtlCol="0">
            <a:spAutoFit/>
          </a:bodyPr>
          <a:lstStyle/>
          <a:p>
            <a:r>
              <a:rPr lang="pt-BR" sz="1400" b="1" dirty="0">
                <a:solidFill>
                  <a:schemeClr val="bg1"/>
                </a:solidFill>
              </a:rPr>
              <a:t>Mendes, 1993</a:t>
            </a:r>
          </a:p>
        </p:txBody>
      </p:sp>
    </p:spTree>
    <p:extLst>
      <p:ext uri="{BB962C8B-B14F-4D97-AF65-F5344CB8AC3E}">
        <p14:creationId xmlns:p14="http://schemas.microsoft.com/office/powerpoint/2010/main" val="11934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683999" y="1750424"/>
            <a:ext cx="4493668" cy="4885508"/>
          </a:xfrm>
        </p:spPr>
        <p:txBody>
          <a:bodyPr/>
          <a:lstStyle>
            <a:lvl1pPr marL="0" indent="0">
              <a:buNone/>
              <a:defRPr/>
            </a:lvl1pPr>
          </a:lstStyle>
          <a:p>
            <a:endParaRPr lang="pt-BR" dirty="0"/>
          </a:p>
        </p:txBody>
      </p:sp>
      <p:sp>
        <p:nvSpPr>
          <p:cNvPr id="3" name="Espaço Reservado para Imagem 9">
            <a:extLst>
              <a:ext uri="{FF2B5EF4-FFF2-40B4-BE49-F238E27FC236}">
                <a16:creationId xmlns:a16="http://schemas.microsoft.com/office/drawing/2014/main" id="{CAC5B6EF-CB96-4E58-A464-A9111D6B5737}"/>
              </a:ext>
            </a:extLst>
          </p:cNvPr>
          <p:cNvSpPr>
            <a:spLocks noGrp="1"/>
          </p:cNvSpPr>
          <p:nvPr>
            <p:ph type="pic" sz="quarter" idx="14"/>
          </p:nvPr>
        </p:nvSpPr>
        <p:spPr>
          <a:xfrm>
            <a:off x="5530864" y="1750424"/>
            <a:ext cx="4493668" cy="4885508"/>
          </a:xfrm>
        </p:spPr>
        <p:txBody>
          <a:bodyPr/>
          <a:lstStyle>
            <a:lvl1pPr marL="0" indent="0">
              <a:buNone/>
              <a:defRPr/>
            </a:lvl1pPr>
          </a:lstStyle>
          <a:p>
            <a:endParaRPr lang="pt-BR" dirty="0"/>
          </a:p>
        </p:txBody>
      </p:sp>
    </p:spTree>
    <p:extLst>
      <p:ext uri="{BB962C8B-B14F-4D97-AF65-F5344CB8AC3E}">
        <p14:creationId xmlns:p14="http://schemas.microsoft.com/office/powerpoint/2010/main" val="40477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mente Título e Subtítulo - Foto Completa">
    <p:bg>
      <p:bgPr>
        <a:solidFill>
          <a:schemeClr val="bg1"/>
        </a:solidFill>
        <a:effectLst/>
      </p:bgPr>
    </p:bg>
    <p:spTree>
      <p:nvGrpSpPr>
        <p:cNvPr id="1" name=""/>
        <p:cNvGrpSpPr/>
        <p:nvPr/>
      </p:nvGrpSpPr>
      <p:grpSpPr>
        <a:xfrm>
          <a:off x="0" y="0"/>
          <a:ext cx="0" cy="0"/>
          <a:chOff x="0" y="0"/>
          <a:chExt cx="0" cy="0"/>
        </a:xfrm>
      </p:grpSpPr>
      <p:sp>
        <p:nvSpPr>
          <p:cNvPr id="24" name="Espaço Reservado para Imagem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rtlCol="0" anchor="t">
            <a:noAutofit/>
          </a:bodyPr>
          <a:lstStyle>
            <a:lvl1pPr marL="0" indent="0" algn="ctr">
              <a:lnSpc>
                <a:spcPct val="100000"/>
              </a:lnSpc>
              <a:buNone/>
              <a:defRPr sz="1200" i="1">
                <a:solidFill>
                  <a:schemeClr val="bg1"/>
                </a:solidFill>
              </a:defRPr>
            </a:lvl1pPr>
          </a:lstStyle>
          <a:p>
            <a:pPr rtl="0"/>
            <a:r>
              <a:rPr lang="pt-BR" noProof="0" dirty="0"/>
              <a:t>Arraste e solte a sua </a:t>
            </a:r>
            <a:br>
              <a:rPr lang="pt-BR" noProof="0" dirty="0"/>
            </a:br>
            <a:r>
              <a:rPr lang="pt-BR" noProof="0" dirty="0"/>
              <a:t>Foto de plano de fundo aqui</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rtlCol="0"/>
          <a:lstStyle>
            <a:lvl1pPr>
              <a:defRPr cap="all" baseline="0">
                <a:solidFill>
                  <a:schemeClr val="bg1"/>
                </a:solidFill>
              </a:defRPr>
            </a:lvl1pPr>
          </a:lstStyle>
          <a:p>
            <a:pPr rtl="0"/>
            <a:r>
              <a:rPr lang="pt-BR" noProof="0"/>
              <a:t>Clique para editar o título Mestre</a:t>
            </a:r>
            <a:endParaRPr lang="pt-BR" noProof="0" dirty="0"/>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lvl1pPr>
              <a:defRPr>
                <a:solidFill>
                  <a:schemeClr val="bg1"/>
                </a:solidFill>
              </a:defRPr>
            </a:lvl1pPr>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9" name="Forma Livre: Forma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3" name="Espaço Reservado para Texto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rtlCol="0"/>
          <a:lstStyle>
            <a:lvl1pPr marL="0" indent="0">
              <a:buNone/>
              <a:defRPr sz="2200">
                <a:solidFill>
                  <a:schemeClr val="bg1"/>
                </a:solidFill>
                <a:latin typeface="+mj-lt"/>
              </a:defRPr>
            </a:lvl1pPr>
          </a:lstStyle>
          <a:p>
            <a:pPr lvl="0" rtl="0"/>
            <a:r>
              <a:rPr lang="pt-BR" noProof="0" dirty="0"/>
              <a:t>SUBTÍTULO</a:t>
            </a:r>
          </a:p>
        </p:txBody>
      </p:sp>
    </p:spTree>
    <p:extLst>
      <p:ext uri="{BB962C8B-B14F-4D97-AF65-F5344CB8AC3E}">
        <p14:creationId xmlns:p14="http://schemas.microsoft.com/office/powerpoint/2010/main" val="203936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svg"/><Relationship Id="rId26" Type="http://schemas.openxmlformats.org/officeDocument/2006/relationships/image" Target="../media/image11.sv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5"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5.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9.svg"/><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2B5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pPr rtl="0"/>
            <a:r>
              <a:rPr lang="pt-BR" noProof="0" dirty="0"/>
              <a:t>Clique para editar o estilo de título Mestre</a:t>
            </a:r>
          </a:p>
        </p:txBody>
      </p:sp>
      <p:sp>
        <p:nvSpPr>
          <p:cNvPr id="3" name="Espaço Reservado para Texto 2">
            <a:extLst>
              <a:ext uri="{FF2B5EF4-FFF2-40B4-BE49-F238E27FC236}">
                <a16:creationId xmlns:a16="http://schemas.microsoft.com/office/drawing/2014/main" id="{65D946F0-677D-45B4-83B9-FD3BD3FFCA3C}"/>
              </a:ext>
            </a:extLst>
          </p:cNvPr>
          <p:cNvSpPr>
            <a:spLocks noGrp="1"/>
          </p:cNvSpPr>
          <p:nvPr>
            <p:ph type="body" idx="1"/>
          </p:nvPr>
        </p:nvSpPr>
        <p:spPr>
          <a:xfrm>
            <a:off x="684000" y="1894113"/>
            <a:ext cx="10800000" cy="4545875"/>
          </a:xfrm>
          <a:prstGeom prst="rect">
            <a:avLst/>
          </a:prstGeom>
          <a:solidFill>
            <a:schemeClr val="bg1"/>
          </a:solidFill>
          <a:ln>
            <a:solidFill>
              <a:srgbClr val="00B0F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0" tIns="0" rIns="0" bIns="0" rtlCol="0">
            <a:noAutofit/>
          </a:body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pic>
        <p:nvPicPr>
          <p:cNvPr id="7" name="Imagem 6">
            <a:extLst>
              <a:ext uri="{FF2B5EF4-FFF2-40B4-BE49-F238E27FC236}">
                <a16:creationId xmlns:a16="http://schemas.microsoft.com/office/drawing/2014/main" id="{AE631E85-78AE-51B3-8E81-8C39EC62DE4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a:stretch/>
        </p:blipFill>
        <p:spPr>
          <a:xfrm>
            <a:off x="10286401" y="4149"/>
            <a:ext cx="1772120" cy="1775101"/>
          </a:xfrm>
          <a:prstGeom prst="ellipse">
            <a:avLst/>
          </a:prstGeom>
        </p:spPr>
      </p:pic>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70" r:id="rId2"/>
    <p:sldLayoutId id="2147483671" r:id="rId3"/>
    <p:sldLayoutId id="2147483674" r:id="rId4"/>
    <p:sldLayoutId id="2147483676" r:id="rId5"/>
    <p:sldLayoutId id="2147483675" r:id="rId6"/>
    <p:sldLayoutId id="2147483672" r:id="rId7"/>
    <p:sldLayoutId id="2147483673" r:id="rId8"/>
    <p:sldLayoutId id="2147483665" r:id="rId9"/>
    <p:sldLayoutId id="2147483666" r:id="rId10"/>
    <p:sldLayoutId id="2147483667" r:id="rId11"/>
    <p:sldLayoutId id="2147483668" r:id="rId12"/>
    <p:sldLayoutId id="2147483650" r:id="rId13"/>
    <p:sldLayoutId id="214748366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cap="all" spc="-150" baseline="0">
          <a:solidFill>
            <a:srgbClr val="0597DD"/>
          </a:solidFill>
          <a:latin typeface="+mj-lt"/>
          <a:ea typeface="+mj-ea"/>
          <a:cs typeface="+mj-cs"/>
        </a:defRPr>
      </a:lvl1pPr>
    </p:titleStyle>
    <p:bodyStyle>
      <a:lvl1pPr marL="266700" indent="-266700" algn="just" defTabSz="914400" rtl="0" eaLnBrk="1" latinLnBrk="0" hangingPunct="1">
        <a:lnSpc>
          <a:spcPct val="100000"/>
        </a:lnSpc>
        <a:spcBef>
          <a:spcPts val="0"/>
        </a:spcBef>
        <a:spcAft>
          <a:spcPts val="1000"/>
        </a:spcAft>
        <a:buClr>
          <a:srgbClr val="012B51"/>
        </a:buClr>
        <a:buSzPct val="150000"/>
        <a:buFontTx/>
        <a:buBlip>
          <a:blip r:embed="rId17">
            <a:extLst>
              <a:ext uri="{96DAC541-7B7A-43D3-8B79-37D633B846F1}">
                <asvg:svgBlip xmlns:asvg="http://schemas.microsoft.com/office/drawing/2016/SVG/main" r:embed="rId18"/>
              </a:ext>
            </a:extLst>
          </a:blip>
        </a:buBlip>
        <a:defRPr sz="2400" kern="1200">
          <a:solidFill>
            <a:srgbClr val="002060"/>
          </a:solidFill>
          <a:latin typeface="+mn-lt"/>
          <a:ea typeface="+mn-ea"/>
          <a:cs typeface="+mn-cs"/>
        </a:defRPr>
      </a:lvl1pPr>
      <a:lvl2pPr marL="447675" indent="-180975" algn="just" defTabSz="914400" rtl="0" eaLnBrk="1" latinLnBrk="0" hangingPunct="1">
        <a:lnSpc>
          <a:spcPct val="100000"/>
        </a:lnSpc>
        <a:spcBef>
          <a:spcPts val="0"/>
        </a:spcBef>
        <a:spcAft>
          <a:spcPts val="1000"/>
        </a:spcAft>
        <a:buClr>
          <a:srgbClr val="012B51"/>
        </a:buClr>
        <a:buSzPct val="150000"/>
        <a:buFontTx/>
        <a:buBlip>
          <a:blip r:embed="rId19">
            <a:extLst>
              <a:ext uri="{96DAC541-7B7A-43D3-8B79-37D633B846F1}">
                <asvg:svgBlip xmlns:asvg="http://schemas.microsoft.com/office/drawing/2016/SVG/main" r:embed="rId20"/>
              </a:ext>
            </a:extLst>
          </a:blip>
        </a:buBlip>
        <a:defRPr sz="2400" kern="1200">
          <a:solidFill>
            <a:srgbClr val="002060"/>
          </a:solidFill>
          <a:latin typeface="+mn-lt"/>
          <a:ea typeface="+mn-ea"/>
          <a:cs typeface="+mn-cs"/>
        </a:defRPr>
      </a:lvl2pPr>
      <a:lvl3pPr marL="628650" indent="-180975" algn="just" defTabSz="914400" rtl="0" eaLnBrk="1" latinLnBrk="0" hangingPunct="1">
        <a:lnSpc>
          <a:spcPct val="100000"/>
        </a:lnSpc>
        <a:spcBef>
          <a:spcPts val="0"/>
        </a:spcBef>
        <a:spcAft>
          <a:spcPts val="1000"/>
        </a:spcAft>
        <a:buClr>
          <a:srgbClr val="012B51"/>
        </a:buClr>
        <a:buSzPct val="150000"/>
        <a:buFontTx/>
        <a:buBlip>
          <a:blip r:embed="rId21">
            <a:extLst>
              <a:ext uri="{96DAC541-7B7A-43D3-8B79-37D633B846F1}">
                <asvg:svgBlip xmlns:asvg="http://schemas.microsoft.com/office/drawing/2016/SVG/main" r:embed="rId22"/>
              </a:ext>
            </a:extLst>
          </a:blip>
        </a:buBlip>
        <a:defRPr sz="2400" kern="1200">
          <a:solidFill>
            <a:srgbClr val="002060"/>
          </a:solidFill>
          <a:latin typeface="+mn-lt"/>
          <a:ea typeface="+mn-ea"/>
          <a:cs typeface="+mn-cs"/>
        </a:defRPr>
      </a:lvl3pPr>
      <a:lvl4pPr marL="809625" indent="-180975" algn="just" defTabSz="914400" rtl="0" eaLnBrk="1" latinLnBrk="0" hangingPunct="1">
        <a:lnSpc>
          <a:spcPct val="100000"/>
        </a:lnSpc>
        <a:spcBef>
          <a:spcPts val="0"/>
        </a:spcBef>
        <a:spcAft>
          <a:spcPts val="1000"/>
        </a:spcAft>
        <a:buClr>
          <a:schemeClr val="tx1">
            <a:lumMod val="75000"/>
            <a:lumOff val="25000"/>
          </a:schemeClr>
        </a:buClr>
        <a:buSzPct val="150000"/>
        <a:buFontTx/>
        <a:buBlip>
          <a:blip r:embed="rId23">
            <a:extLst>
              <a:ext uri="{96DAC541-7B7A-43D3-8B79-37D633B846F1}">
                <asvg:svgBlip xmlns:asvg="http://schemas.microsoft.com/office/drawing/2016/SVG/main" r:embed="rId24"/>
              </a:ext>
            </a:extLst>
          </a:blip>
        </a:buBlip>
        <a:defRPr sz="2400" kern="1200">
          <a:solidFill>
            <a:srgbClr val="002060"/>
          </a:solidFill>
          <a:latin typeface="+mn-lt"/>
          <a:ea typeface="+mn-ea"/>
          <a:cs typeface="+mn-cs"/>
        </a:defRPr>
      </a:lvl4pPr>
      <a:lvl5pPr marL="990600" indent="-180975" algn="just" defTabSz="914400" rtl="0" eaLnBrk="1" latinLnBrk="0" hangingPunct="1">
        <a:lnSpc>
          <a:spcPct val="100000"/>
        </a:lnSpc>
        <a:spcBef>
          <a:spcPts val="0"/>
        </a:spcBef>
        <a:spcAft>
          <a:spcPts val="1000"/>
        </a:spcAft>
        <a:buSzPct val="150000"/>
        <a:buFontTx/>
        <a:buBlip>
          <a:blip r:embed="rId25">
            <a:extLst>
              <a:ext uri="{96DAC541-7B7A-43D3-8B79-37D633B846F1}">
                <asvg:svgBlip xmlns:asvg="http://schemas.microsoft.com/office/drawing/2016/SVG/main" r:embed="rId26"/>
              </a:ext>
            </a:extLst>
          </a:blip>
        </a:buBlip>
        <a:defRPr sz="24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88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63557-39F8-EC4F-D751-16B5D08E6616}"/>
              </a:ext>
            </a:extLst>
          </p:cNvPr>
          <p:cNvSpPr>
            <a:spLocks noGrp="1"/>
          </p:cNvSpPr>
          <p:nvPr>
            <p:ph type="title"/>
          </p:nvPr>
        </p:nvSpPr>
        <p:spPr/>
        <p:txBody>
          <a:bodyPr/>
          <a:lstStyle/>
          <a:p>
            <a:r>
              <a:rPr lang="pt-BR" dirty="0"/>
              <a:t>Mapa editável</a:t>
            </a:r>
          </a:p>
        </p:txBody>
      </p:sp>
      <p:pic>
        <p:nvPicPr>
          <p:cNvPr id="9" name="Imagem 8">
            <a:extLst>
              <a:ext uri="{FF2B5EF4-FFF2-40B4-BE49-F238E27FC236}">
                <a16:creationId xmlns:a16="http://schemas.microsoft.com/office/drawing/2014/main" id="{A8DBDE17-8DB6-4966-B02B-8A40487C6468}"/>
              </a:ext>
            </a:extLst>
          </p:cNvPr>
          <p:cNvPicPr>
            <a:picLocks noChangeAspect="1"/>
          </p:cNvPicPr>
          <p:nvPr/>
        </p:nvPicPr>
        <p:blipFill rotWithShape="1">
          <a:blip r:embed="rId2"/>
          <a:srcRect l="24886" t="6039" r="25341" b="5432"/>
          <a:stretch/>
        </p:blipFill>
        <p:spPr>
          <a:xfrm>
            <a:off x="3803073" y="1184565"/>
            <a:ext cx="5299362" cy="5299362"/>
          </a:xfrm>
          <a:prstGeom prst="rect">
            <a:avLst/>
          </a:prstGeom>
        </p:spPr>
      </p:pic>
    </p:spTree>
    <p:extLst>
      <p:ext uri="{BB962C8B-B14F-4D97-AF65-F5344CB8AC3E}">
        <p14:creationId xmlns:p14="http://schemas.microsoft.com/office/powerpoint/2010/main" val="297033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EE036-3018-775E-821A-49BB79A19449}"/>
              </a:ext>
            </a:extLst>
          </p:cNvPr>
          <p:cNvSpPr>
            <a:spLocks noGrp="1"/>
          </p:cNvSpPr>
          <p:nvPr>
            <p:ph type="title"/>
          </p:nvPr>
        </p:nvSpPr>
        <p:spPr/>
        <p:txBody>
          <a:bodyPr/>
          <a:lstStyle/>
          <a:p>
            <a:r>
              <a:rPr lang="pt-BR" dirty="0"/>
              <a:t>Tutorial do </a:t>
            </a:r>
            <a:r>
              <a:rPr lang="pt-BR" dirty="0" err="1"/>
              <a:t>pdf</a:t>
            </a:r>
            <a:r>
              <a:rPr lang="pt-BR" dirty="0"/>
              <a:t> editável</a:t>
            </a:r>
          </a:p>
        </p:txBody>
      </p:sp>
      <p:pic>
        <p:nvPicPr>
          <p:cNvPr id="7" name="Espaço Reservado para Conteúdo 6">
            <a:extLst>
              <a:ext uri="{FF2B5EF4-FFF2-40B4-BE49-F238E27FC236}">
                <a16:creationId xmlns:a16="http://schemas.microsoft.com/office/drawing/2014/main" id="{2E32A024-BE11-ABCD-4F76-2F36D96FA66F}"/>
              </a:ext>
            </a:extLst>
          </p:cNvPr>
          <p:cNvPicPr>
            <a:picLocks noGrp="1" noChangeAspect="1"/>
          </p:cNvPicPr>
          <p:nvPr>
            <p:ph sz="quarter" idx="10"/>
          </p:nvPr>
        </p:nvPicPr>
        <p:blipFill rotWithShape="1">
          <a:blip r:embed="rId2"/>
          <a:srcRect l="14115" t="28740" r="15565" b="5408"/>
          <a:stretch/>
        </p:blipFill>
        <p:spPr>
          <a:xfrm>
            <a:off x="683999" y="1374679"/>
            <a:ext cx="8999503" cy="4738254"/>
          </a:xfrm>
        </p:spPr>
      </p:pic>
    </p:spTree>
    <p:extLst>
      <p:ext uri="{BB962C8B-B14F-4D97-AF65-F5344CB8AC3E}">
        <p14:creationId xmlns:p14="http://schemas.microsoft.com/office/powerpoint/2010/main" val="30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3AB2C4F4-FB2B-00CA-1A70-EB6F57C3E7AA}"/>
              </a:ext>
            </a:extLst>
          </p:cNvPr>
          <p:cNvPicPr>
            <a:picLocks noChangeAspect="1"/>
          </p:cNvPicPr>
          <p:nvPr/>
        </p:nvPicPr>
        <p:blipFill rotWithShape="1">
          <a:blip r:embed="rId2"/>
          <a:srcRect l="14318" t="22411" r="15795" b="7980"/>
          <a:stretch/>
        </p:blipFill>
        <p:spPr>
          <a:xfrm>
            <a:off x="684000" y="1374680"/>
            <a:ext cx="8999502" cy="4738254"/>
          </a:xfrm>
          <a:prstGeom prst="rect">
            <a:avLst/>
          </a:prstGeom>
        </p:spPr>
      </p:pic>
      <p:sp>
        <p:nvSpPr>
          <p:cNvPr id="2" name="Título 1">
            <a:extLst>
              <a:ext uri="{FF2B5EF4-FFF2-40B4-BE49-F238E27FC236}">
                <a16:creationId xmlns:a16="http://schemas.microsoft.com/office/drawing/2014/main" id="{6E0EE036-3018-775E-821A-49BB79A19449}"/>
              </a:ext>
            </a:extLst>
          </p:cNvPr>
          <p:cNvSpPr>
            <a:spLocks noGrp="1"/>
          </p:cNvSpPr>
          <p:nvPr>
            <p:ph type="title"/>
          </p:nvPr>
        </p:nvSpPr>
        <p:spPr/>
        <p:txBody>
          <a:bodyPr/>
          <a:lstStyle/>
          <a:p>
            <a:r>
              <a:rPr lang="pt-BR" dirty="0"/>
              <a:t>Tutorial do </a:t>
            </a:r>
            <a:r>
              <a:rPr lang="pt-BR" dirty="0" err="1"/>
              <a:t>pdf</a:t>
            </a:r>
            <a:r>
              <a:rPr lang="pt-BR" dirty="0"/>
              <a:t> editável</a:t>
            </a:r>
          </a:p>
        </p:txBody>
      </p:sp>
    </p:spTree>
    <p:extLst>
      <p:ext uri="{BB962C8B-B14F-4D97-AF65-F5344CB8AC3E}">
        <p14:creationId xmlns:p14="http://schemas.microsoft.com/office/powerpoint/2010/main" val="67137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4F346E01-585C-CB51-6DD5-4CB34E5FF099}"/>
              </a:ext>
            </a:extLst>
          </p:cNvPr>
          <p:cNvPicPr>
            <a:picLocks noChangeAspect="1"/>
          </p:cNvPicPr>
          <p:nvPr/>
        </p:nvPicPr>
        <p:blipFill rotWithShape="1">
          <a:blip r:embed="rId2"/>
          <a:srcRect l="14319" t="25140" r="15625" b="5735"/>
          <a:stretch/>
        </p:blipFill>
        <p:spPr>
          <a:xfrm>
            <a:off x="684000" y="1374680"/>
            <a:ext cx="8999502" cy="4738254"/>
          </a:xfrm>
          <a:prstGeom prst="rect">
            <a:avLst/>
          </a:prstGeom>
        </p:spPr>
      </p:pic>
      <p:sp>
        <p:nvSpPr>
          <p:cNvPr id="2" name="Título 1">
            <a:extLst>
              <a:ext uri="{FF2B5EF4-FFF2-40B4-BE49-F238E27FC236}">
                <a16:creationId xmlns:a16="http://schemas.microsoft.com/office/drawing/2014/main" id="{6E0EE036-3018-775E-821A-49BB79A19449}"/>
              </a:ext>
            </a:extLst>
          </p:cNvPr>
          <p:cNvSpPr>
            <a:spLocks noGrp="1"/>
          </p:cNvSpPr>
          <p:nvPr>
            <p:ph type="title"/>
          </p:nvPr>
        </p:nvSpPr>
        <p:spPr/>
        <p:txBody>
          <a:bodyPr/>
          <a:lstStyle/>
          <a:p>
            <a:r>
              <a:rPr lang="pt-BR" dirty="0"/>
              <a:t>Tutorial do </a:t>
            </a:r>
            <a:r>
              <a:rPr lang="pt-BR" dirty="0" err="1"/>
              <a:t>pdf</a:t>
            </a:r>
            <a:r>
              <a:rPr lang="pt-BR" dirty="0"/>
              <a:t> editável</a:t>
            </a:r>
          </a:p>
        </p:txBody>
      </p:sp>
    </p:spTree>
    <p:extLst>
      <p:ext uri="{BB962C8B-B14F-4D97-AF65-F5344CB8AC3E}">
        <p14:creationId xmlns:p14="http://schemas.microsoft.com/office/powerpoint/2010/main" val="274153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B1C5D-0808-0929-E192-D96012B0FF56}"/>
              </a:ext>
            </a:extLst>
          </p:cNvPr>
          <p:cNvSpPr>
            <a:spLocks noGrp="1"/>
          </p:cNvSpPr>
          <p:nvPr>
            <p:ph type="title"/>
          </p:nvPr>
        </p:nvSpPr>
        <p:spPr/>
        <p:txBody>
          <a:bodyPr/>
          <a:lstStyle/>
          <a:p>
            <a:r>
              <a:rPr lang="pt-BR" dirty="0"/>
              <a:t>Ao final da APRESENTAÇÃO, você será capaz de:</a:t>
            </a:r>
          </a:p>
        </p:txBody>
      </p:sp>
      <p:sp>
        <p:nvSpPr>
          <p:cNvPr id="3" name="Espaço Reservado para Conteúdo 2">
            <a:extLst>
              <a:ext uri="{FF2B5EF4-FFF2-40B4-BE49-F238E27FC236}">
                <a16:creationId xmlns:a16="http://schemas.microsoft.com/office/drawing/2014/main" id="{0DB87266-C221-82F9-A01C-C7A435837058}"/>
              </a:ext>
            </a:extLst>
          </p:cNvPr>
          <p:cNvSpPr>
            <a:spLocks noGrp="1"/>
          </p:cNvSpPr>
          <p:nvPr>
            <p:ph sz="quarter" idx="10"/>
          </p:nvPr>
        </p:nvSpPr>
        <p:spPr/>
        <p:txBody>
          <a:bodyPr/>
          <a:lstStyle/>
          <a:p>
            <a:r>
              <a:rPr lang="pt-BR" dirty="0"/>
              <a:t>Reconhecer a RAPS, as diferentes políticas públicas e os dispositivos comunitários do território/contexto para a atenção integral aos usuários e à comunidade.</a:t>
            </a:r>
          </a:p>
          <a:p>
            <a:r>
              <a:rPr lang="pt-BR" dirty="0"/>
              <a:t>Promover habilidades para a territorialização e o diagnóstico situacional.</a:t>
            </a:r>
          </a:p>
          <a:p>
            <a:r>
              <a:rPr lang="pt-BR" dirty="0"/>
              <a:t>Identificar as vulnerabilidades e potencialidades sociais e clínicas nos territórios e nos seus diferentes contextos.</a:t>
            </a:r>
          </a:p>
          <a:p>
            <a:r>
              <a:rPr lang="pt-BR" dirty="0"/>
              <a:t>Promover a integração da atenção psicossocial com atenção primária à saúde, garantindo a continuidade do cuidado.</a:t>
            </a:r>
          </a:p>
          <a:p>
            <a:r>
              <a:rPr lang="pt-BR" dirty="0"/>
              <a:t>Fortalecer o cuidado colaborativo e apoio às equipes da atenção primária para qualificação do </a:t>
            </a:r>
            <a:r>
              <a:rPr lang="pt-BR" dirty="0" err="1"/>
              <a:t>matriciamento</a:t>
            </a:r>
            <a:r>
              <a:rPr lang="pt-BR" dirty="0"/>
              <a:t>.</a:t>
            </a:r>
          </a:p>
          <a:p>
            <a:endParaRPr lang="pt-BR" dirty="0"/>
          </a:p>
        </p:txBody>
      </p:sp>
    </p:spTree>
    <p:extLst>
      <p:ext uri="{BB962C8B-B14F-4D97-AF65-F5344CB8AC3E}">
        <p14:creationId xmlns:p14="http://schemas.microsoft.com/office/powerpoint/2010/main" val="286585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7AF03-C852-A317-9A15-61C8164478B5}"/>
              </a:ext>
            </a:extLst>
          </p:cNvPr>
          <p:cNvSpPr>
            <a:spLocks noGrp="1"/>
          </p:cNvSpPr>
          <p:nvPr>
            <p:ph type="title"/>
          </p:nvPr>
        </p:nvSpPr>
        <p:spPr/>
        <p:txBody>
          <a:bodyPr/>
          <a:lstStyle/>
          <a:p>
            <a:r>
              <a:rPr lang="pt-BR" dirty="0"/>
              <a:t>Reforma psiquiátrica</a:t>
            </a:r>
          </a:p>
        </p:txBody>
      </p:sp>
      <p:graphicFrame>
        <p:nvGraphicFramePr>
          <p:cNvPr id="4" name="Espaço Reservado para Conteúdo 3">
            <a:extLst>
              <a:ext uri="{FF2B5EF4-FFF2-40B4-BE49-F238E27FC236}">
                <a16:creationId xmlns:a16="http://schemas.microsoft.com/office/drawing/2014/main" id="{E6DA4642-0426-275A-8D54-D74EADD03C75}"/>
              </a:ext>
            </a:extLst>
          </p:cNvPr>
          <p:cNvGraphicFramePr>
            <a:graphicFrameLocks noGrp="1"/>
          </p:cNvGraphicFramePr>
          <p:nvPr>
            <p:ph sz="quarter" idx="10"/>
            <p:extLst>
              <p:ext uri="{D42A27DB-BD31-4B8C-83A1-F6EECF244321}">
                <p14:modId xmlns:p14="http://schemas.microsoft.com/office/powerpoint/2010/main" val="1118498521"/>
              </p:ext>
            </p:extLst>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026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A1C05-E251-CDE3-AB5F-36C761128740}"/>
              </a:ext>
            </a:extLst>
          </p:cNvPr>
          <p:cNvSpPr>
            <a:spLocks noGrp="1"/>
          </p:cNvSpPr>
          <p:nvPr>
            <p:ph type="title"/>
          </p:nvPr>
        </p:nvSpPr>
        <p:spPr/>
        <p:txBody>
          <a:bodyPr/>
          <a:lstStyle/>
          <a:p>
            <a:r>
              <a:rPr lang="pt-BR" dirty="0"/>
              <a:t>caps</a:t>
            </a:r>
          </a:p>
        </p:txBody>
      </p:sp>
      <p:pic>
        <p:nvPicPr>
          <p:cNvPr id="5" name="Espaço Reservado para Imagem 4">
            <a:extLst>
              <a:ext uri="{FF2B5EF4-FFF2-40B4-BE49-F238E27FC236}">
                <a16:creationId xmlns:a16="http://schemas.microsoft.com/office/drawing/2014/main" id="{503CB75C-022E-6B68-A0F0-88BC819E8FD7}"/>
              </a:ext>
            </a:extLst>
          </p:cNvPr>
          <p:cNvPicPr>
            <a:picLocks noGrp="1" noChangeAspect="1"/>
          </p:cNvPicPr>
          <p:nvPr>
            <p:ph type="pic" sz="quarter" idx="13"/>
          </p:nvPr>
        </p:nvPicPr>
        <p:blipFill rotWithShape="1">
          <a:blip r:embed="rId3"/>
          <a:srcRect l="16608" t="29915" r="42936" b="26073"/>
          <a:stretch/>
        </p:blipFill>
        <p:spPr>
          <a:xfrm>
            <a:off x="2926079" y="1662545"/>
            <a:ext cx="5739939" cy="4218710"/>
          </a:xfrm>
        </p:spPr>
      </p:pic>
    </p:spTree>
    <p:extLst>
      <p:ext uri="{BB962C8B-B14F-4D97-AF65-F5344CB8AC3E}">
        <p14:creationId xmlns:p14="http://schemas.microsoft.com/office/powerpoint/2010/main" val="80360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2D4D1-81F3-F843-28D4-200E593752AA}"/>
              </a:ext>
            </a:extLst>
          </p:cNvPr>
          <p:cNvSpPr>
            <a:spLocks noGrp="1"/>
          </p:cNvSpPr>
          <p:nvPr>
            <p:ph type="title"/>
          </p:nvPr>
        </p:nvSpPr>
        <p:spPr/>
        <p:txBody>
          <a:bodyPr/>
          <a:lstStyle/>
          <a:p>
            <a:r>
              <a:rPr lang="pt-BR" dirty="0"/>
              <a:t>Rede de Atenção Psicossocial (RAPS)</a:t>
            </a:r>
          </a:p>
        </p:txBody>
      </p:sp>
      <p:sp>
        <p:nvSpPr>
          <p:cNvPr id="6" name="Espaço Reservado para Conteúdo 5">
            <a:extLst>
              <a:ext uri="{FF2B5EF4-FFF2-40B4-BE49-F238E27FC236}">
                <a16:creationId xmlns:a16="http://schemas.microsoft.com/office/drawing/2014/main" id="{B8173476-9877-F6AF-95AB-EF514693CE66}"/>
              </a:ext>
            </a:extLst>
          </p:cNvPr>
          <p:cNvSpPr>
            <a:spLocks noGrp="1"/>
          </p:cNvSpPr>
          <p:nvPr>
            <p:ph sz="quarter" idx="10"/>
          </p:nvPr>
        </p:nvSpPr>
        <p:spPr>
          <a:xfrm>
            <a:off x="673101" y="1848628"/>
            <a:ext cx="11242675" cy="4489828"/>
          </a:xfrm>
        </p:spPr>
        <p:txBody>
          <a:bodyPr/>
          <a:lstStyle/>
          <a:p>
            <a:r>
              <a:rPr lang="pt-BR" dirty="0"/>
              <a:t>Criada em 2013</a:t>
            </a:r>
          </a:p>
          <a:p>
            <a:r>
              <a:rPr lang="pt-BR" dirty="0"/>
              <a:t>Integrada pela:</a:t>
            </a:r>
          </a:p>
          <a:p>
            <a:pPr lvl="1"/>
            <a:r>
              <a:rPr lang="pt-BR" dirty="0"/>
              <a:t>APS (ESF/</a:t>
            </a:r>
            <a:r>
              <a:rPr lang="pt-BR" dirty="0" err="1"/>
              <a:t>Emulti</a:t>
            </a:r>
            <a:r>
              <a:rPr lang="pt-BR" dirty="0"/>
              <a:t>/ESB)</a:t>
            </a:r>
          </a:p>
          <a:p>
            <a:pPr lvl="1"/>
            <a:r>
              <a:rPr lang="pt-BR" dirty="0"/>
              <a:t>Atenção Especializada</a:t>
            </a:r>
          </a:p>
          <a:p>
            <a:pPr lvl="2"/>
            <a:r>
              <a:rPr lang="pt-BR" dirty="0"/>
              <a:t>CAPS geral, álcool e drogas - AD e infanto-juvenil - </a:t>
            </a:r>
            <a:r>
              <a:rPr lang="pt-BR" dirty="0" err="1"/>
              <a:t>CAPSi</a:t>
            </a:r>
            <a:r>
              <a:rPr lang="pt-BR" dirty="0"/>
              <a:t> </a:t>
            </a:r>
          </a:p>
          <a:p>
            <a:pPr lvl="2"/>
            <a:r>
              <a:rPr lang="pt-BR" dirty="0"/>
              <a:t>Unidade de Pronto-Atendimento – UPA</a:t>
            </a:r>
          </a:p>
          <a:p>
            <a:pPr lvl="2"/>
            <a:r>
              <a:rPr lang="pt-BR" dirty="0"/>
              <a:t>Hospital</a:t>
            </a:r>
          </a:p>
          <a:p>
            <a:pPr lvl="2"/>
            <a:r>
              <a:rPr lang="pt-BR" dirty="0"/>
              <a:t>Centro de Especialidade Odontológica (CEO)</a:t>
            </a:r>
          </a:p>
          <a:p>
            <a:pPr lvl="2"/>
            <a:r>
              <a:rPr lang="pt-BR" dirty="0"/>
              <a:t> dentre outros serviços secundários e terciários </a:t>
            </a:r>
          </a:p>
        </p:txBody>
      </p:sp>
      <p:sp>
        <p:nvSpPr>
          <p:cNvPr id="7" name="CaixaDeTexto 6">
            <a:extLst>
              <a:ext uri="{FF2B5EF4-FFF2-40B4-BE49-F238E27FC236}">
                <a16:creationId xmlns:a16="http://schemas.microsoft.com/office/drawing/2014/main" id="{17ED6233-C357-7DDA-C677-66501E86B649}"/>
              </a:ext>
            </a:extLst>
          </p:cNvPr>
          <p:cNvSpPr txBox="1"/>
          <p:nvPr/>
        </p:nvSpPr>
        <p:spPr>
          <a:xfrm>
            <a:off x="10307782" y="6425534"/>
            <a:ext cx="1101584" cy="307777"/>
          </a:xfrm>
          <a:prstGeom prst="rect">
            <a:avLst/>
          </a:prstGeom>
          <a:noFill/>
        </p:spPr>
        <p:txBody>
          <a:bodyPr wrap="none" rtlCol="0">
            <a:spAutoFit/>
          </a:bodyPr>
          <a:lstStyle/>
          <a:p>
            <a:r>
              <a:rPr lang="pt-BR" sz="1400" b="1" dirty="0">
                <a:solidFill>
                  <a:schemeClr val="bg1"/>
                </a:solidFill>
              </a:rPr>
              <a:t>IASC, 2020</a:t>
            </a:r>
          </a:p>
        </p:txBody>
      </p:sp>
    </p:spTree>
    <p:extLst>
      <p:ext uri="{BB962C8B-B14F-4D97-AF65-F5344CB8AC3E}">
        <p14:creationId xmlns:p14="http://schemas.microsoft.com/office/powerpoint/2010/main" val="274184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2D4D1-81F3-F843-28D4-200E593752AA}"/>
              </a:ext>
            </a:extLst>
          </p:cNvPr>
          <p:cNvSpPr>
            <a:spLocks noGrp="1"/>
          </p:cNvSpPr>
          <p:nvPr>
            <p:ph type="title"/>
          </p:nvPr>
        </p:nvSpPr>
        <p:spPr/>
        <p:txBody>
          <a:bodyPr/>
          <a:lstStyle/>
          <a:p>
            <a:r>
              <a:rPr lang="pt-BR" dirty="0"/>
              <a:t> Pirâmide de intervenções em saúde mental e apoio psicossocial</a:t>
            </a:r>
          </a:p>
        </p:txBody>
      </p:sp>
      <p:graphicFrame>
        <p:nvGraphicFramePr>
          <p:cNvPr id="4" name="Espaço Reservado para Conteúdo 3">
            <a:extLst>
              <a:ext uri="{FF2B5EF4-FFF2-40B4-BE49-F238E27FC236}">
                <a16:creationId xmlns:a16="http://schemas.microsoft.com/office/drawing/2014/main" id="{58D3F3F2-EAA1-9A3E-E1EC-DAAFBB98436A}"/>
              </a:ext>
            </a:extLst>
          </p:cNvPr>
          <p:cNvGraphicFramePr>
            <a:graphicFrameLocks noGrp="1"/>
          </p:cNvGraphicFramePr>
          <p:nvPr>
            <p:ph sz="quarter" idx="10"/>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402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40B4E94-B7F8-4A1A-A744-9FB4F9451FD2}"/>
                                            </p:graphicEl>
                                          </p:spTgt>
                                        </p:tgtEl>
                                        <p:attrNameLst>
                                          <p:attrName>style.visibility</p:attrName>
                                        </p:attrNameLst>
                                      </p:cBhvr>
                                      <p:to>
                                        <p:strVal val="visible"/>
                                      </p:to>
                                    </p:set>
                                    <p:animEffect transition="in" filter="fade">
                                      <p:cBhvr>
                                        <p:cTn id="7" dur="500"/>
                                        <p:tgtEl>
                                          <p:spTgt spid="4">
                                            <p:graphicEl>
                                              <a:dgm id="{B40B4E94-B7F8-4A1A-A744-9FB4F9451FD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DE11BD64-1569-4051-AB3F-A97E0BCC54B4}"/>
                                            </p:graphicEl>
                                          </p:spTgt>
                                        </p:tgtEl>
                                        <p:attrNameLst>
                                          <p:attrName>style.visibility</p:attrName>
                                        </p:attrNameLst>
                                      </p:cBhvr>
                                      <p:to>
                                        <p:strVal val="visible"/>
                                      </p:to>
                                    </p:set>
                                    <p:animEffect transition="in" filter="fade">
                                      <p:cBhvr>
                                        <p:cTn id="12" dur="500"/>
                                        <p:tgtEl>
                                          <p:spTgt spid="4">
                                            <p:graphicEl>
                                              <a:dgm id="{DE11BD64-1569-4051-AB3F-A97E0BCC54B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55A6C743-B28B-467A-B5D1-7AB08E53AB51}"/>
                                            </p:graphicEl>
                                          </p:spTgt>
                                        </p:tgtEl>
                                        <p:attrNameLst>
                                          <p:attrName>style.visibility</p:attrName>
                                        </p:attrNameLst>
                                      </p:cBhvr>
                                      <p:to>
                                        <p:strVal val="visible"/>
                                      </p:to>
                                    </p:set>
                                    <p:animEffect transition="in" filter="fade">
                                      <p:cBhvr>
                                        <p:cTn id="17" dur="500"/>
                                        <p:tgtEl>
                                          <p:spTgt spid="4">
                                            <p:graphicEl>
                                              <a:dgm id="{55A6C743-B28B-467A-B5D1-7AB08E53AB5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9D199DBB-CFFC-499D-BBFC-64024EBCD80F}"/>
                                            </p:graphicEl>
                                          </p:spTgt>
                                        </p:tgtEl>
                                        <p:attrNameLst>
                                          <p:attrName>style.visibility</p:attrName>
                                        </p:attrNameLst>
                                      </p:cBhvr>
                                      <p:to>
                                        <p:strVal val="visible"/>
                                      </p:to>
                                    </p:set>
                                    <p:animEffect transition="in" filter="fade">
                                      <p:cBhvr>
                                        <p:cTn id="22" dur="500"/>
                                        <p:tgtEl>
                                          <p:spTgt spid="4">
                                            <p:graphicEl>
                                              <a:dgm id="{9D199DBB-CFFC-499D-BBFC-64024EBCD80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994C0-AA43-87C0-6018-62C8E611C2C4}"/>
              </a:ext>
            </a:extLst>
          </p:cNvPr>
          <p:cNvSpPr>
            <a:spLocks noGrp="1"/>
          </p:cNvSpPr>
          <p:nvPr>
            <p:ph type="title"/>
          </p:nvPr>
        </p:nvSpPr>
        <p:spPr/>
        <p:txBody>
          <a:bodyPr/>
          <a:lstStyle/>
          <a:p>
            <a:r>
              <a:rPr lang="pt-BR" dirty="0"/>
              <a:t>FERRAMENTAS DE GESTÃO CLÍNICA DA APS</a:t>
            </a:r>
          </a:p>
        </p:txBody>
      </p:sp>
      <p:graphicFrame>
        <p:nvGraphicFramePr>
          <p:cNvPr id="4" name="Espaço Reservado para Conteúdo 3">
            <a:extLst>
              <a:ext uri="{FF2B5EF4-FFF2-40B4-BE49-F238E27FC236}">
                <a16:creationId xmlns:a16="http://schemas.microsoft.com/office/drawing/2014/main" id="{61DE18EB-1287-EE2D-1E89-1BC566A45F3A}"/>
              </a:ext>
            </a:extLst>
          </p:cNvPr>
          <p:cNvGraphicFramePr>
            <a:graphicFrameLocks noGrp="1"/>
          </p:cNvGraphicFramePr>
          <p:nvPr>
            <p:ph sz="quarter" idx="10"/>
            <p:extLst>
              <p:ext uri="{D42A27DB-BD31-4B8C-83A1-F6EECF244321}">
                <p14:modId xmlns:p14="http://schemas.microsoft.com/office/powerpoint/2010/main" val="4220101393"/>
              </p:ext>
            </p:extLst>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865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90F43-FE5D-C652-7465-20366BA314ED}"/>
              </a:ext>
            </a:extLst>
          </p:cNvPr>
          <p:cNvSpPr>
            <a:spLocks noGrp="1"/>
          </p:cNvSpPr>
          <p:nvPr>
            <p:ph type="title"/>
          </p:nvPr>
        </p:nvSpPr>
        <p:spPr/>
        <p:txBody>
          <a:bodyPr/>
          <a:lstStyle/>
          <a:p>
            <a:r>
              <a:rPr lang="pt-BR" dirty="0"/>
              <a:t>As principais etapas para o processo de territorialização são:</a:t>
            </a:r>
            <a:br>
              <a:rPr lang="pt-BR" dirty="0"/>
            </a:br>
            <a:endParaRPr lang="pt-BR" dirty="0"/>
          </a:p>
        </p:txBody>
      </p:sp>
      <p:graphicFrame>
        <p:nvGraphicFramePr>
          <p:cNvPr id="4" name="Espaço Reservado para Conteúdo 3">
            <a:extLst>
              <a:ext uri="{FF2B5EF4-FFF2-40B4-BE49-F238E27FC236}">
                <a16:creationId xmlns:a16="http://schemas.microsoft.com/office/drawing/2014/main" id="{F68434E3-384D-6DFF-A927-523A36FEDE4F}"/>
              </a:ext>
            </a:extLst>
          </p:cNvPr>
          <p:cNvGraphicFramePr>
            <a:graphicFrameLocks noGrp="1"/>
          </p:cNvGraphicFramePr>
          <p:nvPr>
            <p:ph sz="quarter" idx="10"/>
            <p:extLst>
              <p:ext uri="{D42A27DB-BD31-4B8C-83A1-F6EECF244321}">
                <p14:modId xmlns:p14="http://schemas.microsoft.com/office/powerpoint/2010/main" val="3529637156"/>
              </p:ext>
            </p:extLst>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450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169AC44-70C8-4D2D-9881-5D5DCE82D5A4}"/>
                                            </p:graphicEl>
                                          </p:spTgt>
                                        </p:tgtEl>
                                        <p:attrNameLst>
                                          <p:attrName>style.visibility</p:attrName>
                                        </p:attrNameLst>
                                      </p:cBhvr>
                                      <p:to>
                                        <p:strVal val="visible"/>
                                      </p:to>
                                    </p:set>
                                    <p:animEffect transition="in" filter="fade">
                                      <p:cBhvr>
                                        <p:cTn id="7" dur="500"/>
                                        <p:tgtEl>
                                          <p:spTgt spid="4">
                                            <p:graphicEl>
                                              <a:dgm id="{9169AC44-70C8-4D2D-9881-5D5DCE82D5A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AD0F48FE-FE97-43F3-9312-7D6F9A304A15}"/>
                                            </p:graphicEl>
                                          </p:spTgt>
                                        </p:tgtEl>
                                        <p:attrNameLst>
                                          <p:attrName>style.visibility</p:attrName>
                                        </p:attrNameLst>
                                      </p:cBhvr>
                                      <p:to>
                                        <p:strVal val="visible"/>
                                      </p:to>
                                    </p:set>
                                    <p:animEffect transition="in" filter="fade">
                                      <p:cBhvr>
                                        <p:cTn id="12" dur="500"/>
                                        <p:tgtEl>
                                          <p:spTgt spid="4">
                                            <p:graphicEl>
                                              <a:dgm id="{AD0F48FE-FE97-43F3-9312-7D6F9A304A1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6CA48657-0B0B-4F0B-8FD5-B65457CF5675}"/>
                                            </p:graphicEl>
                                          </p:spTgt>
                                        </p:tgtEl>
                                        <p:attrNameLst>
                                          <p:attrName>style.visibility</p:attrName>
                                        </p:attrNameLst>
                                      </p:cBhvr>
                                      <p:to>
                                        <p:strVal val="visible"/>
                                      </p:to>
                                    </p:set>
                                    <p:animEffect transition="in" filter="fade">
                                      <p:cBhvr>
                                        <p:cTn id="17" dur="500"/>
                                        <p:tgtEl>
                                          <p:spTgt spid="4">
                                            <p:graphicEl>
                                              <a:dgm id="{6CA48657-0B0B-4F0B-8FD5-B65457CF567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3F320F1C-0E89-4243-BE86-912E495B08AA}"/>
                                            </p:graphicEl>
                                          </p:spTgt>
                                        </p:tgtEl>
                                        <p:attrNameLst>
                                          <p:attrName>style.visibility</p:attrName>
                                        </p:attrNameLst>
                                      </p:cBhvr>
                                      <p:to>
                                        <p:strVal val="visible"/>
                                      </p:to>
                                    </p:set>
                                    <p:animEffect transition="in" filter="fade">
                                      <p:cBhvr>
                                        <p:cTn id="22" dur="500"/>
                                        <p:tgtEl>
                                          <p:spTgt spid="4">
                                            <p:graphicEl>
                                              <a:dgm id="{3F320F1C-0E89-4243-BE86-912E495B08A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9C354B40-9F96-4567-8509-D34663D882D5}"/>
                                            </p:graphicEl>
                                          </p:spTgt>
                                        </p:tgtEl>
                                        <p:attrNameLst>
                                          <p:attrName>style.visibility</p:attrName>
                                        </p:attrNameLst>
                                      </p:cBhvr>
                                      <p:to>
                                        <p:strVal val="visible"/>
                                      </p:to>
                                    </p:set>
                                    <p:animEffect transition="in" filter="fade">
                                      <p:cBhvr>
                                        <p:cTn id="27" dur="500"/>
                                        <p:tgtEl>
                                          <p:spTgt spid="4">
                                            <p:graphicEl>
                                              <a:dgm id="{9C354B40-9F96-4567-8509-D34663D882D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B6733350-1E8A-4535-94B1-825E9F09ADCA}"/>
                                            </p:graphicEl>
                                          </p:spTgt>
                                        </p:tgtEl>
                                        <p:attrNameLst>
                                          <p:attrName>style.visibility</p:attrName>
                                        </p:attrNameLst>
                                      </p:cBhvr>
                                      <p:to>
                                        <p:strVal val="visible"/>
                                      </p:to>
                                    </p:set>
                                    <p:animEffect transition="in" filter="fade">
                                      <p:cBhvr>
                                        <p:cTn id="32" dur="500"/>
                                        <p:tgtEl>
                                          <p:spTgt spid="4">
                                            <p:graphicEl>
                                              <a:dgm id="{B6733350-1E8A-4535-94B1-825E9F09AD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989C0-B77D-B927-9783-6EE45ED22C94}"/>
              </a:ext>
            </a:extLst>
          </p:cNvPr>
          <p:cNvSpPr>
            <a:spLocks noGrp="1"/>
          </p:cNvSpPr>
          <p:nvPr>
            <p:ph type="title"/>
          </p:nvPr>
        </p:nvSpPr>
        <p:spPr/>
        <p:txBody>
          <a:bodyPr/>
          <a:lstStyle/>
          <a:p>
            <a:r>
              <a:rPr lang="pt-BR" dirty="0"/>
              <a:t>Mapa da rede</a:t>
            </a:r>
          </a:p>
        </p:txBody>
      </p:sp>
      <p:pic>
        <p:nvPicPr>
          <p:cNvPr id="5" name="Imagem 4">
            <a:extLst>
              <a:ext uri="{FF2B5EF4-FFF2-40B4-BE49-F238E27FC236}">
                <a16:creationId xmlns:a16="http://schemas.microsoft.com/office/drawing/2014/main" id="{BFF88C66-F1D5-46EE-1E8C-C1727D34469B}"/>
              </a:ext>
            </a:extLst>
          </p:cNvPr>
          <p:cNvPicPr>
            <a:picLocks noChangeAspect="1"/>
          </p:cNvPicPr>
          <p:nvPr/>
        </p:nvPicPr>
        <p:blipFill rotWithShape="1">
          <a:blip r:embed="rId2"/>
          <a:srcRect l="28807" t="24442" r="31136" b="10844"/>
          <a:stretch/>
        </p:blipFill>
        <p:spPr>
          <a:xfrm>
            <a:off x="2167468" y="1371600"/>
            <a:ext cx="7857064" cy="5299364"/>
          </a:xfrm>
          <a:prstGeom prst="rect">
            <a:avLst/>
          </a:prstGeom>
        </p:spPr>
      </p:pic>
    </p:spTree>
    <p:extLst>
      <p:ext uri="{BB962C8B-B14F-4D97-AF65-F5344CB8AC3E}">
        <p14:creationId xmlns:p14="http://schemas.microsoft.com/office/powerpoint/2010/main" val="103157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o Offic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7485_TF00450287.potx" id="{814D308D-9714-4366-95F6-F5AC3AF417DF}" vid="{3CF6833A-9199-401F-BA88-00AE8E801A7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2.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Apresentação de consultório de assistência médica</Template>
  <TotalTime>1037</TotalTime>
  <Words>4699</Words>
  <Application>Microsoft Office PowerPoint</Application>
  <PresentationFormat>Widescreen</PresentationFormat>
  <Paragraphs>129</Paragraphs>
  <Slides>13</Slides>
  <Notes>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13</vt:i4>
      </vt:variant>
    </vt:vector>
  </HeadingPairs>
  <TitlesOfParts>
    <vt:vector size="21" baseType="lpstr">
      <vt:lpstr>-apple-system</vt:lpstr>
      <vt:lpstr>Arial</vt:lpstr>
      <vt:lpstr>Arial </vt:lpstr>
      <vt:lpstr>Calibri</vt:lpstr>
      <vt:lpstr>Gill Sans MT</vt:lpstr>
      <vt:lpstr>Google Sans</vt:lpstr>
      <vt:lpstr>Söhne</vt:lpstr>
      <vt:lpstr>Tema do Office</vt:lpstr>
      <vt:lpstr>Apresentação do PowerPoint</vt:lpstr>
      <vt:lpstr>Ao final da APRESENTAÇÃO, você será capaz de:</vt:lpstr>
      <vt:lpstr>Reforma psiquiátrica</vt:lpstr>
      <vt:lpstr>caps</vt:lpstr>
      <vt:lpstr>Rede de Atenção Psicossocial (RAPS)</vt:lpstr>
      <vt:lpstr> Pirâmide de intervenções em saúde mental e apoio psicossocial</vt:lpstr>
      <vt:lpstr>FERRAMENTAS DE GESTÃO CLÍNICA DA APS</vt:lpstr>
      <vt:lpstr>As principais etapas para o processo de territorialização são: </vt:lpstr>
      <vt:lpstr>Mapa da rede</vt:lpstr>
      <vt:lpstr>Mapa editável</vt:lpstr>
      <vt:lpstr>Tutorial do pdf editável</vt:lpstr>
      <vt:lpstr>Tutorial do pdf editável</vt:lpstr>
      <vt:lpstr>Tutorial do pdf editável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SUA saúde Solução do OFFICE</dc:title>
  <dc:creator>Marcio Tintina</dc:creator>
  <cp:lastModifiedBy>Marcio Tintina</cp:lastModifiedBy>
  <cp:revision>24</cp:revision>
  <dcterms:created xsi:type="dcterms:W3CDTF">2023-08-02T11:12:00Z</dcterms:created>
  <dcterms:modified xsi:type="dcterms:W3CDTF">2023-08-07T14:51:04Z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