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3" r:id="rId4"/>
    <p:sldId id="269" r:id="rId5"/>
    <p:sldId id="257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46B9160-B0CF-F40A-8FDA-3A02D589D8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D401CA7-8CCF-CE66-E9F0-145AC5C9DBDF}"/>
              </a:ext>
            </a:extLst>
          </p:cNvPr>
          <p:cNvGrpSpPr/>
          <p:nvPr userDrawn="1"/>
        </p:nvGrpSpPr>
        <p:grpSpPr>
          <a:xfrm>
            <a:off x="849086" y="1097280"/>
            <a:ext cx="1132114" cy="1288869"/>
            <a:chOff x="849086" y="1097280"/>
            <a:chExt cx="1132114" cy="1288869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F472DA4-D042-BDC0-3C0D-013AC586BC59}"/>
                </a:ext>
              </a:extLst>
            </p:cNvPr>
            <p:cNvSpPr/>
            <p:nvPr userDrawn="1"/>
          </p:nvSpPr>
          <p:spPr>
            <a:xfrm>
              <a:off x="1001486" y="1249680"/>
              <a:ext cx="979714" cy="1136469"/>
            </a:xfrm>
            <a:prstGeom prst="rect">
              <a:avLst/>
            </a:prstGeom>
            <a:noFill/>
            <a:ln w="57150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v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E05B3CB5-D7C4-43A9-FE5D-7BCAB24CB269}"/>
                </a:ext>
              </a:extLst>
            </p:cNvPr>
            <p:cNvSpPr/>
            <p:nvPr userDrawn="1"/>
          </p:nvSpPr>
          <p:spPr>
            <a:xfrm>
              <a:off x="849086" y="1097280"/>
              <a:ext cx="979714" cy="1136469"/>
            </a:xfrm>
            <a:prstGeom prst="rect">
              <a:avLst/>
            </a:prstGeom>
            <a:noFill/>
            <a:ln w="57150">
              <a:solidFill>
                <a:srgbClr val="FEE1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v</a:t>
              </a:r>
            </a:p>
          </p:txBody>
        </p:sp>
      </p:grp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FAF018E4-0099-3C5D-E007-F04459ABAD6A}"/>
              </a:ext>
            </a:extLst>
          </p:cNvPr>
          <p:cNvSpPr/>
          <p:nvPr userDrawn="1"/>
        </p:nvSpPr>
        <p:spPr>
          <a:xfrm rot="5400000">
            <a:off x="4480146" y="2856001"/>
            <a:ext cx="1913707" cy="114599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64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6C3EC-7F17-8E94-93A2-7B74434BF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2ED7B48-C3D6-24E7-F90C-19AECA459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62E62B-8A6A-399E-445C-362FBF74B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CC40AD-99BD-23B9-BC3D-B96435BD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4872-DBAC-45A8-9E08-D754CDDFDB0B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C30CB1-1A5D-1F40-E4A7-D12D5CBE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3726DC-648F-069D-D494-19F96CAB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D2E0-8DF3-4EC4-A92C-BCEEE83DB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57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3E50D-92C3-A559-228C-9DD9E472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99E70C-D1A0-84CA-7CE8-F02FB9124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17655A-3254-971A-1142-F49658A3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4872-DBAC-45A8-9E08-D754CDDFDB0B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38FD3D-5755-D5B8-BE2E-80C1D83E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03A14A-1891-0B5D-0D8A-321D54D0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D2E0-8DF3-4EC4-A92C-BCEEE83DB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180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1B81DA-7C04-A12D-BEE2-82A7846C8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94114E-947A-5A6C-3AB8-7709319EF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A240EE-459D-A624-D473-8E9F324D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4872-DBAC-45A8-9E08-D754CDDFDB0B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EF2BB7-C5A0-D974-A502-B35A2AB5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A957A1-93A8-91E1-1D99-D47E58C0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D2E0-8DF3-4EC4-A92C-BCEEE83DB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63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550F4E5-FB26-9B8C-75EE-D583E6B06046}"/>
              </a:ext>
            </a:extLst>
          </p:cNvPr>
          <p:cNvSpPr/>
          <p:nvPr userDrawn="1"/>
        </p:nvSpPr>
        <p:spPr>
          <a:xfrm>
            <a:off x="126274" y="84908"/>
            <a:ext cx="11939451" cy="6655526"/>
          </a:xfrm>
          <a:prstGeom prst="roundRect">
            <a:avLst>
              <a:gd name="adj" fmla="val 5797"/>
            </a:avLst>
          </a:prstGeom>
          <a:gradFill flip="none" rotWithShape="1">
            <a:gsLst>
              <a:gs pos="49000">
                <a:srgbClr val="FEE131"/>
              </a:gs>
              <a:gs pos="74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69EF3D3-8E22-CD97-48EA-BD559C3DC765}"/>
              </a:ext>
            </a:extLst>
          </p:cNvPr>
          <p:cNvSpPr/>
          <p:nvPr userDrawn="1"/>
        </p:nvSpPr>
        <p:spPr>
          <a:xfrm>
            <a:off x="11418073" y="401052"/>
            <a:ext cx="286247" cy="3066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0289D59-25B9-0E28-811D-158A0A319AD3}"/>
              </a:ext>
            </a:extLst>
          </p:cNvPr>
          <p:cNvSpPr/>
          <p:nvPr userDrawn="1"/>
        </p:nvSpPr>
        <p:spPr>
          <a:xfrm>
            <a:off x="11212664" y="567855"/>
            <a:ext cx="286247" cy="2796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1DC954-1835-217E-BD31-634863CC1F90}"/>
              </a:ext>
            </a:extLst>
          </p:cNvPr>
          <p:cNvSpPr/>
          <p:nvPr userDrawn="1"/>
        </p:nvSpPr>
        <p:spPr>
          <a:xfrm>
            <a:off x="11418073" y="799850"/>
            <a:ext cx="291547" cy="2612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9E42CCA-7F98-0CAD-7D05-F1F0B2F70071}"/>
              </a:ext>
            </a:extLst>
          </p:cNvPr>
          <p:cNvGrpSpPr/>
          <p:nvPr userDrawn="1"/>
        </p:nvGrpSpPr>
        <p:grpSpPr>
          <a:xfrm>
            <a:off x="900546" y="708900"/>
            <a:ext cx="1029195" cy="968346"/>
            <a:chOff x="849086" y="1097280"/>
            <a:chExt cx="1132114" cy="1288869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68165048-D033-7CA0-52F3-34FDEB91F40C}"/>
                </a:ext>
              </a:extLst>
            </p:cNvPr>
            <p:cNvSpPr/>
            <p:nvPr userDrawn="1"/>
          </p:nvSpPr>
          <p:spPr>
            <a:xfrm>
              <a:off x="1001486" y="1249680"/>
              <a:ext cx="979714" cy="1136469"/>
            </a:xfrm>
            <a:prstGeom prst="rect">
              <a:avLst/>
            </a:prstGeom>
            <a:noFill/>
            <a:ln w="57150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1EAFA09-6484-548F-CB66-E99097A55E2C}"/>
                </a:ext>
              </a:extLst>
            </p:cNvPr>
            <p:cNvSpPr/>
            <p:nvPr userDrawn="1"/>
          </p:nvSpPr>
          <p:spPr>
            <a:xfrm>
              <a:off x="849086" y="1097280"/>
              <a:ext cx="979714" cy="1136469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78405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solidFill>
          <a:srgbClr val="FEE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550F4E5-FB26-9B8C-75EE-D583E6B06046}"/>
              </a:ext>
            </a:extLst>
          </p:cNvPr>
          <p:cNvSpPr/>
          <p:nvPr userDrawn="1"/>
        </p:nvSpPr>
        <p:spPr>
          <a:xfrm>
            <a:off x="126274" y="84908"/>
            <a:ext cx="11939451" cy="6655526"/>
          </a:xfrm>
          <a:prstGeom prst="roundRect">
            <a:avLst>
              <a:gd name="adj" fmla="val 57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69EF3D3-8E22-CD97-48EA-BD559C3DC765}"/>
              </a:ext>
            </a:extLst>
          </p:cNvPr>
          <p:cNvSpPr/>
          <p:nvPr userDrawn="1"/>
        </p:nvSpPr>
        <p:spPr>
          <a:xfrm>
            <a:off x="11418073" y="401052"/>
            <a:ext cx="286247" cy="3066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0289D59-25B9-0E28-811D-158A0A319AD3}"/>
              </a:ext>
            </a:extLst>
          </p:cNvPr>
          <p:cNvSpPr/>
          <p:nvPr userDrawn="1"/>
        </p:nvSpPr>
        <p:spPr>
          <a:xfrm>
            <a:off x="11212664" y="567855"/>
            <a:ext cx="286247" cy="2796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1DC954-1835-217E-BD31-634863CC1F90}"/>
              </a:ext>
            </a:extLst>
          </p:cNvPr>
          <p:cNvSpPr/>
          <p:nvPr userDrawn="1"/>
        </p:nvSpPr>
        <p:spPr>
          <a:xfrm>
            <a:off x="11418073" y="799850"/>
            <a:ext cx="291547" cy="2612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9E42CCA-7F98-0CAD-7D05-F1F0B2F70071}"/>
              </a:ext>
            </a:extLst>
          </p:cNvPr>
          <p:cNvGrpSpPr/>
          <p:nvPr userDrawn="1"/>
        </p:nvGrpSpPr>
        <p:grpSpPr>
          <a:xfrm>
            <a:off x="900546" y="708900"/>
            <a:ext cx="1029195" cy="968346"/>
            <a:chOff x="849086" y="1097280"/>
            <a:chExt cx="1132114" cy="1288869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68165048-D033-7CA0-52F3-34FDEB91F40C}"/>
                </a:ext>
              </a:extLst>
            </p:cNvPr>
            <p:cNvSpPr/>
            <p:nvPr userDrawn="1"/>
          </p:nvSpPr>
          <p:spPr>
            <a:xfrm>
              <a:off x="1001486" y="1249680"/>
              <a:ext cx="979714" cy="1136469"/>
            </a:xfrm>
            <a:prstGeom prst="rect">
              <a:avLst/>
            </a:prstGeom>
            <a:noFill/>
            <a:ln w="57150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1EAFA09-6484-548F-CB66-E99097A55E2C}"/>
                </a:ext>
              </a:extLst>
            </p:cNvPr>
            <p:cNvSpPr/>
            <p:nvPr userDrawn="1"/>
          </p:nvSpPr>
          <p:spPr>
            <a:xfrm>
              <a:off x="849086" y="1097280"/>
              <a:ext cx="979714" cy="1136469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90113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A4386-F255-BE6A-D07B-3B3EF9EF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1F4240-D8D0-3FAC-94CC-BEB77081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F39E8-488E-D970-BB5E-6F42CBA2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4872-DBAC-45A8-9E08-D754CDDFDB0B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9A784B-28D9-FCDC-0D45-73462A56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A06AA8-B577-028D-1296-B3D9D71F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D2E0-8DF3-4EC4-A92C-BCEEE83DB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94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BB516-EEF0-F8E0-1F9E-74D2545F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9CAE69-83BD-464F-6500-D8AE30447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942FFD-F48D-5FAB-FC20-CCAEC0BCA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1354C8-BB5D-E5C6-7025-E2B34587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4872-DBAC-45A8-9E08-D754CDDFDB0B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6D0C5D-17F9-B4A1-3DED-FDE44272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C75043-DFB5-496B-AD09-525B0D04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D2E0-8DF3-4EC4-A92C-BCEEE83DB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37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7397E-34F6-85C0-1C5B-E77F71EF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5183E6-C413-0D4E-CBD4-5B49A3DC6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7460CC-603E-CB63-CE3F-7A1A7C5B8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153BC1-BB68-8B34-72C1-EE123502C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E05468-BE95-853D-9370-5CFD00279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CD9CCC-E40C-038B-71AA-AEDA7E18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4872-DBAC-45A8-9E08-D754CDDFDB0B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A91345-EB4B-1B07-20B1-4419D522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F12118B-0FE4-E17A-6E42-C5558791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D2E0-8DF3-4EC4-A92C-BCEEE83DB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66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81FD9-4A59-7B41-7603-1C227F87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E6EA0E5-37CA-7DB4-D967-B7ED3167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4872-DBAC-45A8-9E08-D754CDDFDB0B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249007-C115-6070-ABF9-81B6C68C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554E83-8F56-0D45-9735-5F4B6F9F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D2E0-8DF3-4EC4-A92C-BCEEE83DB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33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6D2D1E0-DB40-405D-369A-FA688D5E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4872-DBAC-45A8-9E08-D754CDDFDB0B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63C2C00-1FBE-B3A2-976A-FFF3BCB2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486172-BDB9-18CE-BC2F-80693C90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D2E0-8DF3-4EC4-A92C-BCEEE83DB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39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DE23C-E7A2-5298-337B-427279D2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407C92-4296-5077-B390-768A437AA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C5417A-3285-FA8B-5027-412771DFF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3BF653-192D-1317-2F56-E14D9EF9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4872-DBAC-45A8-9E08-D754CDDFDB0B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D7AC7C-8135-9712-2F77-830C116F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C72C23-C8C8-D261-4CB0-9D18DB1E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D2E0-8DF3-4EC4-A92C-BCEEE83DB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55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3C9EA0-6621-9F85-3223-B405244D0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4D3C83-F470-CB9E-A67E-8B4357DDC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9293D8-FCFA-96A0-F53A-17DA7429D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24872-DBAC-45A8-9E08-D754CDDFDB0B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1D2BDA-B63A-E95E-449C-58F05E86D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279F14-7007-261D-74A2-586DC766D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3D2E0-8DF3-4EC4-A92C-BCEEE83DB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9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B57ADB0-6007-0CC4-DD31-1DE0A17BB766}"/>
              </a:ext>
            </a:extLst>
          </p:cNvPr>
          <p:cNvSpPr txBox="1"/>
          <p:nvPr/>
        </p:nvSpPr>
        <p:spPr>
          <a:xfrm>
            <a:off x="1139687" y="1603512"/>
            <a:ext cx="414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Eras Light ITC" panose="020B0402030504020804" pitchFamily="34" charset="0"/>
                <a:cs typeface="Calibri" panose="020F0502020204030204" pitchFamily="34" charset="0"/>
              </a:rPr>
              <a:t>Audiência Pública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0A8100-FF4F-BBCE-3F60-1FEB0640E76D}"/>
              </a:ext>
            </a:extLst>
          </p:cNvPr>
          <p:cNvSpPr txBox="1"/>
          <p:nvPr/>
        </p:nvSpPr>
        <p:spPr>
          <a:xfrm>
            <a:off x="591305" y="2670391"/>
            <a:ext cx="43957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b="1" dirty="0">
                <a:latin typeface="Eras Bold ITC" panose="020B0907030504020204" pitchFamily="34" charset="0"/>
                <a:cs typeface="Calibri Light" panose="020F0302020204030204" pitchFamily="34" charset="0"/>
              </a:rPr>
              <a:t>Monitoramento </a:t>
            </a:r>
          </a:p>
          <a:p>
            <a:pPr algn="ctr"/>
            <a:r>
              <a:rPr lang="pt-BR" sz="4000" b="1" dirty="0">
                <a:latin typeface="Eras Bold ITC" panose="020B0907030504020204" pitchFamily="34" charset="0"/>
                <a:cs typeface="Calibri Light" panose="020F0302020204030204" pitchFamily="34" charset="0"/>
              </a:rPr>
              <a:t>Previne Brasil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2609E9F-961B-DB8E-4B0E-98920D3B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83" b="90780" l="8209" r="88806">
                        <a14:foregroundMark x1="83582" y1="26241" x2="84328" y2="50355"/>
                        <a14:foregroundMark x1="29104" y1="8511" x2="68657" y2="9220"/>
                        <a14:foregroundMark x1="68657" y1="9220" x2="72388" y2="14894"/>
                        <a14:foregroundMark x1="47761" y1="7092" x2="68657" y2="7801"/>
                        <a14:foregroundMark x1="14179" y1="65957" x2="26866" y2="80142"/>
                        <a14:foregroundMark x1="26866" y1="80142" x2="44030" y2="90780"/>
                        <a14:foregroundMark x1="46269" y1="90780" x2="55224" y2="90071"/>
                        <a14:foregroundMark x1="56716" y1="89362" x2="79851" y2="73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097" y="5275663"/>
            <a:ext cx="822173" cy="86512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D00750E-410D-829F-B15A-34C2FA615CC6}"/>
              </a:ext>
            </a:extLst>
          </p:cNvPr>
          <p:cNvSpPr txBox="1"/>
          <p:nvPr/>
        </p:nvSpPr>
        <p:spPr>
          <a:xfrm>
            <a:off x="1258957" y="6198503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Eras Light ITC" panose="020B0402030504020804" pitchFamily="34" charset="0"/>
              </a:rPr>
              <a:t>Secretaria Municipal de Saúde</a:t>
            </a:r>
          </a:p>
        </p:txBody>
      </p:sp>
    </p:spTree>
    <p:extLst>
      <p:ext uri="{BB962C8B-B14F-4D97-AF65-F5344CB8AC3E}">
        <p14:creationId xmlns:p14="http://schemas.microsoft.com/office/powerpoint/2010/main" val="2149471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B3100D4-813F-4F69-DBE1-4ED78CCEC1B4}"/>
              </a:ext>
            </a:extLst>
          </p:cNvPr>
          <p:cNvSpPr txBox="1"/>
          <p:nvPr/>
        </p:nvSpPr>
        <p:spPr>
          <a:xfrm>
            <a:off x="1285461" y="821634"/>
            <a:ext cx="414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Eras Light ITC" panose="020B0402030504020804" pitchFamily="34" charset="0"/>
                <a:cs typeface="Calibri" panose="020F0502020204030204" pitchFamily="34" charset="0"/>
              </a:rPr>
              <a:t>Pagamento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C4E176-2AFB-C540-7E19-92BB074A4254}"/>
              </a:ext>
            </a:extLst>
          </p:cNvPr>
          <p:cNvSpPr txBox="1"/>
          <p:nvPr/>
        </p:nvSpPr>
        <p:spPr>
          <a:xfrm>
            <a:off x="1693170" y="1398182"/>
            <a:ext cx="932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Eras Bold ITC" panose="020B0907030504020204" pitchFamily="34" charset="0"/>
                <a:cs typeface="Calibri Light" panose="020F0302020204030204" pitchFamily="34" charset="0"/>
              </a:rPr>
              <a:t>Informatização 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8C12A03-B542-DB07-D90C-623EC6D9AAA4}"/>
              </a:ext>
            </a:extLst>
          </p:cNvPr>
          <p:cNvGrpSpPr/>
          <p:nvPr/>
        </p:nvGrpSpPr>
        <p:grpSpPr>
          <a:xfrm>
            <a:off x="1125417" y="2889638"/>
            <a:ext cx="9777296" cy="1537860"/>
            <a:chOff x="1125417" y="2889638"/>
            <a:chExt cx="9777296" cy="1537860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3959201E-CA93-0863-6E32-11A9B2F55E56}"/>
                </a:ext>
              </a:extLst>
            </p:cNvPr>
            <p:cNvGrpSpPr/>
            <p:nvPr/>
          </p:nvGrpSpPr>
          <p:grpSpPr>
            <a:xfrm>
              <a:off x="1125417" y="2889638"/>
              <a:ext cx="2079415" cy="1537860"/>
              <a:chOff x="1012873" y="2734892"/>
              <a:chExt cx="2079415" cy="1537860"/>
            </a:xfrm>
          </p:grpSpPr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4395C69-7F65-39C3-8746-3FF6B1DC9996}"/>
                  </a:ext>
                </a:extLst>
              </p:cNvPr>
              <p:cNvSpPr txBox="1"/>
              <p:nvPr/>
            </p:nvSpPr>
            <p:spPr>
              <a:xfrm>
                <a:off x="1012873" y="2734892"/>
                <a:ext cx="20794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>
                    <a:latin typeface="Eras Light ITC" panose="020B0402030504020804" pitchFamily="34" charset="0"/>
                  </a:rPr>
                  <a:t>Maio/2023</a:t>
                </a:r>
              </a:p>
            </p:txBody>
          </p:sp>
          <p:grpSp>
            <p:nvGrpSpPr>
              <p:cNvPr id="26" name="Agrupar 25">
                <a:extLst>
                  <a:ext uri="{FF2B5EF4-FFF2-40B4-BE49-F238E27FC236}">
                    <a16:creationId xmlns:a16="http://schemas.microsoft.com/office/drawing/2014/main" id="{6A890D50-F800-16F1-18B1-CBD9A627FB37}"/>
                  </a:ext>
                </a:extLst>
              </p:cNvPr>
              <p:cNvGrpSpPr/>
              <p:nvPr/>
            </p:nvGrpSpPr>
            <p:grpSpPr>
              <a:xfrm>
                <a:off x="1129237" y="3467377"/>
                <a:ext cx="1846686" cy="805375"/>
                <a:chOff x="1397744" y="3208399"/>
                <a:chExt cx="1846686" cy="805375"/>
              </a:xfrm>
            </p:grpSpPr>
            <p:pic>
              <p:nvPicPr>
                <p:cNvPr id="27" name="Imagem 26">
                  <a:extLst>
                    <a:ext uri="{FF2B5EF4-FFF2-40B4-BE49-F238E27FC236}">
                      <a16:creationId xmlns:a16="http://schemas.microsoft.com/office/drawing/2014/main" id="{95293C46-DC07-2CC4-EDDA-D6DF45E8B6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>
                  <a:off x="1397744" y="3208400"/>
                  <a:ext cx="234104" cy="805374"/>
                </a:xfrm>
                <a:prstGeom prst="rect">
                  <a:avLst/>
                </a:prstGeom>
              </p:spPr>
            </p:pic>
            <p:pic>
              <p:nvPicPr>
                <p:cNvPr id="28" name="Imagem 27">
                  <a:extLst>
                    <a:ext uri="{FF2B5EF4-FFF2-40B4-BE49-F238E27FC236}">
                      <a16:creationId xmlns:a16="http://schemas.microsoft.com/office/drawing/2014/main" id="{41CEECBE-0413-0458-2D0F-168B572FE9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 rot="10800000">
                  <a:off x="3010326" y="3208399"/>
                  <a:ext cx="234104" cy="80537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BCB81871-6679-9A82-5444-912928CD4D63}"/>
                </a:ext>
              </a:extLst>
            </p:cNvPr>
            <p:cNvGrpSpPr/>
            <p:nvPr/>
          </p:nvGrpSpPr>
          <p:grpSpPr>
            <a:xfrm>
              <a:off x="3884904" y="2889638"/>
              <a:ext cx="1850186" cy="1537860"/>
              <a:chOff x="3693115" y="2734892"/>
              <a:chExt cx="1850186" cy="1537860"/>
            </a:xfrm>
          </p:grpSpPr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6E021C87-6638-6571-F8DB-25214C98DF19}"/>
                  </a:ext>
                </a:extLst>
              </p:cNvPr>
              <p:cNvSpPr txBox="1"/>
              <p:nvPr/>
            </p:nvSpPr>
            <p:spPr>
              <a:xfrm>
                <a:off x="3693115" y="2734892"/>
                <a:ext cx="18501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 err="1">
                    <a:latin typeface="Eras Light ITC" panose="020B0402030504020804" pitchFamily="34" charset="0"/>
                  </a:rPr>
                  <a:t>Jun</a:t>
                </a:r>
                <a:r>
                  <a:rPr lang="pt-BR" sz="3200" b="1" dirty="0">
                    <a:latin typeface="Eras Light ITC" panose="020B0402030504020804" pitchFamily="34" charset="0"/>
                  </a:rPr>
                  <a:t>/2023</a:t>
                </a:r>
              </a:p>
            </p:txBody>
          </p:sp>
          <p:grpSp>
            <p:nvGrpSpPr>
              <p:cNvPr id="22" name="Agrupar 21">
                <a:extLst>
                  <a:ext uri="{FF2B5EF4-FFF2-40B4-BE49-F238E27FC236}">
                    <a16:creationId xmlns:a16="http://schemas.microsoft.com/office/drawing/2014/main" id="{949B448F-5088-B60E-4D51-F861CB4D65D4}"/>
                  </a:ext>
                </a:extLst>
              </p:cNvPr>
              <p:cNvGrpSpPr/>
              <p:nvPr/>
            </p:nvGrpSpPr>
            <p:grpSpPr>
              <a:xfrm>
                <a:off x="3694865" y="3467377"/>
                <a:ext cx="1846686" cy="805375"/>
                <a:chOff x="1397744" y="3208399"/>
                <a:chExt cx="1846686" cy="805375"/>
              </a:xfrm>
            </p:grpSpPr>
            <p:pic>
              <p:nvPicPr>
                <p:cNvPr id="23" name="Imagem 22">
                  <a:extLst>
                    <a:ext uri="{FF2B5EF4-FFF2-40B4-BE49-F238E27FC236}">
                      <a16:creationId xmlns:a16="http://schemas.microsoft.com/office/drawing/2014/main" id="{A3ACC18A-BB25-1D2E-4563-7DFD876EB9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>
                  <a:off x="1397744" y="3208400"/>
                  <a:ext cx="234104" cy="805374"/>
                </a:xfrm>
                <a:prstGeom prst="rect">
                  <a:avLst/>
                </a:prstGeom>
              </p:spPr>
            </p:pic>
            <p:pic>
              <p:nvPicPr>
                <p:cNvPr id="24" name="Imagem 23">
                  <a:extLst>
                    <a:ext uri="{FF2B5EF4-FFF2-40B4-BE49-F238E27FC236}">
                      <a16:creationId xmlns:a16="http://schemas.microsoft.com/office/drawing/2014/main" id="{1DA6ACD2-8333-D689-44E7-AE50637317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 rot="10800000">
                  <a:off x="3010326" y="3208399"/>
                  <a:ext cx="234104" cy="80537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8982E7C-554E-61A6-245B-AEE447AC9D0C}"/>
                </a:ext>
              </a:extLst>
            </p:cNvPr>
            <p:cNvGrpSpPr/>
            <p:nvPr/>
          </p:nvGrpSpPr>
          <p:grpSpPr>
            <a:xfrm>
              <a:off x="6415162" y="2889638"/>
              <a:ext cx="1846686" cy="1537860"/>
              <a:chOff x="6270986" y="2734892"/>
              <a:chExt cx="1846686" cy="1537860"/>
            </a:xfrm>
          </p:grpSpPr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DE3ADB6-CDAA-CD37-E1D2-C46A70D08147}"/>
                  </a:ext>
                </a:extLst>
              </p:cNvPr>
              <p:cNvSpPr txBox="1"/>
              <p:nvPr/>
            </p:nvSpPr>
            <p:spPr>
              <a:xfrm>
                <a:off x="6347783" y="2734892"/>
                <a:ext cx="16930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>
                    <a:latin typeface="Eras Light ITC" panose="020B0402030504020804" pitchFamily="34" charset="0"/>
                  </a:rPr>
                  <a:t>Jul/2023</a:t>
                </a:r>
              </a:p>
            </p:txBody>
          </p:sp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1B018601-56ED-260B-D81C-604D961F962F}"/>
                  </a:ext>
                </a:extLst>
              </p:cNvPr>
              <p:cNvGrpSpPr/>
              <p:nvPr/>
            </p:nvGrpSpPr>
            <p:grpSpPr>
              <a:xfrm>
                <a:off x="6270986" y="3467377"/>
                <a:ext cx="1846686" cy="805375"/>
                <a:chOff x="1397744" y="3208399"/>
                <a:chExt cx="1846686" cy="805375"/>
              </a:xfrm>
            </p:grpSpPr>
            <p:pic>
              <p:nvPicPr>
                <p:cNvPr id="19" name="Imagem 18">
                  <a:extLst>
                    <a:ext uri="{FF2B5EF4-FFF2-40B4-BE49-F238E27FC236}">
                      <a16:creationId xmlns:a16="http://schemas.microsoft.com/office/drawing/2014/main" id="{8C963C5B-76AC-FA2F-4CD4-5B77CB7522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>
                  <a:off x="1397744" y="3208400"/>
                  <a:ext cx="234104" cy="805374"/>
                </a:xfrm>
                <a:prstGeom prst="rect">
                  <a:avLst/>
                </a:prstGeom>
              </p:spPr>
            </p:pic>
            <p:pic>
              <p:nvPicPr>
                <p:cNvPr id="20" name="Imagem 19">
                  <a:extLst>
                    <a:ext uri="{FF2B5EF4-FFF2-40B4-BE49-F238E27FC236}">
                      <a16:creationId xmlns:a16="http://schemas.microsoft.com/office/drawing/2014/main" id="{84562734-10AA-B2B7-6AFE-AD19A2816A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 rot="10800000">
                  <a:off x="3010326" y="3208399"/>
                  <a:ext cx="234104" cy="80537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4505587D-6B5F-A80E-F891-6DBDBDCE7807}"/>
                </a:ext>
              </a:extLst>
            </p:cNvPr>
            <p:cNvGrpSpPr/>
            <p:nvPr/>
          </p:nvGrpSpPr>
          <p:grpSpPr>
            <a:xfrm>
              <a:off x="8941920" y="2889638"/>
              <a:ext cx="1960793" cy="1537860"/>
              <a:chOff x="8829376" y="2734892"/>
              <a:chExt cx="1960793" cy="1537860"/>
            </a:xfrm>
          </p:grpSpPr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B2FCD96-6B48-D8DF-3DC8-D79498A3266B}"/>
                  </a:ext>
                </a:extLst>
              </p:cNvPr>
              <p:cNvSpPr txBox="1"/>
              <p:nvPr/>
            </p:nvSpPr>
            <p:spPr>
              <a:xfrm>
                <a:off x="8829376" y="2734892"/>
                <a:ext cx="19607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 err="1">
                    <a:latin typeface="Eras Light ITC" panose="020B0402030504020804" pitchFamily="34" charset="0"/>
                  </a:rPr>
                  <a:t>Ago</a:t>
                </a:r>
                <a:r>
                  <a:rPr lang="pt-BR" sz="3200" b="1" dirty="0">
                    <a:latin typeface="Eras Light ITC" panose="020B0402030504020804" pitchFamily="34" charset="0"/>
                  </a:rPr>
                  <a:t>/2023</a:t>
                </a:r>
              </a:p>
            </p:txBody>
          </p: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61C3FCBC-3900-08A2-C177-E0C87CB417D5}"/>
                  </a:ext>
                </a:extLst>
              </p:cNvPr>
              <p:cNvGrpSpPr/>
              <p:nvPr/>
            </p:nvGrpSpPr>
            <p:grpSpPr>
              <a:xfrm>
                <a:off x="8886429" y="3467377"/>
                <a:ext cx="1846686" cy="805375"/>
                <a:chOff x="1397744" y="3208399"/>
                <a:chExt cx="1846686" cy="805375"/>
              </a:xfrm>
            </p:grpSpPr>
            <p:pic>
              <p:nvPicPr>
                <p:cNvPr id="15" name="Imagem 14">
                  <a:extLst>
                    <a:ext uri="{FF2B5EF4-FFF2-40B4-BE49-F238E27FC236}">
                      <a16:creationId xmlns:a16="http://schemas.microsoft.com/office/drawing/2014/main" id="{618A8E60-D968-4D60-E65B-1908084B85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>
                  <a:off x="1397744" y="3208400"/>
                  <a:ext cx="234104" cy="805374"/>
                </a:xfrm>
                <a:prstGeom prst="rect">
                  <a:avLst/>
                </a:prstGeom>
              </p:spPr>
            </p:pic>
            <p:pic>
              <p:nvPicPr>
                <p:cNvPr id="16" name="Imagem 15">
                  <a:extLst>
                    <a:ext uri="{FF2B5EF4-FFF2-40B4-BE49-F238E27FC236}">
                      <a16:creationId xmlns:a16="http://schemas.microsoft.com/office/drawing/2014/main" id="{E0404CE8-ADE7-BEF2-F877-B914B82D29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 rot="10800000">
                  <a:off x="3010326" y="3208399"/>
                  <a:ext cx="234104" cy="805374"/>
                </a:xfrm>
                <a:prstGeom prst="rect">
                  <a:avLst/>
                </a:prstGeom>
              </p:spPr>
            </p:pic>
          </p:grpSp>
        </p:grp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3047319-C873-15A1-6C5A-2BCF85441124}"/>
                </a:ext>
              </a:extLst>
            </p:cNvPr>
            <p:cNvSpPr txBox="1"/>
            <p:nvPr/>
          </p:nvSpPr>
          <p:spPr>
            <a:xfrm flipH="1">
              <a:off x="1475886" y="3622122"/>
              <a:ext cx="1378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Franklin Gothic Demi" panose="020B0703020102020204" pitchFamily="34" charset="0"/>
                </a:rPr>
                <a:t>R$ 26.000,00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231DB26-46B7-2BBA-7264-3A53B014E3C3}"/>
                </a:ext>
              </a:extLst>
            </p:cNvPr>
            <p:cNvSpPr txBox="1"/>
            <p:nvPr/>
          </p:nvSpPr>
          <p:spPr>
            <a:xfrm flipH="1">
              <a:off x="4120759" y="3622122"/>
              <a:ext cx="1378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Franklin Gothic Demi" panose="020B0703020102020204" pitchFamily="34" charset="0"/>
                </a:rPr>
                <a:t>R$ 38.000,00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29394A3-0640-A49E-80B0-8C15BBBC9EA5}"/>
                </a:ext>
              </a:extLst>
            </p:cNvPr>
            <p:cNvSpPr txBox="1"/>
            <p:nvPr/>
          </p:nvSpPr>
          <p:spPr>
            <a:xfrm flipH="1">
              <a:off x="6649267" y="3622122"/>
              <a:ext cx="1378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Franklin Gothic Demi" panose="020B0703020102020204" pitchFamily="34" charset="0"/>
                </a:rPr>
                <a:t>R$ 36.000,00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3D1FFE4-9F09-E900-64B3-ABCAA7D600EE}"/>
                </a:ext>
              </a:extLst>
            </p:cNvPr>
            <p:cNvSpPr txBox="1"/>
            <p:nvPr/>
          </p:nvSpPr>
          <p:spPr>
            <a:xfrm flipH="1">
              <a:off x="9233078" y="3622122"/>
              <a:ext cx="1378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Franklin Gothic Demi" panose="020B0703020102020204" pitchFamily="34" charset="0"/>
                </a:rPr>
                <a:t>R$  36.000,00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6595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F44B3DC-A901-6376-E998-198C2D038FB8}"/>
              </a:ext>
            </a:extLst>
          </p:cNvPr>
          <p:cNvSpPr txBox="1"/>
          <p:nvPr/>
        </p:nvSpPr>
        <p:spPr>
          <a:xfrm>
            <a:off x="1285461" y="821634"/>
            <a:ext cx="414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Eras Light ITC" panose="020B0402030504020804" pitchFamily="34" charset="0"/>
                <a:cs typeface="Calibri" panose="020F0502020204030204" pitchFamily="34" charset="0"/>
              </a:rPr>
              <a:t>Cadastros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30FF105-BA59-066D-4023-6D2258536D3C}"/>
              </a:ext>
            </a:extLst>
          </p:cNvPr>
          <p:cNvSpPr txBox="1"/>
          <p:nvPr/>
        </p:nvSpPr>
        <p:spPr>
          <a:xfrm>
            <a:off x="1693170" y="1398182"/>
            <a:ext cx="9322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Eras Bold ITC" panose="020B0907030504020204" pitchFamily="34" charset="0"/>
                <a:cs typeface="Calibri Light" panose="020F0302020204030204" pitchFamily="34" charset="0"/>
              </a:rPr>
              <a:t>População com critérios de ponderação</a:t>
            </a:r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0146DE33-6EB8-89BF-A2F0-631A59E82E1A}"/>
              </a:ext>
            </a:extLst>
          </p:cNvPr>
          <p:cNvGrpSpPr/>
          <p:nvPr/>
        </p:nvGrpSpPr>
        <p:grpSpPr>
          <a:xfrm>
            <a:off x="1207352" y="3248455"/>
            <a:ext cx="9777296" cy="1537860"/>
            <a:chOff x="1125417" y="2889638"/>
            <a:chExt cx="9777296" cy="1537860"/>
          </a:xfrm>
        </p:grpSpPr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B2976A32-DB71-5506-D049-945CDD6D84BC}"/>
                </a:ext>
              </a:extLst>
            </p:cNvPr>
            <p:cNvGrpSpPr/>
            <p:nvPr/>
          </p:nvGrpSpPr>
          <p:grpSpPr>
            <a:xfrm>
              <a:off x="1125417" y="2889638"/>
              <a:ext cx="2079415" cy="1537860"/>
              <a:chOff x="1012873" y="2734892"/>
              <a:chExt cx="2079415" cy="1537860"/>
            </a:xfrm>
          </p:grpSpPr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A95ABD6-3C2C-8F45-96D8-6E226392B4D0}"/>
                  </a:ext>
                </a:extLst>
              </p:cNvPr>
              <p:cNvSpPr txBox="1"/>
              <p:nvPr/>
            </p:nvSpPr>
            <p:spPr>
              <a:xfrm>
                <a:off x="1012873" y="2734892"/>
                <a:ext cx="20794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>
                    <a:latin typeface="Eras Light ITC" panose="020B0402030504020804" pitchFamily="34" charset="0"/>
                  </a:rPr>
                  <a:t>Maio/2023</a:t>
                </a:r>
              </a:p>
            </p:txBody>
          </p:sp>
          <p:grpSp>
            <p:nvGrpSpPr>
              <p:cNvPr id="22" name="Agrupar 21">
                <a:extLst>
                  <a:ext uri="{FF2B5EF4-FFF2-40B4-BE49-F238E27FC236}">
                    <a16:creationId xmlns:a16="http://schemas.microsoft.com/office/drawing/2014/main" id="{86A64A95-960C-CE9B-C281-9FE9E176E5AB}"/>
                  </a:ext>
                </a:extLst>
              </p:cNvPr>
              <p:cNvGrpSpPr/>
              <p:nvPr/>
            </p:nvGrpSpPr>
            <p:grpSpPr>
              <a:xfrm>
                <a:off x="1129237" y="3467377"/>
                <a:ext cx="1846686" cy="805375"/>
                <a:chOff x="1397744" y="3208399"/>
                <a:chExt cx="1846686" cy="805375"/>
              </a:xfrm>
            </p:grpSpPr>
            <p:pic>
              <p:nvPicPr>
                <p:cNvPr id="18" name="Imagem 17">
                  <a:extLst>
                    <a:ext uri="{FF2B5EF4-FFF2-40B4-BE49-F238E27FC236}">
                      <a16:creationId xmlns:a16="http://schemas.microsoft.com/office/drawing/2014/main" id="{EE0DAF47-8C5E-C91B-6AD7-AECCABA808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>
                  <a:off x="1397744" y="3208400"/>
                  <a:ext cx="234104" cy="805374"/>
                </a:xfrm>
                <a:prstGeom prst="rect">
                  <a:avLst/>
                </a:prstGeom>
              </p:spPr>
            </p:pic>
            <p:pic>
              <p:nvPicPr>
                <p:cNvPr id="20" name="Imagem 19">
                  <a:extLst>
                    <a:ext uri="{FF2B5EF4-FFF2-40B4-BE49-F238E27FC236}">
                      <a16:creationId xmlns:a16="http://schemas.microsoft.com/office/drawing/2014/main" id="{9A009FE8-58E0-7E7B-0B05-3BE0C47CCE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 rot="10800000">
                  <a:off x="3010326" y="3208399"/>
                  <a:ext cx="234104" cy="80537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D57B272F-2212-B5A2-A879-5AABBA85E311}"/>
                </a:ext>
              </a:extLst>
            </p:cNvPr>
            <p:cNvGrpSpPr/>
            <p:nvPr/>
          </p:nvGrpSpPr>
          <p:grpSpPr>
            <a:xfrm>
              <a:off x="3884904" y="2889638"/>
              <a:ext cx="1850186" cy="1537860"/>
              <a:chOff x="3693115" y="2734892"/>
              <a:chExt cx="1850186" cy="1537860"/>
            </a:xfrm>
          </p:grpSpPr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52E9CEBB-8508-C04E-C5AE-84D8C838D9EB}"/>
                  </a:ext>
                </a:extLst>
              </p:cNvPr>
              <p:cNvSpPr txBox="1"/>
              <p:nvPr/>
            </p:nvSpPr>
            <p:spPr>
              <a:xfrm>
                <a:off x="3693115" y="2734892"/>
                <a:ext cx="18501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 err="1">
                    <a:latin typeface="Eras Light ITC" panose="020B0402030504020804" pitchFamily="34" charset="0"/>
                  </a:rPr>
                  <a:t>Jun</a:t>
                </a:r>
                <a:r>
                  <a:rPr lang="pt-BR" sz="3200" b="1" dirty="0">
                    <a:latin typeface="Eras Light ITC" panose="020B0402030504020804" pitchFamily="34" charset="0"/>
                  </a:rPr>
                  <a:t>/2023</a:t>
                </a:r>
              </a:p>
            </p:txBody>
          </p:sp>
          <p:grpSp>
            <p:nvGrpSpPr>
              <p:cNvPr id="26" name="Agrupar 25">
                <a:extLst>
                  <a:ext uri="{FF2B5EF4-FFF2-40B4-BE49-F238E27FC236}">
                    <a16:creationId xmlns:a16="http://schemas.microsoft.com/office/drawing/2014/main" id="{BAD61E9E-03A1-C82A-2B27-2BEB152D6AA5}"/>
                  </a:ext>
                </a:extLst>
              </p:cNvPr>
              <p:cNvGrpSpPr/>
              <p:nvPr/>
            </p:nvGrpSpPr>
            <p:grpSpPr>
              <a:xfrm>
                <a:off x="3694865" y="3467377"/>
                <a:ext cx="1846686" cy="805375"/>
                <a:chOff x="1397744" y="3208399"/>
                <a:chExt cx="1846686" cy="805375"/>
              </a:xfrm>
            </p:grpSpPr>
            <p:pic>
              <p:nvPicPr>
                <p:cNvPr id="27" name="Imagem 26">
                  <a:extLst>
                    <a:ext uri="{FF2B5EF4-FFF2-40B4-BE49-F238E27FC236}">
                      <a16:creationId xmlns:a16="http://schemas.microsoft.com/office/drawing/2014/main" id="{75F6F180-8817-6EFB-3E2A-1568D763AA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>
                  <a:off x="1397744" y="3208400"/>
                  <a:ext cx="234104" cy="805374"/>
                </a:xfrm>
                <a:prstGeom prst="rect">
                  <a:avLst/>
                </a:prstGeom>
              </p:spPr>
            </p:pic>
            <p:pic>
              <p:nvPicPr>
                <p:cNvPr id="28" name="Imagem 27">
                  <a:extLst>
                    <a:ext uri="{FF2B5EF4-FFF2-40B4-BE49-F238E27FC236}">
                      <a16:creationId xmlns:a16="http://schemas.microsoft.com/office/drawing/2014/main" id="{63EC07AE-069D-5226-46AF-1A84CC8EBD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 rot="10800000">
                  <a:off x="3010326" y="3208399"/>
                  <a:ext cx="234104" cy="80537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3CB473E1-A418-895F-9879-763AD2EDF8C8}"/>
                </a:ext>
              </a:extLst>
            </p:cNvPr>
            <p:cNvGrpSpPr/>
            <p:nvPr/>
          </p:nvGrpSpPr>
          <p:grpSpPr>
            <a:xfrm>
              <a:off x="6415162" y="2889638"/>
              <a:ext cx="1846686" cy="1537860"/>
              <a:chOff x="6270986" y="2734892"/>
              <a:chExt cx="1846686" cy="1537860"/>
            </a:xfrm>
          </p:grpSpPr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9AC300AF-8CF4-7595-E5AB-6C484777114C}"/>
                  </a:ext>
                </a:extLst>
              </p:cNvPr>
              <p:cNvSpPr txBox="1"/>
              <p:nvPr/>
            </p:nvSpPr>
            <p:spPr>
              <a:xfrm>
                <a:off x="6347783" y="2734892"/>
                <a:ext cx="16930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>
                    <a:latin typeface="Eras Light ITC" panose="020B0402030504020804" pitchFamily="34" charset="0"/>
                  </a:rPr>
                  <a:t>Jul/2023</a:t>
                </a:r>
              </a:p>
            </p:txBody>
          </p: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18C96E59-0131-6878-9C11-3404B444B378}"/>
                  </a:ext>
                </a:extLst>
              </p:cNvPr>
              <p:cNvGrpSpPr/>
              <p:nvPr/>
            </p:nvGrpSpPr>
            <p:grpSpPr>
              <a:xfrm>
                <a:off x="6270986" y="3467377"/>
                <a:ext cx="1846686" cy="805375"/>
                <a:chOff x="1397744" y="3208399"/>
                <a:chExt cx="1846686" cy="805375"/>
              </a:xfrm>
            </p:grpSpPr>
            <p:pic>
              <p:nvPicPr>
                <p:cNvPr id="32" name="Imagem 31">
                  <a:extLst>
                    <a:ext uri="{FF2B5EF4-FFF2-40B4-BE49-F238E27FC236}">
                      <a16:creationId xmlns:a16="http://schemas.microsoft.com/office/drawing/2014/main" id="{839E3467-88D4-9E75-7DF9-B440831459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>
                  <a:off x="1397744" y="3208400"/>
                  <a:ext cx="234104" cy="805374"/>
                </a:xfrm>
                <a:prstGeom prst="rect">
                  <a:avLst/>
                </a:prstGeom>
              </p:spPr>
            </p:pic>
            <p:pic>
              <p:nvPicPr>
                <p:cNvPr id="33" name="Imagem 32">
                  <a:extLst>
                    <a:ext uri="{FF2B5EF4-FFF2-40B4-BE49-F238E27FC236}">
                      <a16:creationId xmlns:a16="http://schemas.microsoft.com/office/drawing/2014/main" id="{627AE93F-6C97-8853-AEF4-13D0ECCAA5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 rot="10800000">
                  <a:off x="3010326" y="3208399"/>
                  <a:ext cx="234104" cy="80537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F1E056EC-189F-1FCD-D9F0-1C1DC0F6679A}"/>
                </a:ext>
              </a:extLst>
            </p:cNvPr>
            <p:cNvGrpSpPr/>
            <p:nvPr/>
          </p:nvGrpSpPr>
          <p:grpSpPr>
            <a:xfrm>
              <a:off x="8941920" y="2889638"/>
              <a:ext cx="1960793" cy="1537860"/>
              <a:chOff x="8829376" y="2734892"/>
              <a:chExt cx="1960793" cy="1537860"/>
            </a:xfrm>
          </p:grpSpPr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E5BA0E62-663F-7F01-137E-DAFACD09BF69}"/>
                  </a:ext>
                </a:extLst>
              </p:cNvPr>
              <p:cNvSpPr txBox="1"/>
              <p:nvPr/>
            </p:nvSpPr>
            <p:spPr>
              <a:xfrm>
                <a:off x="8829376" y="2734892"/>
                <a:ext cx="19607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 err="1">
                    <a:latin typeface="Eras Light ITC" panose="020B0402030504020804" pitchFamily="34" charset="0"/>
                  </a:rPr>
                  <a:t>Ago</a:t>
                </a:r>
                <a:r>
                  <a:rPr lang="pt-BR" sz="3200" b="1" dirty="0">
                    <a:latin typeface="Eras Light ITC" panose="020B0402030504020804" pitchFamily="34" charset="0"/>
                  </a:rPr>
                  <a:t>/2023</a:t>
                </a:r>
              </a:p>
            </p:txBody>
          </p: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id="{D674FBE5-ACA0-1F77-DE06-A32736DFB252}"/>
                  </a:ext>
                </a:extLst>
              </p:cNvPr>
              <p:cNvGrpSpPr/>
              <p:nvPr/>
            </p:nvGrpSpPr>
            <p:grpSpPr>
              <a:xfrm>
                <a:off x="8886429" y="3467377"/>
                <a:ext cx="1846686" cy="805375"/>
                <a:chOff x="1397744" y="3208399"/>
                <a:chExt cx="1846686" cy="805375"/>
              </a:xfrm>
            </p:grpSpPr>
            <p:pic>
              <p:nvPicPr>
                <p:cNvPr id="37" name="Imagem 36">
                  <a:extLst>
                    <a:ext uri="{FF2B5EF4-FFF2-40B4-BE49-F238E27FC236}">
                      <a16:creationId xmlns:a16="http://schemas.microsoft.com/office/drawing/2014/main" id="{4B48A50F-E079-0626-0539-303F00F2BB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>
                  <a:off x="1397744" y="3208400"/>
                  <a:ext cx="234104" cy="805374"/>
                </a:xfrm>
                <a:prstGeom prst="rect">
                  <a:avLst/>
                </a:prstGeom>
              </p:spPr>
            </p:pic>
            <p:pic>
              <p:nvPicPr>
                <p:cNvPr id="38" name="Imagem 37">
                  <a:extLst>
                    <a:ext uri="{FF2B5EF4-FFF2-40B4-BE49-F238E27FC236}">
                      <a16:creationId xmlns:a16="http://schemas.microsoft.com/office/drawing/2014/main" id="{A74033D7-0770-7B4E-73D0-6D9CDABBEA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 rot="10800000">
                  <a:off x="3010326" y="3208399"/>
                  <a:ext cx="234104" cy="805374"/>
                </a:xfrm>
                <a:prstGeom prst="rect">
                  <a:avLst/>
                </a:prstGeom>
              </p:spPr>
            </p:pic>
          </p:grpSp>
        </p:grp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FAD07DAE-9523-11F8-41C2-6E73ED963701}"/>
                </a:ext>
              </a:extLst>
            </p:cNvPr>
            <p:cNvSpPr txBox="1"/>
            <p:nvPr/>
          </p:nvSpPr>
          <p:spPr>
            <a:xfrm flipH="1">
              <a:off x="1475884" y="3760621"/>
              <a:ext cx="1378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latin typeface="Franklin Gothic Demi" panose="020B0703020102020204" pitchFamily="34" charset="0"/>
                </a:rPr>
                <a:t>31.280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810939FD-6785-0015-9389-50D8EE8CC999}"/>
                </a:ext>
              </a:extLst>
            </p:cNvPr>
            <p:cNvSpPr txBox="1"/>
            <p:nvPr/>
          </p:nvSpPr>
          <p:spPr>
            <a:xfrm flipH="1">
              <a:off x="4120759" y="3760621"/>
              <a:ext cx="1378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latin typeface="Franklin Gothic Demi" panose="020B0703020102020204" pitchFamily="34" charset="0"/>
                </a:rPr>
                <a:t>31.438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0881C6DB-E6DC-6FD6-3BC1-11B9B844516F}"/>
                </a:ext>
              </a:extLst>
            </p:cNvPr>
            <p:cNvSpPr txBox="1"/>
            <p:nvPr/>
          </p:nvSpPr>
          <p:spPr>
            <a:xfrm flipH="1">
              <a:off x="6649267" y="3760621"/>
              <a:ext cx="1378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latin typeface="Franklin Gothic Demi" panose="020B0703020102020204" pitchFamily="34" charset="0"/>
                </a:rPr>
                <a:t>31.372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0F100435-58AE-1B5A-154E-FD6A0301934D}"/>
                </a:ext>
              </a:extLst>
            </p:cNvPr>
            <p:cNvSpPr txBox="1"/>
            <p:nvPr/>
          </p:nvSpPr>
          <p:spPr>
            <a:xfrm flipH="1">
              <a:off x="9233078" y="3760621"/>
              <a:ext cx="1378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latin typeface="Franklin Gothic Demi" panose="020B0703020102020204" pitchFamily="34" charset="0"/>
                </a:rPr>
                <a:t>31.344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201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ixaDeTexto 28">
            <a:extLst>
              <a:ext uri="{FF2B5EF4-FFF2-40B4-BE49-F238E27FC236}">
                <a16:creationId xmlns:a16="http://schemas.microsoft.com/office/drawing/2014/main" id="{E45BD607-1258-A778-72CB-9CEC23AD91CE}"/>
              </a:ext>
            </a:extLst>
          </p:cNvPr>
          <p:cNvSpPr txBox="1"/>
          <p:nvPr/>
        </p:nvSpPr>
        <p:spPr>
          <a:xfrm>
            <a:off x="1285461" y="821634"/>
            <a:ext cx="414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Eras Light ITC" panose="020B0402030504020804" pitchFamily="34" charset="0"/>
                <a:cs typeface="Calibri" panose="020F0502020204030204" pitchFamily="34" charset="0"/>
              </a:rPr>
              <a:t>Cadastros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39B2878-4CEC-5612-A038-CD681C292FDB}"/>
              </a:ext>
            </a:extLst>
          </p:cNvPr>
          <p:cNvSpPr txBox="1"/>
          <p:nvPr/>
        </p:nvSpPr>
        <p:spPr>
          <a:xfrm>
            <a:off x="1693170" y="1398182"/>
            <a:ext cx="932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Eras Bold ITC" panose="020B0907030504020204" pitchFamily="34" charset="0"/>
                <a:cs typeface="Calibri Light" panose="020F0302020204030204" pitchFamily="34" charset="0"/>
              </a:rPr>
              <a:t>População geral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4CDE0441-0754-2DDB-A904-17C873B8C6CB}"/>
              </a:ext>
            </a:extLst>
          </p:cNvPr>
          <p:cNvGrpSpPr/>
          <p:nvPr/>
        </p:nvGrpSpPr>
        <p:grpSpPr>
          <a:xfrm>
            <a:off x="1207352" y="3248455"/>
            <a:ext cx="9777296" cy="1537860"/>
            <a:chOff x="1125417" y="2889638"/>
            <a:chExt cx="9777296" cy="1537860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21D8A772-D15B-EAAB-2AFC-643EDD19E321}"/>
                </a:ext>
              </a:extLst>
            </p:cNvPr>
            <p:cNvGrpSpPr/>
            <p:nvPr/>
          </p:nvGrpSpPr>
          <p:grpSpPr>
            <a:xfrm>
              <a:off x="1125417" y="2889638"/>
              <a:ext cx="2079415" cy="1537860"/>
              <a:chOff x="1012873" y="2734892"/>
              <a:chExt cx="2079415" cy="1537860"/>
            </a:xfrm>
          </p:grpSpPr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D675A72A-526D-E1E1-AC5F-D1C2E7483916}"/>
                  </a:ext>
                </a:extLst>
              </p:cNvPr>
              <p:cNvSpPr txBox="1"/>
              <p:nvPr/>
            </p:nvSpPr>
            <p:spPr>
              <a:xfrm>
                <a:off x="1012873" y="2734892"/>
                <a:ext cx="20794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>
                    <a:latin typeface="Eras Light ITC" panose="020B0402030504020804" pitchFamily="34" charset="0"/>
                  </a:rPr>
                  <a:t>Maio/2023</a:t>
                </a:r>
              </a:p>
            </p:txBody>
          </p:sp>
          <p:grpSp>
            <p:nvGrpSpPr>
              <p:cNvPr id="53" name="Agrupar 52">
                <a:extLst>
                  <a:ext uri="{FF2B5EF4-FFF2-40B4-BE49-F238E27FC236}">
                    <a16:creationId xmlns:a16="http://schemas.microsoft.com/office/drawing/2014/main" id="{AC09A0F5-9CBD-89A6-234E-B7D4F6ABCA62}"/>
                  </a:ext>
                </a:extLst>
              </p:cNvPr>
              <p:cNvGrpSpPr/>
              <p:nvPr/>
            </p:nvGrpSpPr>
            <p:grpSpPr>
              <a:xfrm>
                <a:off x="1129237" y="3467377"/>
                <a:ext cx="1846686" cy="805375"/>
                <a:chOff x="1397744" y="3208399"/>
                <a:chExt cx="1846686" cy="805375"/>
              </a:xfrm>
            </p:grpSpPr>
            <p:pic>
              <p:nvPicPr>
                <p:cNvPr id="54" name="Imagem 53">
                  <a:extLst>
                    <a:ext uri="{FF2B5EF4-FFF2-40B4-BE49-F238E27FC236}">
                      <a16:creationId xmlns:a16="http://schemas.microsoft.com/office/drawing/2014/main" id="{DC3278AF-061B-29AB-1770-02EF79325E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>
                  <a:off x="1397744" y="3208400"/>
                  <a:ext cx="234104" cy="805374"/>
                </a:xfrm>
                <a:prstGeom prst="rect">
                  <a:avLst/>
                </a:prstGeom>
              </p:spPr>
            </p:pic>
            <p:pic>
              <p:nvPicPr>
                <p:cNvPr id="55" name="Imagem 54">
                  <a:extLst>
                    <a:ext uri="{FF2B5EF4-FFF2-40B4-BE49-F238E27FC236}">
                      <a16:creationId xmlns:a16="http://schemas.microsoft.com/office/drawing/2014/main" id="{429A84B0-AC41-98A7-EED8-48EC53B182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 rot="10800000">
                  <a:off x="3010326" y="3208399"/>
                  <a:ext cx="234104" cy="80537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4B39E7BE-19F0-B5E3-267D-418A0D0E83F1}"/>
                </a:ext>
              </a:extLst>
            </p:cNvPr>
            <p:cNvGrpSpPr/>
            <p:nvPr/>
          </p:nvGrpSpPr>
          <p:grpSpPr>
            <a:xfrm>
              <a:off x="3884904" y="2889638"/>
              <a:ext cx="1850186" cy="1537860"/>
              <a:chOff x="3693115" y="2734892"/>
              <a:chExt cx="1850186" cy="1537860"/>
            </a:xfrm>
          </p:grpSpPr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F6B19D64-412E-E080-F5B4-5B73E88C7E1A}"/>
                  </a:ext>
                </a:extLst>
              </p:cNvPr>
              <p:cNvSpPr txBox="1"/>
              <p:nvPr/>
            </p:nvSpPr>
            <p:spPr>
              <a:xfrm>
                <a:off x="3693115" y="2734892"/>
                <a:ext cx="18501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 err="1">
                    <a:latin typeface="Eras Light ITC" panose="020B0402030504020804" pitchFamily="34" charset="0"/>
                  </a:rPr>
                  <a:t>Jun</a:t>
                </a:r>
                <a:r>
                  <a:rPr lang="pt-BR" sz="3200" b="1" dirty="0">
                    <a:latin typeface="Eras Light ITC" panose="020B0402030504020804" pitchFamily="34" charset="0"/>
                  </a:rPr>
                  <a:t>/2023</a:t>
                </a:r>
              </a:p>
            </p:txBody>
          </p:sp>
          <p:grpSp>
            <p:nvGrpSpPr>
              <p:cNvPr id="49" name="Agrupar 48">
                <a:extLst>
                  <a:ext uri="{FF2B5EF4-FFF2-40B4-BE49-F238E27FC236}">
                    <a16:creationId xmlns:a16="http://schemas.microsoft.com/office/drawing/2014/main" id="{888F28BF-59EE-49CE-6843-2DCB6968BC92}"/>
                  </a:ext>
                </a:extLst>
              </p:cNvPr>
              <p:cNvGrpSpPr/>
              <p:nvPr/>
            </p:nvGrpSpPr>
            <p:grpSpPr>
              <a:xfrm>
                <a:off x="3694865" y="3467377"/>
                <a:ext cx="1846686" cy="805375"/>
                <a:chOff x="1397744" y="3208399"/>
                <a:chExt cx="1846686" cy="805375"/>
              </a:xfrm>
            </p:grpSpPr>
            <p:pic>
              <p:nvPicPr>
                <p:cNvPr id="50" name="Imagem 49">
                  <a:extLst>
                    <a:ext uri="{FF2B5EF4-FFF2-40B4-BE49-F238E27FC236}">
                      <a16:creationId xmlns:a16="http://schemas.microsoft.com/office/drawing/2014/main" id="{D575BDC6-6750-D4C2-B138-53990BF180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>
                  <a:off x="1397744" y="3208400"/>
                  <a:ext cx="234104" cy="805374"/>
                </a:xfrm>
                <a:prstGeom prst="rect">
                  <a:avLst/>
                </a:prstGeom>
              </p:spPr>
            </p:pic>
            <p:pic>
              <p:nvPicPr>
                <p:cNvPr id="51" name="Imagem 50">
                  <a:extLst>
                    <a:ext uri="{FF2B5EF4-FFF2-40B4-BE49-F238E27FC236}">
                      <a16:creationId xmlns:a16="http://schemas.microsoft.com/office/drawing/2014/main" id="{40C550DE-ECCA-E067-5780-484E5D6166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 rot="10800000">
                  <a:off x="3010326" y="3208399"/>
                  <a:ext cx="234104" cy="80537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B698B714-6F49-17AE-459E-7DA463C69FEA}"/>
                </a:ext>
              </a:extLst>
            </p:cNvPr>
            <p:cNvGrpSpPr/>
            <p:nvPr/>
          </p:nvGrpSpPr>
          <p:grpSpPr>
            <a:xfrm>
              <a:off x="6415162" y="2889638"/>
              <a:ext cx="1846686" cy="1537860"/>
              <a:chOff x="6270986" y="2734892"/>
              <a:chExt cx="1846686" cy="1537860"/>
            </a:xfrm>
          </p:grpSpPr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9D390719-F890-30D9-AAE7-9F61E67BEE51}"/>
                  </a:ext>
                </a:extLst>
              </p:cNvPr>
              <p:cNvSpPr txBox="1"/>
              <p:nvPr/>
            </p:nvSpPr>
            <p:spPr>
              <a:xfrm>
                <a:off x="6347783" y="2734892"/>
                <a:ext cx="16930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>
                    <a:latin typeface="Eras Light ITC" panose="020B0402030504020804" pitchFamily="34" charset="0"/>
                  </a:rPr>
                  <a:t>Jul/2023</a:t>
                </a:r>
              </a:p>
            </p:txBody>
          </p:sp>
          <p:grpSp>
            <p:nvGrpSpPr>
              <p:cNvPr id="45" name="Agrupar 44">
                <a:extLst>
                  <a:ext uri="{FF2B5EF4-FFF2-40B4-BE49-F238E27FC236}">
                    <a16:creationId xmlns:a16="http://schemas.microsoft.com/office/drawing/2014/main" id="{84102D6F-A9C0-6115-70D8-503A5D3B9431}"/>
                  </a:ext>
                </a:extLst>
              </p:cNvPr>
              <p:cNvGrpSpPr/>
              <p:nvPr/>
            </p:nvGrpSpPr>
            <p:grpSpPr>
              <a:xfrm>
                <a:off x="6270986" y="3467377"/>
                <a:ext cx="1846686" cy="805375"/>
                <a:chOff x="1397744" y="3208399"/>
                <a:chExt cx="1846686" cy="805375"/>
              </a:xfrm>
            </p:grpSpPr>
            <p:pic>
              <p:nvPicPr>
                <p:cNvPr id="46" name="Imagem 45">
                  <a:extLst>
                    <a:ext uri="{FF2B5EF4-FFF2-40B4-BE49-F238E27FC236}">
                      <a16:creationId xmlns:a16="http://schemas.microsoft.com/office/drawing/2014/main" id="{1D181D34-76F4-44FC-BE46-B4F7FA808E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>
                  <a:off x="1397744" y="3208400"/>
                  <a:ext cx="234104" cy="805374"/>
                </a:xfrm>
                <a:prstGeom prst="rect">
                  <a:avLst/>
                </a:prstGeom>
              </p:spPr>
            </p:pic>
            <p:pic>
              <p:nvPicPr>
                <p:cNvPr id="47" name="Imagem 46">
                  <a:extLst>
                    <a:ext uri="{FF2B5EF4-FFF2-40B4-BE49-F238E27FC236}">
                      <a16:creationId xmlns:a16="http://schemas.microsoft.com/office/drawing/2014/main" id="{963CA765-4B6B-6AFA-92A0-05DD95B1ED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 rot="10800000">
                  <a:off x="3010326" y="3208399"/>
                  <a:ext cx="234104" cy="80537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F16CAB08-8B2A-1BF3-720F-6274D74D410B}"/>
                </a:ext>
              </a:extLst>
            </p:cNvPr>
            <p:cNvGrpSpPr/>
            <p:nvPr/>
          </p:nvGrpSpPr>
          <p:grpSpPr>
            <a:xfrm>
              <a:off x="8941920" y="2889638"/>
              <a:ext cx="1960793" cy="1537860"/>
              <a:chOff x="8829376" y="2734892"/>
              <a:chExt cx="1960793" cy="1537860"/>
            </a:xfrm>
          </p:grpSpPr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807AEA88-D7AC-65F8-8529-56EF8BCACBDA}"/>
                  </a:ext>
                </a:extLst>
              </p:cNvPr>
              <p:cNvSpPr txBox="1"/>
              <p:nvPr/>
            </p:nvSpPr>
            <p:spPr>
              <a:xfrm>
                <a:off x="8829376" y="2734892"/>
                <a:ext cx="19607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 err="1">
                    <a:latin typeface="Eras Light ITC" panose="020B0402030504020804" pitchFamily="34" charset="0"/>
                  </a:rPr>
                  <a:t>Ago</a:t>
                </a:r>
                <a:r>
                  <a:rPr lang="pt-BR" sz="3200" b="1" dirty="0">
                    <a:latin typeface="Eras Light ITC" panose="020B0402030504020804" pitchFamily="34" charset="0"/>
                  </a:rPr>
                  <a:t>/2023</a:t>
                </a:r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3F979578-1D33-0C9C-9018-9B5EE543423E}"/>
                  </a:ext>
                </a:extLst>
              </p:cNvPr>
              <p:cNvGrpSpPr/>
              <p:nvPr/>
            </p:nvGrpSpPr>
            <p:grpSpPr>
              <a:xfrm>
                <a:off x="8886429" y="3467377"/>
                <a:ext cx="1846686" cy="805375"/>
                <a:chOff x="1397744" y="3208399"/>
                <a:chExt cx="1846686" cy="805375"/>
              </a:xfrm>
            </p:grpSpPr>
            <p:pic>
              <p:nvPicPr>
                <p:cNvPr id="42" name="Imagem 41">
                  <a:extLst>
                    <a:ext uri="{FF2B5EF4-FFF2-40B4-BE49-F238E27FC236}">
                      <a16:creationId xmlns:a16="http://schemas.microsoft.com/office/drawing/2014/main" id="{98058FB1-D1A2-AC82-D913-836E71D3B0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>
                  <a:off x="1397744" y="3208400"/>
                  <a:ext cx="234104" cy="805374"/>
                </a:xfrm>
                <a:prstGeom prst="rect">
                  <a:avLst/>
                </a:prstGeom>
              </p:spPr>
            </p:pic>
            <p:pic>
              <p:nvPicPr>
                <p:cNvPr id="43" name="Imagem 42">
                  <a:extLst>
                    <a:ext uri="{FF2B5EF4-FFF2-40B4-BE49-F238E27FC236}">
                      <a16:creationId xmlns:a16="http://schemas.microsoft.com/office/drawing/2014/main" id="{F546111C-4D6F-3C81-9BF2-9FDB5DF973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 rot="10800000">
                  <a:off x="3010326" y="3208399"/>
                  <a:ext cx="234104" cy="805374"/>
                </a:xfrm>
                <a:prstGeom prst="rect">
                  <a:avLst/>
                </a:prstGeom>
              </p:spPr>
            </p:pic>
          </p:grpSp>
        </p:grp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A0ACC42A-F79E-9459-AF29-B4BE3DC8CAA2}"/>
                </a:ext>
              </a:extLst>
            </p:cNvPr>
            <p:cNvSpPr txBox="1"/>
            <p:nvPr/>
          </p:nvSpPr>
          <p:spPr>
            <a:xfrm flipH="1">
              <a:off x="1475884" y="3760621"/>
              <a:ext cx="1378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latin typeface="Franklin Gothic Demi" panose="020B0703020102020204" pitchFamily="34" charset="0"/>
                </a:rPr>
                <a:t>58.013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48A3B931-3301-D489-E372-82C2E27698F4}"/>
                </a:ext>
              </a:extLst>
            </p:cNvPr>
            <p:cNvSpPr txBox="1"/>
            <p:nvPr/>
          </p:nvSpPr>
          <p:spPr>
            <a:xfrm flipH="1">
              <a:off x="4120759" y="3760621"/>
              <a:ext cx="1378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latin typeface="Franklin Gothic Demi" panose="020B0703020102020204" pitchFamily="34" charset="0"/>
                </a:rPr>
                <a:t>58.188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D6C323C9-F8AA-BE81-8F00-817C2E10AE80}"/>
                </a:ext>
              </a:extLst>
            </p:cNvPr>
            <p:cNvSpPr txBox="1"/>
            <p:nvPr/>
          </p:nvSpPr>
          <p:spPr>
            <a:xfrm flipH="1">
              <a:off x="6649267" y="3760621"/>
              <a:ext cx="1378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latin typeface="Franklin Gothic Demi" panose="020B0703020102020204" pitchFamily="34" charset="0"/>
                </a:rPr>
                <a:t>58.046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AEE0755F-580E-53F9-9BD5-6847708879BE}"/>
                </a:ext>
              </a:extLst>
            </p:cNvPr>
            <p:cNvSpPr txBox="1"/>
            <p:nvPr/>
          </p:nvSpPr>
          <p:spPr>
            <a:xfrm flipH="1">
              <a:off x="9233078" y="3760621"/>
              <a:ext cx="1378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latin typeface="Franklin Gothic Demi" panose="020B0703020102020204" pitchFamily="34" charset="0"/>
                </a:rPr>
                <a:t>58.039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8234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0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AFD88F-CE96-A4D7-93D1-DED72856C0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7" t="20088" r="9308" b="6645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1CFC451-D774-5CDD-DAC8-584CBEEB7D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"/>
          <a:stretch/>
        </p:blipFill>
        <p:spPr>
          <a:xfrm rot="10800000" flipH="1">
            <a:off x="7104185" y="3235566"/>
            <a:ext cx="4501661" cy="3221503"/>
          </a:xfrm>
          <a:prstGeom prst="snip2Diag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1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CD859AE-55D5-6A47-41B5-F84F33CFCAF7}"/>
              </a:ext>
            </a:extLst>
          </p:cNvPr>
          <p:cNvSpPr txBox="1"/>
          <p:nvPr/>
        </p:nvSpPr>
        <p:spPr>
          <a:xfrm>
            <a:off x="1568277" y="1398182"/>
            <a:ext cx="4323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b="1" dirty="0">
                <a:latin typeface="Eras Bold ITC" panose="020B0907030504020204" pitchFamily="34" charset="0"/>
                <a:cs typeface="Calibri Light" panose="020F0302020204030204" pitchFamily="34" charset="0"/>
              </a:rPr>
              <a:t>Federais da APS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F44B3DC-A901-6376-E998-198C2D038FB8}"/>
              </a:ext>
            </a:extLst>
          </p:cNvPr>
          <p:cNvSpPr txBox="1"/>
          <p:nvPr/>
        </p:nvSpPr>
        <p:spPr>
          <a:xfrm>
            <a:off x="1285461" y="821634"/>
            <a:ext cx="414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Eras Light ITC" panose="020B0402030504020804" pitchFamily="34" charset="0"/>
                <a:cs typeface="Calibri" panose="020F0502020204030204" pitchFamily="34" charset="0"/>
              </a:rPr>
              <a:t>Repasses</a:t>
            </a:r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7E597287-F9E2-685F-1935-88A8C2754A61}"/>
              </a:ext>
            </a:extLst>
          </p:cNvPr>
          <p:cNvSpPr txBox="1">
            <a:spLocks/>
          </p:cNvSpPr>
          <p:nvPr/>
        </p:nvSpPr>
        <p:spPr>
          <a:xfrm>
            <a:off x="2946867" y="2149343"/>
            <a:ext cx="8251219" cy="591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b="0" kern="1200">
                <a:solidFill>
                  <a:schemeClr val="tx1"/>
                </a:solidFill>
                <a:latin typeface="Eras Bold ITC" panose="020B090703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800" b="1" dirty="0">
                <a:latin typeface="Eras Light ITC" panose="020B0402030504020804" pitchFamily="34" charset="0"/>
              </a:rPr>
              <a:t>Incentivo financeiro com base no </a:t>
            </a:r>
            <a:r>
              <a:rPr lang="pt-BR" sz="2800" b="1" dirty="0">
                <a:solidFill>
                  <a:schemeClr val="accent1"/>
                </a:solidFill>
                <a:latin typeface="Eras Light ITC" panose="020B0402030504020804" pitchFamily="34" charset="0"/>
              </a:rPr>
              <a:t>critério populacional</a:t>
            </a:r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F2FC4B27-2A4A-7519-5A92-F0093D966A09}"/>
              </a:ext>
            </a:extLst>
          </p:cNvPr>
          <p:cNvSpPr txBox="1">
            <a:spLocks/>
          </p:cNvSpPr>
          <p:nvPr/>
        </p:nvSpPr>
        <p:spPr>
          <a:xfrm>
            <a:off x="2946867" y="2832884"/>
            <a:ext cx="6882062" cy="591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b="0" kern="1200">
                <a:solidFill>
                  <a:schemeClr val="tx1"/>
                </a:solidFill>
                <a:latin typeface="Eras Bold ITC" panose="020B090703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800" b="1" dirty="0">
                <a:latin typeface="Eras Light ITC" panose="020B0402030504020804" pitchFamily="34" charset="0"/>
              </a:rPr>
              <a:t>Capitação </a:t>
            </a:r>
            <a:r>
              <a:rPr lang="pt-BR" sz="2800" b="1" dirty="0">
                <a:solidFill>
                  <a:schemeClr val="accent1"/>
                </a:solidFill>
                <a:latin typeface="Eras Light ITC" panose="020B0402030504020804" pitchFamily="34" charset="0"/>
              </a:rPr>
              <a:t>ponderada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E1443EC8-961C-774E-E9CF-B6C156B326B9}"/>
              </a:ext>
            </a:extLst>
          </p:cNvPr>
          <p:cNvSpPr txBox="1">
            <a:spLocks/>
          </p:cNvSpPr>
          <p:nvPr/>
        </p:nvSpPr>
        <p:spPr>
          <a:xfrm>
            <a:off x="2946867" y="3516425"/>
            <a:ext cx="6882062" cy="591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b="0" kern="1200">
                <a:solidFill>
                  <a:schemeClr val="tx1"/>
                </a:solidFill>
                <a:latin typeface="Eras Bold ITC" panose="020B090703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800" b="1" dirty="0">
                <a:latin typeface="Eras Light ITC" panose="020B0402030504020804" pitchFamily="34" charset="0"/>
              </a:rPr>
              <a:t>Pagamento por </a:t>
            </a:r>
            <a:r>
              <a:rPr lang="pt-BR" sz="2800" b="1" dirty="0">
                <a:solidFill>
                  <a:schemeClr val="accent1"/>
                </a:solidFill>
                <a:latin typeface="Eras Light ITC" panose="020B0402030504020804" pitchFamily="34" charset="0"/>
              </a:rPr>
              <a:t>desempenho</a:t>
            </a:r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2626F193-3A5F-D6B9-6FAA-385794C0CAB4}"/>
              </a:ext>
            </a:extLst>
          </p:cNvPr>
          <p:cNvSpPr txBox="1">
            <a:spLocks/>
          </p:cNvSpPr>
          <p:nvPr/>
        </p:nvSpPr>
        <p:spPr>
          <a:xfrm>
            <a:off x="2946867" y="4199966"/>
            <a:ext cx="6882062" cy="591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b="0" kern="1200">
                <a:solidFill>
                  <a:schemeClr val="tx1"/>
                </a:solidFill>
                <a:latin typeface="Eras Bold ITC" panose="020B090703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800" b="1" dirty="0">
                <a:latin typeface="Eras Light ITC" panose="020B0402030504020804" pitchFamily="34" charset="0"/>
              </a:rPr>
              <a:t>Incentivo de ações </a:t>
            </a:r>
            <a:r>
              <a:rPr lang="pt-BR" sz="2800" b="1" dirty="0">
                <a:solidFill>
                  <a:schemeClr val="accent1"/>
                </a:solidFill>
                <a:latin typeface="Eras Light ITC" panose="020B0402030504020804" pitchFamily="34" charset="0"/>
              </a:rPr>
              <a:t>estratégicas</a:t>
            </a:r>
          </a:p>
        </p:txBody>
      </p:sp>
      <p:sp>
        <p:nvSpPr>
          <p:cNvPr id="9" name="Espaço Reservado para Texto 1">
            <a:extLst>
              <a:ext uri="{FF2B5EF4-FFF2-40B4-BE49-F238E27FC236}">
                <a16:creationId xmlns:a16="http://schemas.microsoft.com/office/drawing/2014/main" id="{384B6584-5718-87A4-FB4A-08D7DBF6AC35}"/>
              </a:ext>
            </a:extLst>
          </p:cNvPr>
          <p:cNvSpPr txBox="1">
            <a:spLocks/>
          </p:cNvSpPr>
          <p:nvPr/>
        </p:nvSpPr>
        <p:spPr>
          <a:xfrm>
            <a:off x="2946867" y="4883507"/>
            <a:ext cx="6882062" cy="591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b="0" kern="1200">
                <a:solidFill>
                  <a:schemeClr val="tx1"/>
                </a:solidFill>
                <a:latin typeface="Eras Bold ITC" panose="020B090703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800" b="1" dirty="0">
                <a:solidFill>
                  <a:schemeClr val="accent1"/>
                </a:solidFill>
                <a:latin typeface="Eras Light ITC" panose="020B0402030504020804" pitchFamily="34" charset="0"/>
              </a:rPr>
              <a:t>Agentes comunitários de saúde</a:t>
            </a:r>
          </a:p>
        </p:txBody>
      </p:sp>
      <p:sp>
        <p:nvSpPr>
          <p:cNvPr id="10" name="Espaço Reservado para Texto 1">
            <a:extLst>
              <a:ext uri="{FF2B5EF4-FFF2-40B4-BE49-F238E27FC236}">
                <a16:creationId xmlns:a16="http://schemas.microsoft.com/office/drawing/2014/main" id="{860231B7-51C4-2826-3C8E-99C11379D97C}"/>
              </a:ext>
            </a:extLst>
          </p:cNvPr>
          <p:cNvSpPr txBox="1">
            <a:spLocks/>
          </p:cNvSpPr>
          <p:nvPr/>
        </p:nvSpPr>
        <p:spPr>
          <a:xfrm>
            <a:off x="2946867" y="5567047"/>
            <a:ext cx="6882062" cy="591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b="0" kern="1200">
                <a:solidFill>
                  <a:schemeClr val="tx1"/>
                </a:solidFill>
                <a:latin typeface="Eras Bold ITC" panose="020B090703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800" b="1" dirty="0">
                <a:solidFill>
                  <a:schemeClr val="accent1"/>
                </a:solidFill>
                <a:latin typeface="Eras Light ITC" panose="020B0402030504020804" pitchFamily="34" charset="0"/>
              </a:rPr>
              <a:t>Informatização</a:t>
            </a:r>
          </a:p>
        </p:txBody>
      </p:sp>
      <p:pic>
        <p:nvPicPr>
          <p:cNvPr id="12" name="Gráfico 11" descr="Gráfico de pizza">
            <a:extLst>
              <a:ext uri="{FF2B5EF4-FFF2-40B4-BE49-F238E27FC236}">
                <a16:creationId xmlns:a16="http://schemas.microsoft.com/office/drawing/2014/main" id="{F1E8B46B-E306-6554-34E3-A4D4F8026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4076" y="2028660"/>
            <a:ext cx="655983" cy="655983"/>
          </a:xfrm>
          <a:prstGeom prst="rect">
            <a:avLst/>
          </a:prstGeom>
        </p:spPr>
      </p:pic>
      <p:pic>
        <p:nvPicPr>
          <p:cNvPr id="13" name="Gráfico 12" descr="Gráfico de pizza">
            <a:extLst>
              <a:ext uri="{FF2B5EF4-FFF2-40B4-BE49-F238E27FC236}">
                <a16:creationId xmlns:a16="http://schemas.microsoft.com/office/drawing/2014/main" id="{F3BA986F-7A51-3219-834C-2EF9B87FF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4076" y="2710680"/>
            <a:ext cx="655983" cy="655983"/>
          </a:xfrm>
          <a:prstGeom prst="rect">
            <a:avLst/>
          </a:prstGeom>
        </p:spPr>
      </p:pic>
      <p:pic>
        <p:nvPicPr>
          <p:cNvPr id="14" name="Gráfico 13" descr="Gráfico de pizza">
            <a:extLst>
              <a:ext uri="{FF2B5EF4-FFF2-40B4-BE49-F238E27FC236}">
                <a16:creationId xmlns:a16="http://schemas.microsoft.com/office/drawing/2014/main" id="{13ED7AC3-EC5F-4D16-D701-C8D23C2BA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4076" y="3392700"/>
            <a:ext cx="655983" cy="655983"/>
          </a:xfrm>
          <a:prstGeom prst="rect">
            <a:avLst/>
          </a:prstGeom>
        </p:spPr>
      </p:pic>
      <p:pic>
        <p:nvPicPr>
          <p:cNvPr id="15" name="Gráfico 14" descr="Gráfico de pizza">
            <a:extLst>
              <a:ext uri="{FF2B5EF4-FFF2-40B4-BE49-F238E27FC236}">
                <a16:creationId xmlns:a16="http://schemas.microsoft.com/office/drawing/2014/main" id="{D9DF87F8-16E1-5FCD-F94C-2A5706C0A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4076" y="4074720"/>
            <a:ext cx="655983" cy="655983"/>
          </a:xfrm>
          <a:prstGeom prst="rect">
            <a:avLst/>
          </a:prstGeom>
        </p:spPr>
      </p:pic>
      <p:pic>
        <p:nvPicPr>
          <p:cNvPr id="16" name="Gráfico 15" descr="Gráfico de pizza">
            <a:extLst>
              <a:ext uri="{FF2B5EF4-FFF2-40B4-BE49-F238E27FC236}">
                <a16:creationId xmlns:a16="http://schemas.microsoft.com/office/drawing/2014/main" id="{0B67BF9C-B6EB-7ABA-9F96-17941D56F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4076" y="4756740"/>
            <a:ext cx="655983" cy="655983"/>
          </a:xfrm>
          <a:prstGeom prst="rect">
            <a:avLst/>
          </a:prstGeom>
        </p:spPr>
      </p:pic>
      <p:pic>
        <p:nvPicPr>
          <p:cNvPr id="17" name="Gráfico 16" descr="Gráfico de pizza">
            <a:extLst>
              <a:ext uri="{FF2B5EF4-FFF2-40B4-BE49-F238E27FC236}">
                <a16:creationId xmlns:a16="http://schemas.microsoft.com/office/drawing/2014/main" id="{B3F3E3E2-3C91-5063-DFD1-2B2D33752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4076" y="5438761"/>
            <a:ext cx="655983" cy="65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77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15A8D8B-DFB3-CB49-B7FA-818A11BDFF10}"/>
              </a:ext>
            </a:extLst>
          </p:cNvPr>
          <p:cNvSpPr txBox="1"/>
          <p:nvPr/>
        </p:nvSpPr>
        <p:spPr>
          <a:xfrm>
            <a:off x="1285461" y="821634"/>
            <a:ext cx="414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Eras Light ITC" panose="020B0402030504020804" pitchFamily="34" charset="0"/>
                <a:cs typeface="Calibri" panose="020F0502020204030204" pitchFamily="34" charset="0"/>
              </a:rPr>
              <a:t>Pagamento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4B8403-1046-7A5C-0075-07C3840145F2}"/>
              </a:ext>
            </a:extLst>
          </p:cNvPr>
          <p:cNvSpPr txBox="1"/>
          <p:nvPr/>
        </p:nvSpPr>
        <p:spPr>
          <a:xfrm>
            <a:off x="1693170" y="1398182"/>
            <a:ext cx="932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Eras Bold ITC" panose="020B0907030504020204" pitchFamily="34" charset="0"/>
                <a:cs typeface="Calibri Light" panose="020F0302020204030204" pitchFamily="34" charset="0"/>
              </a:rPr>
              <a:t>Desempenho 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4269508-06AE-2112-E56F-D07420D43E66}"/>
              </a:ext>
            </a:extLst>
          </p:cNvPr>
          <p:cNvGrpSpPr/>
          <p:nvPr/>
        </p:nvGrpSpPr>
        <p:grpSpPr>
          <a:xfrm>
            <a:off x="1125417" y="2889638"/>
            <a:ext cx="9777296" cy="1537860"/>
            <a:chOff x="1125417" y="2889638"/>
            <a:chExt cx="9777296" cy="1537860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911790B9-7A5F-F176-D3CB-1F0694CCE715}"/>
                </a:ext>
              </a:extLst>
            </p:cNvPr>
            <p:cNvGrpSpPr/>
            <p:nvPr/>
          </p:nvGrpSpPr>
          <p:grpSpPr>
            <a:xfrm>
              <a:off x="1125417" y="2889638"/>
              <a:ext cx="2079415" cy="1537860"/>
              <a:chOff x="1012873" y="2734892"/>
              <a:chExt cx="2079415" cy="1537860"/>
            </a:xfrm>
          </p:grpSpPr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BE3D0926-DED6-D4B8-0FA7-AD764CD25D80}"/>
                  </a:ext>
                </a:extLst>
              </p:cNvPr>
              <p:cNvSpPr txBox="1"/>
              <p:nvPr/>
            </p:nvSpPr>
            <p:spPr>
              <a:xfrm>
                <a:off x="1012873" y="2734892"/>
                <a:ext cx="20794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>
                    <a:latin typeface="Eras Light ITC" panose="020B0402030504020804" pitchFamily="34" charset="0"/>
                  </a:rPr>
                  <a:t>Maio/2023</a:t>
                </a:r>
              </a:p>
            </p:txBody>
          </p:sp>
          <p:grpSp>
            <p:nvGrpSpPr>
              <p:cNvPr id="26" name="Agrupar 25">
                <a:extLst>
                  <a:ext uri="{FF2B5EF4-FFF2-40B4-BE49-F238E27FC236}">
                    <a16:creationId xmlns:a16="http://schemas.microsoft.com/office/drawing/2014/main" id="{3E479BFC-B343-F3A0-FEA1-EBD56CD095A5}"/>
                  </a:ext>
                </a:extLst>
              </p:cNvPr>
              <p:cNvGrpSpPr/>
              <p:nvPr/>
            </p:nvGrpSpPr>
            <p:grpSpPr>
              <a:xfrm>
                <a:off x="1129237" y="3467377"/>
                <a:ext cx="1846686" cy="805375"/>
                <a:chOff x="1397744" y="3208399"/>
                <a:chExt cx="1846686" cy="805375"/>
              </a:xfrm>
            </p:grpSpPr>
            <p:pic>
              <p:nvPicPr>
                <p:cNvPr id="27" name="Imagem 26">
                  <a:extLst>
                    <a:ext uri="{FF2B5EF4-FFF2-40B4-BE49-F238E27FC236}">
                      <a16:creationId xmlns:a16="http://schemas.microsoft.com/office/drawing/2014/main" id="{9C43961D-A2FE-7654-2E34-D1FFD035E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>
                  <a:off x="1397744" y="3208400"/>
                  <a:ext cx="234104" cy="805374"/>
                </a:xfrm>
                <a:prstGeom prst="rect">
                  <a:avLst/>
                </a:prstGeom>
              </p:spPr>
            </p:pic>
            <p:pic>
              <p:nvPicPr>
                <p:cNvPr id="28" name="Imagem 27">
                  <a:extLst>
                    <a:ext uri="{FF2B5EF4-FFF2-40B4-BE49-F238E27FC236}">
                      <a16:creationId xmlns:a16="http://schemas.microsoft.com/office/drawing/2014/main" id="{6CF60958-05C6-6358-CBAC-F23584B6F6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 rot="10800000">
                  <a:off x="3010326" y="3208399"/>
                  <a:ext cx="234104" cy="80537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5510443A-CB1E-0E55-0017-2FC150DD552E}"/>
                </a:ext>
              </a:extLst>
            </p:cNvPr>
            <p:cNvGrpSpPr/>
            <p:nvPr/>
          </p:nvGrpSpPr>
          <p:grpSpPr>
            <a:xfrm>
              <a:off x="3884904" y="2889638"/>
              <a:ext cx="1850186" cy="1537860"/>
              <a:chOff x="3693115" y="2734892"/>
              <a:chExt cx="1850186" cy="1537860"/>
            </a:xfrm>
          </p:grpSpPr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4047756-4094-0C74-3343-B7CB1CF37209}"/>
                  </a:ext>
                </a:extLst>
              </p:cNvPr>
              <p:cNvSpPr txBox="1"/>
              <p:nvPr/>
            </p:nvSpPr>
            <p:spPr>
              <a:xfrm>
                <a:off x="3693115" y="2734892"/>
                <a:ext cx="18501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 err="1">
                    <a:latin typeface="Eras Light ITC" panose="020B0402030504020804" pitchFamily="34" charset="0"/>
                  </a:rPr>
                  <a:t>Jun</a:t>
                </a:r>
                <a:r>
                  <a:rPr lang="pt-BR" sz="3200" b="1" dirty="0">
                    <a:latin typeface="Eras Light ITC" panose="020B0402030504020804" pitchFamily="34" charset="0"/>
                  </a:rPr>
                  <a:t>/2023</a:t>
                </a:r>
              </a:p>
            </p:txBody>
          </p:sp>
          <p:grpSp>
            <p:nvGrpSpPr>
              <p:cNvPr id="22" name="Agrupar 21">
                <a:extLst>
                  <a:ext uri="{FF2B5EF4-FFF2-40B4-BE49-F238E27FC236}">
                    <a16:creationId xmlns:a16="http://schemas.microsoft.com/office/drawing/2014/main" id="{3579185A-EE2F-F5DA-99AD-73E61EBE021B}"/>
                  </a:ext>
                </a:extLst>
              </p:cNvPr>
              <p:cNvGrpSpPr/>
              <p:nvPr/>
            </p:nvGrpSpPr>
            <p:grpSpPr>
              <a:xfrm>
                <a:off x="3694865" y="3467377"/>
                <a:ext cx="1846686" cy="805375"/>
                <a:chOff x="1397744" y="3208399"/>
                <a:chExt cx="1846686" cy="805375"/>
              </a:xfrm>
            </p:grpSpPr>
            <p:pic>
              <p:nvPicPr>
                <p:cNvPr id="23" name="Imagem 22">
                  <a:extLst>
                    <a:ext uri="{FF2B5EF4-FFF2-40B4-BE49-F238E27FC236}">
                      <a16:creationId xmlns:a16="http://schemas.microsoft.com/office/drawing/2014/main" id="{59D91F7F-03A0-3C9E-1ACD-C9A5FE8205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>
                  <a:off x="1397744" y="3208400"/>
                  <a:ext cx="234104" cy="805374"/>
                </a:xfrm>
                <a:prstGeom prst="rect">
                  <a:avLst/>
                </a:prstGeom>
              </p:spPr>
            </p:pic>
            <p:pic>
              <p:nvPicPr>
                <p:cNvPr id="24" name="Imagem 23">
                  <a:extLst>
                    <a:ext uri="{FF2B5EF4-FFF2-40B4-BE49-F238E27FC236}">
                      <a16:creationId xmlns:a16="http://schemas.microsoft.com/office/drawing/2014/main" id="{2AD1F499-A951-188E-BCBD-FC09482B8D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 rot="10800000">
                  <a:off x="3010326" y="3208399"/>
                  <a:ext cx="234104" cy="80537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42023D62-4F1E-6DA8-34B0-0BF5D9ED9DCE}"/>
                </a:ext>
              </a:extLst>
            </p:cNvPr>
            <p:cNvGrpSpPr/>
            <p:nvPr/>
          </p:nvGrpSpPr>
          <p:grpSpPr>
            <a:xfrm>
              <a:off x="6415162" y="2889638"/>
              <a:ext cx="1846686" cy="1537860"/>
              <a:chOff x="6270986" y="2734892"/>
              <a:chExt cx="1846686" cy="1537860"/>
            </a:xfrm>
          </p:grpSpPr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519F506-4BBC-44FF-CB6E-06B01BF52D3A}"/>
                  </a:ext>
                </a:extLst>
              </p:cNvPr>
              <p:cNvSpPr txBox="1"/>
              <p:nvPr/>
            </p:nvSpPr>
            <p:spPr>
              <a:xfrm>
                <a:off x="6347783" y="2734892"/>
                <a:ext cx="16930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>
                    <a:latin typeface="Eras Light ITC" panose="020B0402030504020804" pitchFamily="34" charset="0"/>
                  </a:rPr>
                  <a:t>Jul/2023</a:t>
                </a:r>
              </a:p>
            </p:txBody>
          </p:sp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B796F809-CD12-C1BF-D921-0C2376F19F5C}"/>
                  </a:ext>
                </a:extLst>
              </p:cNvPr>
              <p:cNvGrpSpPr/>
              <p:nvPr/>
            </p:nvGrpSpPr>
            <p:grpSpPr>
              <a:xfrm>
                <a:off x="6270986" y="3467377"/>
                <a:ext cx="1846686" cy="805375"/>
                <a:chOff x="1397744" y="3208399"/>
                <a:chExt cx="1846686" cy="805375"/>
              </a:xfrm>
            </p:grpSpPr>
            <p:pic>
              <p:nvPicPr>
                <p:cNvPr id="19" name="Imagem 18">
                  <a:extLst>
                    <a:ext uri="{FF2B5EF4-FFF2-40B4-BE49-F238E27FC236}">
                      <a16:creationId xmlns:a16="http://schemas.microsoft.com/office/drawing/2014/main" id="{DFAACA9A-F5DE-FB47-B679-40ED021684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>
                  <a:off x="1397744" y="3208400"/>
                  <a:ext cx="234104" cy="805374"/>
                </a:xfrm>
                <a:prstGeom prst="rect">
                  <a:avLst/>
                </a:prstGeom>
              </p:spPr>
            </p:pic>
            <p:pic>
              <p:nvPicPr>
                <p:cNvPr id="20" name="Imagem 19">
                  <a:extLst>
                    <a:ext uri="{FF2B5EF4-FFF2-40B4-BE49-F238E27FC236}">
                      <a16:creationId xmlns:a16="http://schemas.microsoft.com/office/drawing/2014/main" id="{FFCA0A33-702F-62B6-E763-8997D90FA1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 rot="10800000">
                  <a:off x="3010326" y="3208399"/>
                  <a:ext cx="234104" cy="80537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A402EE83-DCC6-E806-CD25-95E82DAABBC2}"/>
                </a:ext>
              </a:extLst>
            </p:cNvPr>
            <p:cNvGrpSpPr/>
            <p:nvPr/>
          </p:nvGrpSpPr>
          <p:grpSpPr>
            <a:xfrm>
              <a:off x="8941920" y="2889638"/>
              <a:ext cx="1960793" cy="1537860"/>
              <a:chOff x="8829376" y="2734892"/>
              <a:chExt cx="1960793" cy="1537860"/>
            </a:xfrm>
          </p:grpSpPr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6DEC49D-646B-842F-EF87-EE8C22E87EB0}"/>
                  </a:ext>
                </a:extLst>
              </p:cNvPr>
              <p:cNvSpPr txBox="1"/>
              <p:nvPr/>
            </p:nvSpPr>
            <p:spPr>
              <a:xfrm>
                <a:off x="8829376" y="2734892"/>
                <a:ext cx="19607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 err="1">
                    <a:latin typeface="Eras Light ITC" panose="020B0402030504020804" pitchFamily="34" charset="0"/>
                  </a:rPr>
                  <a:t>Ago</a:t>
                </a:r>
                <a:r>
                  <a:rPr lang="pt-BR" sz="3200" b="1" dirty="0">
                    <a:latin typeface="Eras Light ITC" panose="020B0402030504020804" pitchFamily="34" charset="0"/>
                  </a:rPr>
                  <a:t>/2023</a:t>
                </a:r>
              </a:p>
            </p:txBody>
          </p: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8128C76A-0696-D17E-71FB-4E3114736B6E}"/>
                  </a:ext>
                </a:extLst>
              </p:cNvPr>
              <p:cNvGrpSpPr/>
              <p:nvPr/>
            </p:nvGrpSpPr>
            <p:grpSpPr>
              <a:xfrm>
                <a:off x="8886429" y="3467377"/>
                <a:ext cx="1846686" cy="805375"/>
                <a:chOff x="1397744" y="3208399"/>
                <a:chExt cx="1846686" cy="805375"/>
              </a:xfrm>
            </p:grpSpPr>
            <p:pic>
              <p:nvPicPr>
                <p:cNvPr id="15" name="Imagem 14">
                  <a:extLst>
                    <a:ext uri="{FF2B5EF4-FFF2-40B4-BE49-F238E27FC236}">
                      <a16:creationId xmlns:a16="http://schemas.microsoft.com/office/drawing/2014/main" id="{785586AD-44A5-3C87-8C41-47E1D69AD5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>
                  <a:off x="1397744" y="3208400"/>
                  <a:ext cx="234104" cy="805374"/>
                </a:xfrm>
                <a:prstGeom prst="rect">
                  <a:avLst/>
                </a:prstGeom>
              </p:spPr>
            </p:pic>
            <p:pic>
              <p:nvPicPr>
                <p:cNvPr id="16" name="Imagem 15">
                  <a:extLst>
                    <a:ext uri="{FF2B5EF4-FFF2-40B4-BE49-F238E27FC236}">
                      <a16:creationId xmlns:a16="http://schemas.microsoft.com/office/drawing/2014/main" id="{761A2B6B-7446-62D0-7584-245555DAFA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 rot="10800000">
                  <a:off x="3010326" y="3208399"/>
                  <a:ext cx="234104" cy="805374"/>
                </a:xfrm>
                <a:prstGeom prst="rect">
                  <a:avLst/>
                </a:prstGeom>
              </p:spPr>
            </p:pic>
          </p:grpSp>
        </p:grp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0873085-0C90-4568-49CA-05E4D0214259}"/>
                </a:ext>
              </a:extLst>
            </p:cNvPr>
            <p:cNvSpPr txBox="1"/>
            <p:nvPr/>
          </p:nvSpPr>
          <p:spPr>
            <a:xfrm flipH="1">
              <a:off x="1475886" y="3622122"/>
              <a:ext cx="13784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Franklin Gothic Demi" panose="020B0703020102020204" pitchFamily="34" charset="0"/>
                </a:rPr>
                <a:t>R$ 65.218,90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6CA78FD3-6E1E-FFBC-304C-CD06847D11C6}"/>
                </a:ext>
              </a:extLst>
            </p:cNvPr>
            <p:cNvSpPr txBox="1"/>
            <p:nvPr/>
          </p:nvSpPr>
          <p:spPr>
            <a:xfrm flipH="1">
              <a:off x="4120759" y="3622122"/>
              <a:ext cx="13784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Franklin Gothic Demi" panose="020B0703020102020204" pitchFamily="34" charset="0"/>
                </a:rPr>
                <a:t>R$ 65.629,49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7EC1DFF-C91C-30EE-DFE3-5E70420ABEA5}"/>
                </a:ext>
              </a:extLst>
            </p:cNvPr>
            <p:cNvSpPr txBox="1"/>
            <p:nvPr/>
          </p:nvSpPr>
          <p:spPr>
            <a:xfrm flipH="1">
              <a:off x="6649267" y="3622122"/>
              <a:ext cx="13784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Franklin Gothic Demi" panose="020B0703020102020204" pitchFamily="34" charset="0"/>
                </a:rPr>
                <a:t>R$ 65.629,49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9E29694-3A5D-0DEC-0489-418CCD73150A}"/>
                </a:ext>
              </a:extLst>
            </p:cNvPr>
            <p:cNvSpPr txBox="1"/>
            <p:nvPr/>
          </p:nvSpPr>
          <p:spPr>
            <a:xfrm flipH="1">
              <a:off x="9233078" y="3622122"/>
              <a:ext cx="13784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Franklin Gothic Demi" panose="020B0703020102020204" pitchFamily="34" charset="0"/>
                </a:rPr>
                <a:t>R$ 65.629,49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9282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05065C6-2F2C-EA5E-FDBA-32552F038F5B}"/>
              </a:ext>
            </a:extLst>
          </p:cNvPr>
          <p:cNvSpPr txBox="1"/>
          <p:nvPr/>
        </p:nvSpPr>
        <p:spPr>
          <a:xfrm>
            <a:off x="1285460" y="821634"/>
            <a:ext cx="6976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Eras Light ITC" panose="020B0402030504020804" pitchFamily="34" charset="0"/>
                <a:cs typeface="Calibri" panose="020F0502020204030204" pitchFamily="34" charset="0"/>
              </a:rPr>
              <a:t>Pagamento ações estratégicas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D311BA4-5D01-47F0-9F08-81CD2B155B29}"/>
              </a:ext>
            </a:extLst>
          </p:cNvPr>
          <p:cNvSpPr txBox="1"/>
          <p:nvPr/>
        </p:nvSpPr>
        <p:spPr>
          <a:xfrm>
            <a:off x="1693170" y="1398182"/>
            <a:ext cx="932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Eras Bold ITC" panose="020B0907030504020204" pitchFamily="34" charset="0"/>
                <a:cs typeface="Calibri Light" panose="020F0302020204030204" pitchFamily="34" charset="0"/>
              </a:rPr>
              <a:t>Saúde bucal 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99ABE88-12DF-D4C2-5436-A5B66B5A438B}"/>
              </a:ext>
            </a:extLst>
          </p:cNvPr>
          <p:cNvGrpSpPr/>
          <p:nvPr/>
        </p:nvGrpSpPr>
        <p:grpSpPr>
          <a:xfrm>
            <a:off x="1125417" y="2889638"/>
            <a:ext cx="9777296" cy="1537860"/>
            <a:chOff x="1125417" y="2889638"/>
            <a:chExt cx="9777296" cy="1537860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18116658-13EF-8FA3-D916-A79DC9DA7A41}"/>
                </a:ext>
              </a:extLst>
            </p:cNvPr>
            <p:cNvGrpSpPr/>
            <p:nvPr/>
          </p:nvGrpSpPr>
          <p:grpSpPr>
            <a:xfrm>
              <a:off x="1125417" y="2889638"/>
              <a:ext cx="2079415" cy="1537860"/>
              <a:chOff x="1012873" y="2734892"/>
              <a:chExt cx="2079415" cy="1537860"/>
            </a:xfrm>
          </p:grpSpPr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099E4CC-AD2C-AD98-3B54-B2301A81E97E}"/>
                  </a:ext>
                </a:extLst>
              </p:cNvPr>
              <p:cNvSpPr txBox="1"/>
              <p:nvPr/>
            </p:nvSpPr>
            <p:spPr>
              <a:xfrm>
                <a:off x="1012873" y="2734892"/>
                <a:ext cx="20794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>
                    <a:latin typeface="Eras Light ITC" panose="020B0402030504020804" pitchFamily="34" charset="0"/>
                  </a:rPr>
                  <a:t>Maio/2023</a:t>
                </a:r>
              </a:p>
            </p:txBody>
          </p:sp>
          <p:grpSp>
            <p:nvGrpSpPr>
              <p:cNvPr id="26" name="Agrupar 25">
                <a:extLst>
                  <a:ext uri="{FF2B5EF4-FFF2-40B4-BE49-F238E27FC236}">
                    <a16:creationId xmlns:a16="http://schemas.microsoft.com/office/drawing/2014/main" id="{0FE683AB-2DA2-1424-3F19-2C274BCD5BD7}"/>
                  </a:ext>
                </a:extLst>
              </p:cNvPr>
              <p:cNvGrpSpPr/>
              <p:nvPr/>
            </p:nvGrpSpPr>
            <p:grpSpPr>
              <a:xfrm>
                <a:off x="1129237" y="3467377"/>
                <a:ext cx="1846686" cy="805375"/>
                <a:chOff x="1397744" y="3208399"/>
                <a:chExt cx="1846686" cy="805375"/>
              </a:xfrm>
            </p:grpSpPr>
            <p:pic>
              <p:nvPicPr>
                <p:cNvPr id="27" name="Imagem 26">
                  <a:extLst>
                    <a:ext uri="{FF2B5EF4-FFF2-40B4-BE49-F238E27FC236}">
                      <a16:creationId xmlns:a16="http://schemas.microsoft.com/office/drawing/2014/main" id="{B2B88075-BBC4-C160-F4D1-3523FFD0A7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>
                  <a:off x="1397744" y="3208400"/>
                  <a:ext cx="234104" cy="805374"/>
                </a:xfrm>
                <a:prstGeom prst="rect">
                  <a:avLst/>
                </a:prstGeom>
              </p:spPr>
            </p:pic>
            <p:pic>
              <p:nvPicPr>
                <p:cNvPr id="28" name="Imagem 27">
                  <a:extLst>
                    <a:ext uri="{FF2B5EF4-FFF2-40B4-BE49-F238E27FC236}">
                      <a16:creationId xmlns:a16="http://schemas.microsoft.com/office/drawing/2014/main" id="{23706536-4DA9-79C7-DEEB-65659D5058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 rot="10800000">
                  <a:off x="3010326" y="3208399"/>
                  <a:ext cx="234104" cy="80537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BE7691AE-DFF0-08F4-F95B-CBC0B89C41E0}"/>
                </a:ext>
              </a:extLst>
            </p:cNvPr>
            <p:cNvGrpSpPr/>
            <p:nvPr/>
          </p:nvGrpSpPr>
          <p:grpSpPr>
            <a:xfrm>
              <a:off x="3884904" y="2889638"/>
              <a:ext cx="1850186" cy="1537860"/>
              <a:chOff x="3693115" y="2734892"/>
              <a:chExt cx="1850186" cy="1537860"/>
            </a:xfrm>
          </p:grpSpPr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FC94EBB-36DC-9EDD-41E3-94999195E067}"/>
                  </a:ext>
                </a:extLst>
              </p:cNvPr>
              <p:cNvSpPr txBox="1"/>
              <p:nvPr/>
            </p:nvSpPr>
            <p:spPr>
              <a:xfrm>
                <a:off x="3693115" y="2734892"/>
                <a:ext cx="18501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 err="1">
                    <a:latin typeface="Eras Light ITC" panose="020B0402030504020804" pitchFamily="34" charset="0"/>
                  </a:rPr>
                  <a:t>Jun</a:t>
                </a:r>
                <a:r>
                  <a:rPr lang="pt-BR" sz="3200" b="1" dirty="0">
                    <a:latin typeface="Eras Light ITC" panose="020B0402030504020804" pitchFamily="34" charset="0"/>
                  </a:rPr>
                  <a:t>/2023</a:t>
                </a:r>
              </a:p>
            </p:txBody>
          </p:sp>
          <p:grpSp>
            <p:nvGrpSpPr>
              <p:cNvPr id="22" name="Agrupar 21">
                <a:extLst>
                  <a:ext uri="{FF2B5EF4-FFF2-40B4-BE49-F238E27FC236}">
                    <a16:creationId xmlns:a16="http://schemas.microsoft.com/office/drawing/2014/main" id="{2355E5F1-42F6-78ED-C122-F9D24A476F71}"/>
                  </a:ext>
                </a:extLst>
              </p:cNvPr>
              <p:cNvGrpSpPr/>
              <p:nvPr/>
            </p:nvGrpSpPr>
            <p:grpSpPr>
              <a:xfrm>
                <a:off x="3694865" y="3467377"/>
                <a:ext cx="1846686" cy="805375"/>
                <a:chOff x="1397744" y="3208399"/>
                <a:chExt cx="1846686" cy="805375"/>
              </a:xfrm>
            </p:grpSpPr>
            <p:pic>
              <p:nvPicPr>
                <p:cNvPr id="23" name="Imagem 22">
                  <a:extLst>
                    <a:ext uri="{FF2B5EF4-FFF2-40B4-BE49-F238E27FC236}">
                      <a16:creationId xmlns:a16="http://schemas.microsoft.com/office/drawing/2014/main" id="{DA838AA3-41E0-6E0D-9A11-62F5900AF3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>
                  <a:off x="1397744" y="3208400"/>
                  <a:ext cx="234104" cy="805374"/>
                </a:xfrm>
                <a:prstGeom prst="rect">
                  <a:avLst/>
                </a:prstGeom>
              </p:spPr>
            </p:pic>
            <p:pic>
              <p:nvPicPr>
                <p:cNvPr id="24" name="Imagem 23">
                  <a:extLst>
                    <a:ext uri="{FF2B5EF4-FFF2-40B4-BE49-F238E27FC236}">
                      <a16:creationId xmlns:a16="http://schemas.microsoft.com/office/drawing/2014/main" id="{FE92C429-5697-FB92-81BA-6C387696EB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 rot="10800000">
                  <a:off x="3010326" y="3208399"/>
                  <a:ext cx="234104" cy="80537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7CFFCEC3-92F7-DEB0-96B2-97E88510389B}"/>
                </a:ext>
              </a:extLst>
            </p:cNvPr>
            <p:cNvGrpSpPr/>
            <p:nvPr/>
          </p:nvGrpSpPr>
          <p:grpSpPr>
            <a:xfrm>
              <a:off x="6415162" y="2889638"/>
              <a:ext cx="1846686" cy="1537860"/>
              <a:chOff x="6270986" y="2734892"/>
              <a:chExt cx="1846686" cy="1537860"/>
            </a:xfrm>
          </p:grpSpPr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942A63E-86B5-8CAF-5360-631B963B3B3C}"/>
                  </a:ext>
                </a:extLst>
              </p:cNvPr>
              <p:cNvSpPr txBox="1"/>
              <p:nvPr/>
            </p:nvSpPr>
            <p:spPr>
              <a:xfrm>
                <a:off x="6347783" y="2734892"/>
                <a:ext cx="16930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>
                    <a:latin typeface="Eras Light ITC" panose="020B0402030504020804" pitchFamily="34" charset="0"/>
                  </a:rPr>
                  <a:t>Jul/2023</a:t>
                </a:r>
              </a:p>
            </p:txBody>
          </p:sp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4A63EDE3-1A53-7D66-3819-FA53CD87BC3C}"/>
                  </a:ext>
                </a:extLst>
              </p:cNvPr>
              <p:cNvGrpSpPr/>
              <p:nvPr/>
            </p:nvGrpSpPr>
            <p:grpSpPr>
              <a:xfrm>
                <a:off x="6270986" y="3467377"/>
                <a:ext cx="1846686" cy="805375"/>
                <a:chOff x="1397744" y="3208399"/>
                <a:chExt cx="1846686" cy="805375"/>
              </a:xfrm>
            </p:grpSpPr>
            <p:pic>
              <p:nvPicPr>
                <p:cNvPr id="19" name="Imagem 18">
                  <a:extLst>
                    <a:ext uri="{FF2B5EF4-FFF2-40B4-BE49-F238E27FC236}">
                      <a16:creationId xmlns:a16="http://schemas.microsoft.com/office/drawing/2014/main" id="{053200EE-7B9D-D397-9EDB-0EAA18622D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>
                  <a:off x="1397744" y="3208400"/>
                  <a:ext cx="234104" cy="805374"/>
                </a:xfrm>
                <a:prstGeom prst="rect">
                  <a:avLst/>
                </a:prstGeom>
              </p:spPr>
            </p:pic>
            <p:pic>
              <p:nvPicPr>
                <p:cNvPr id="20" name="Imagem 19">
                  <a:extLst>
                    <a:ext uri="{FF2B5EF4-FFF2-40B4-BE49-F238E27FC236}">
                      <a16:creationId xmlns:a16="http://schemas.microsoft.com/office/drawing/2014/main" id="{84A2FA10-4427-93D2-6902-B249A9CABF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 rot="10800000">
                  <a:off x="3010326" y="3208399"/>
                  <a:ext cx="234104" cy="80537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903A9DC7-9D66-AA3F-5B8E-FBFB39161EAF}"/>
                </a:ext>
              </a:extLst>
            </p:cNvPr>
            <p:cNvGrpSpPr/>
            <p:nvPr/>
          </p:nvGrpSpPr>
          <p:grpSpPr>
            <a:xfrm>
              <a:off x="8941920" y="2889638"/>
              <a:ext cx="1960793" cy="1537860"/>
              <a:chOff x="8829376" y="2734892"/>
              <a:chExt cx="1960793" cy="1537860"/>
            </a:xfrm>
          </p:grpSpPr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9AD43A2-ABFF-81A3-8CF8-3B78BBD31582}"/>
                  </a:ext>
                </a:extLst>
              </p:cNvPr>
              <p:cNvSpPr txBox="1"/>
              <p:nvPr/>
            </p:nvSpPr>
            <p:spPr>
              <a:xfrm>
                <a:off x="8829376" y="2734892"/>
                <a:ext cx="19607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 err="1">
                    <a:latin typeface="Eras Light ITC" panose="020B0402030504020804" pitchFamily="34" charset="0"/>
                  </a:rPr>
                  <a:t>Ago</a:t>
                </a:r>
                <a:r>
                  <a:rPr lang="pt-BR" sz="3200" b="1" dirty="0">
                    <a:latin typeface="Eras Light ITC" panose="020B0402030504020804" pitchFamily="34" charset="0"/>
                  </a:rPr>
                  <a:t>/2023</a:t>
                </a:r>
              </a:p>
            </p:txBody>
          </p: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4EEE6D27-5CDA-F29E-F622-B40B9679A8B7}"/>
                  </a:ext>
                </a:extLst>
              </p:cNvPr>
              <p:cNvGrpSpPr/>
              <p:nvPr/>
            </p:nvGrpSpPr>
            <p:grpSpPr>
              <a:xfrm>
                <a:off x="8886429" y="3467377"/>
                <a:ext cx="1846686" cy="805375"/>
                <a:chOff x="1397744" y="3208399"/>
                <a:chExt cx="1846686" cy="805375"/>
              </a:xfrm>
            </p:grpSpPr>
            <p:pic>
              <p:nvPicPr>
                <p:cNvPr id="15" name="Imagem 14">
                  <a:extLst>
                    <a:ext uri="{FF2B5EF4-FFF2-40B4-BE49-F238E27FC236}">
                      <a16:creationId xmlns:a16="http://schemas.microsoft.com/office/drawing/2014/main" id="{7FE82AA0-DFB6-2C83-04F1-47CC45123A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>
                  <a:off x="1397744" y="3208400"/>
                  <a:ext cx="234104" cy="805374"/>
                </a:xfrm>
                <a:prstGeom prst="rect">
                  <a:avLst/>
                </a:prstGeom>
              </p:spPr>
            </p:pic>
            <p:pic>
              <p:nvPicPr>
                <p:cNvPr id="16" name="Imagem 15">
                  <a:extLst>
                    <a:ext uri="{FF2B5EF4-FFF2-40B4-BE49-F238E27FC236}">
                      <a16:creationId xmlns:a16="http://schemas.microsoft.com/office/drawing/2014/main" id="{35B8A7CB-5F7F-1AA4-8AB0-6B875585DE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 rot="10800000">
                  <a:off x="3010326" y="3208399"/>
                  <a:ext cx="234104" cy="805374"/>
                </a:xfrm>
                <a:prstGeom prst="rect">
                  <a:avLst/>
                </a:prstGeom>
              </p:spPr>
            </p:pic>
          </p:grpSp>
        </p:grp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04E405AA-B778-5E9A-4509-BF408CEBE8D3}"/>
                </a:ext>
              </a:extLst>
            </p:cNvPr>
            <p:cNvSpPr txBox="1"/>
            <p:nvPr/>
          </p:nvSpPr>
          <p:spPr>
            <a:xfrm flipH="1">
              <a:off x="1475886" y="3622122"/>
              <a:ext cx="13784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Franklin Gothic Demi" panose="020B0703020102020204" pitchFamily="34" charset="0"/>
                </a:rPr>
                <a:t>R$ 30.662,50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3DD51421-8784-5BF4-36BF-B07836B12BB3}"/>
                </a:ext>
              </a:extLst>
            </p:cNvPr>
            <p:cNvSpPr txBox="1"/>
            <p:nvPr/>
          </p:nvSpPr>
          <p:spPr>
            <a:xfrm flipH="1">
              <a:off x="4120759" y="3622122"/>
              <a:ext cx="13784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Franklin Gothic Demi" panose="020B0703020102020204" pitchFamily="34" charset="0"/>
                </a:rPr>
                <a:t>R$ 30.662,50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4B0914D-2F43-D227-CC59-C494DDFEA9F8}"/>
                </a:ext>
              </a:extLst>
            </p:cNvPr>
            <p:cNvSpPr txBox="1"/>
            <p:nvPr/>
          </p:nvSpPr>
          <p:spPr>
            <a:xfrm flipH="1">
              <a:off x="6649267" y="3622122"/>
              <a:ext cx="13784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Franklin Gothic Demi" panose="020B0703020102020204" pitchFamily="34" charset="0"/>
                </a:rPr>
                <a:t>R$ 30.662,50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1ECEBA0-7D68-A42B-B726-0DD2EA059F57}"/>
                </a:ext>
              </a:extLst>
            </p:cNvPr>
            <p:cNvSpPr txBox="1"/>
            <p:nvPr/>
          </p:nvSpPr>
          <p:spPr>
            <a:xfrm flipH="1">
              <a:off x="9233078" y="3622122"/>
              <a:ext cx="13784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Franklin Gothic Demi" panose="020B0703020102020204" pitchFamily="34" charset="0"/>
                </a:rPr>
                <a:t>R$ 38.021,50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0602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2D11F88-53E8-3191-670A-5770BD876534}"/>
              </a:ext>
            </a:extLst>
          </p:cNvPr>
          <p:cNvSpPr txBox="1"/>
          <p:nvPr/>
        </p:nvSpPr>
        <p:spPr>
          <a:xfrm>
            <a:off x="1285460" y="821634"/>
            <a:ext cx="6976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Eras Light ITC" panose="020B0402030504020804" pitchFamily="34" charset="0"/>
                <a:cs typeface="Calibri" panose="020F0502020204030204" pitchFamily="34" charset="0"/>
              </a:rPr>
              <a:t>Pagamento ações estratégicas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967C5A-8AB8-39E1-B0FA-6953193241E0}"/>
              </a:ext>
            </a:extLst>
          </p:cNvPr>
          <p:cNvSpPr txBox="1"/>
          <p:nvPr/>
        </p:nvSpPr>
        <p:spPr>
          <a:xfrm>
            <a:off x="1693170" y="1398182"/>
            <a:ext cx="932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Eras Bold ITC" panose="020B0907030504020204" pitchFamily="34" charset="0"/>
                <a:cs typeface="Calibri Light" panose="020F0302020204030204" pitchFamily="34" charset="0"/>
              </a:rPr>
              <a:t>LRPD 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D443DD6-67B4-D5DB-36DD-EEB28901F560}"/>
              </a:ext>
            </a:extLst>
          </p:cNvPr>
          <p:cNvGrpSpPr/>
          <p:nvPr/>
        </p:nvGrpSpPr>
        <p:grpSpPr>
          <a:xfrm>
            <a:off x="1125417" y="2889638"/>
            <a:ext cx="9777296" cy="1537860"/>
            <a:chOff x="1125417" y="2889638"/>
            <a:chExt cx="9777296" cy="1537860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27DB2003-B401-C868-798B-63DB9EA2DD94}"/>
                </a:ext>
              </a:extLst>
            </p:cNvPr>
            <p:cNvGrpSpPr/>
            <p:nvPr/>
          </p:nvGrpSpPr>
          <p:grpSpPr>
            <a:xfrm>
              <a:off x="1125417" y="2889638"/>
              <a:ext cx="2079415" cy="1537860"/>
              <a:chOff x="1012873" y="2734892"/>
              <a:chExt cx="2079415" cy="1537860"/>
            </a:xfrm>
          </p:grpSpPr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F5AE73B6-0EBE-D047-FA47-F7D89F202CF6}"/>
                  </a:ext>
                </a:extLst>
              </p:cNvPr>
              <p:cNvSpPr txBox="1"/>
              <p:nvPr/>
            </p:nvSpPr>
            <p:spPr>
              <a:xfrm>
                <a:off x="1012873" y="2734892"/>
                <a:ext cx="20794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>
                    <a:latin typeface="Eras Light ITC" panose="020B0402030504020804" pitchFamily="34" charset="0"/>
                  </a:rPr>
                  <a:t>Maio/2023</a:t>
                </a:r>
              </a:p>
            </p:txBody>
          </p:sp>
          <p:grpSp>
            <p:nvGrpSpPr>
              <p:cNvPr id="26" name="Agrupar 25">
                <a:extLst>
                  <a:ext uri="{FF2B5EF4-FFF2-40B4-BE49-F238E27FC236}">
                    <a16:creationId xmlns:a16="http://schemas.microsoft.com/office/drawing/2014/main" id="{C7526BAD-8290-F85D-E129-D7E2A341CDB7}"/>
                  </a:ext>
                </a:extLst>
              </p:cNvPr>
              <p:cNvGrpSpPr/>
              <p:nvPr/>
            </p:nvGrpSpPr>
            <p:grpSpPr>
              <a:xfrm>
                <a:off x="1129237" y="3467377"/>
                <a:ext cx="1846686" cy="805375"/>
                <a:chOff x="1397744" y="3208399"/>
                <a:chExt cx="1846686" cy="805375"/>
              </a:xfrm>
            </p:grpSpPr>
            <p:pic>
              <p:nvPicPr>
                <p:cNvPr id="27" name="Imagem 26">
                  <a:extLst>
                    <a:ext uri="{FF2B5EF4-FFF2-40B4-BE49-F238E27FC236}">
                      <a16:creationId xmlns:a16="http://schemas.microsoft.com/office/drawing/2014/main" id="{7F543937-2AEF-0204-6F09-0A5A3D5DFC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>
                  <a:off x="1397744" y="3208400"/>
                  <a:ext cx="234104" cy="805374"/>
                </a:xfrm>
                <a:prstGeom prst="rect">
                  <a:avLst/>
                </a:prstGeom>
              </p:spPr>
            </p:pic>
            <p:pic>
              <p:nvPicPr>
                <p:cNvPr id="28" name="Imagem 27">
                  <a:extLst>
                    <a:ext uri="{FF2B5EF4-FFF2-40B4-BE49-F238E27FC236}">
                      <a16:creationId xmlns:a16="http://schemas.microsoft.com/office/drawing/2014/main" id="{23DD4B34-3BDA-E802-F917-B9A6784E6A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 rot="10800000">
                  <a:off x="3010326" y="3208399"/>
                  <a:ext cx="234104" cy="80537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9E89B40-3C29-F798-191A-2D3CA177D414}"/>
                </a:ext>
              </a:extLst>
            </p:cNvPr>
            <p:cNvGrpSpPr/>
            <p:nvPr/>
          </p:nvGrpSpPr>
          <p:grpSpPr>
            <a:xfrm>
              <a:off x="3884904" y="2889638"/>
              <a:ext cx="1850186" cy="1537860"/>
              <a:chOff x="3693115" y="2734892"/>
              <a:chExt cx="1850186" cy="1537860"/>
            </a:xfrm>
          </p:grpSpPr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C3265C0C-33E3-A827-9DCC-1D398E3D08C3}"/>
                  </a:ext>
                </a:extLst>
              </p:cNvPr>
              <p:cNvSpPr txBox="1"/>
              <p:nvPr/>
            </p:nvSpPr>
            <p:spPr>
              <a:xfrm>
                <a:off x="3693115" y="2734892"/>
                <a:ext cx="18501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 err="1">
                    <a:latin typeface="Eras Light ITC" panose="020B0402030504020804" pitchFamily="34" charset="0"/>
                  </a:rPr>
                  <a:t>Jun</a:t>
                </a:r>
                <a:r>
                  <a:rPr lang="pt-BR" sz="3200" b="1" dirty="0">
                    <a:latin typeface="Eras Light ITC" panose="020B0402030504020804" pitchFamily="34" charset="0"/>
                  </a:rPr>
                  <a:t>/2023</a:t>
                </a:r>
              </a:p>
            </p:txBody>
          </p:sp>
          <p:grpSp>
            <p:nvGrpSpPr>
              <p:cNvPr id="22" name="Agrupar 21">
                <a:extLst>
                  <a:ext uri="{FF2B5EF4-FFF2-40B4-BE49-F238E27FC236}">
                    <a16:creationId xmlns:a16="http://schemas.microsoft.com/office/drawing/2014/main" id="{80F17C4C-4512-BAA0-483D-68690B1E2B3F}"/>
                  </a:ext>
                </a:extLst>
              </p:cNvPr>
              <p:cNvGrpSpPr/>
              <p:nvPr/>
            </p:nvGrpSpPr>
            <p:grpSpPr>
              <a:xfrm>
                <a:off x="3694865" y="3467377"/>
                <a:ext cx="1846686" cy="805375"/>
                <a:chOff x="1397744" y="3208399"/>
                <a:chExt cx="1846686" cy="805375"/>
              </a:xfrm>
            </p:grpSpPr>
            <p:pic>
              <p:nvPicPr>
                <p:cNvPr id="23" name="Imagem 22">
                  <a:extLst>
                    <a:ext uri="{FF2B5EF4-FFF2-40B4-BE49-F238E27FC236}">
                      <a16:creationId xmlns:a16="http://schemas.microsoft.com/office/drawing/2014/main" id="{9A8DADA2-C310-51F5-576A-05C9C37A91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>
                  <a:off x="1397744" y="3208400"/>
                  <a:ext cx="234104" cy="805374"/>
                </a:xfrm>
                <a:prstGeom prst="rect">
                  <a:avLst/>
                </a:prstGeom>
              </p:spPr>
            </p:pic>
            <p:pic>
              <p:nvPicPr>
                <p:cNvPr id="24" name="Imagem 23">
                  <a:extLst>
                    <a:ext uri="{FF2B5EF4-FFF2-40B4-BE49-F238E27FC236}">
                      <a16:creationId xmlns:a16="http://schemas.microsoft.com/office/drawing/2014/main" id="{2387CFA5-FDAF-9A31-5AB3-04ABD5F009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 rot="10800000">
                  <a:off x="3010326" y="3208399"/>
                  <a:ext cx="234104" cy="80537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F688AAF9-5D84-4F94-61DC-5183476B3370}"/>
                </a:ext>
              </a:extLst>
            </p:cNvPr>
            <p:cNvGrpSpPr/>
            <p:nvPr/>
          </p:nvGrpSpPr>
          <p:grpSpPr>
            <a:xfrm>
              <a:off x="6415162" y="2889638"/>
              <a:ext cx="1846686" cy="1537860"/>
              <a:chOff x="6270986" y="2734892"/>
              <a:chExt cx="1846686" cy="1537860"/>
            </a:xfrm>
          </p:grpSpPr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8841FA0-6C22-DF6D-726D-BBEE7B326023}"/>
                  </a:ext>
                </a:extLst>
              </p:cNvPr>
              <p:cNvSpPr txBox="1"/>
              <p:nvPr/>
            </p:nvSpPr>
            <p:spPr>
              <a:xfrm>
                <a:off x="6347783" y="2734892"/>
                <a:ext cx="16930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>
                    <a:latin typeface="Eras Light ITC" panose="020B0402030504020804" pitchFamily="34" charset="0"/>
                  </a:rPr>
                  <a:t>Jul/2023</a:t>
                </a:r>
              </a:p>
            </p:txBody>
          </p:sp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61D312C3-F490-E3B3-5B63-78461CE4D75A}"/>
                  </a:ext>
                </a:extLst>
              </p:cNvPr>
              <p:cNvGrpSpPr/>
              <p:nvPr/>
            </p:nvGrpSpPr>
            <p:grpSpPr>
              <a:xfrm>
                <a:off x="6270986" y="3467377"/>
                <a:ext cx="1846686" cy="805375"/>
                <a:chOff x="1397744" y="3208399"/>
                <a:chExt cx="1846686" cy="805375"/>
              </a:xfrm>
            </p:grpSpPr>
            <p:pic>
              <p:nvPicPr>
                <p:cNvPr id="19" name="Imagem 18">
                  <a:extLst>
                    <a:ext uri="{FF2B5EF4-FFF2-40B4-BE49-F238E27FC236}">
                      <a16:creationId xmlns:a16="http://schemas.microsoft.com/office/drawing/2014/main" id="{7D873D0C-2BAC-6AEE-5222-42761F1F2F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>
                  <a:off x="1397744" y="3208400"/>
                  <a:ext cx="234104" cy="805374"/>
                </a:xfrm>
                <a:prstGeom prst="rect">
                  <a:avLst/>
                </a:prstGeom>
              </p:spPr>
            </p:pic>
            <p:pic>
              <p:nvPicPr>
                <p:cNvPr id="20" name="Imagem 19">
                  <a:extLst>
                    <a:ext uri="{FF2B5EF4-FFF2-40B4-BE49-F238E27FC236}">
                      <a16:creationId xmlns:a16="http://schemas.microsoft.com/office/drawing/2014/main" id="{B0FF1EB0-64D5-9802-B192-ED2E936632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 rot="10800000">
                  <a:off x="3010326" y="3208399"/>
                  <a:ext cx="234104" cy="80537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C4466874-E452-9246-0734-FB2CACFAEF42}"/>
                </a:ext>
              </a:extLst>
            </p:cNvPr>
            <p:cNvGrpSpPr/>
            <p:nvPr/>
          </p:nvGrpSpPr>
          <p:grpSpPr>
            <a:xfrm>
              <a:off x="8941920" y="2889638"/>
              <a:ext cx="1960793" cy="1537860"/>
              <a:chOff x="8829376" y="2734892"/>
              <a:chExt cx="1960793" cy="1537860"/>
            </a:xfrm>
          </p:grpSpPr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C0FD069-0E1E-548B-668E-600D6884EF73}"/>
                  </a:ext>
                </a:extLst>
              </p:cNvPr>
              <p:cNvSpPr txBox="1"/>
              <p:nvPr/>
            </p:nvSpPr>
            <p:spPr>
              <a:xfrm>
                <a:off x="8829376" y="2734892"/>
                <a:ext cx="19607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 err="1">
                    <a:latin typeface="Eras Light ITC" panose="020B0402030504020804" pitchFamily="34" charset="0"/>
                  </a:rPr>
                  <a:t>Ago</a:t>
                </a:r>
                <a:r>
                  <a:rPr lang="pt-BR" sz="3200" b="1" dirty="0">
                    <a:latin typeface="Eras Light ITC" panose="020B0402030504020804" pitchFamily="34" charset="0"/>
                  </a:rPr>
                  <a:t>/2023</a:t>
                </a:r>
              </a:p>
            </p:txBody>
          </p: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8374AA5B-7D43-6C64-6E39-D7B4FEDD1288}"/>
                  </a:ext>
                </a:extLst>
              </p:cNvPr>
              <p:cNvGrpSpPr/>
              <p:nvPr/>
            </p:nvGrpSpPr>
            <p:grpSpPr>
              <a:xfrm>
                <a:off x="8886429" y="3467377"/>
                <a:ext cx="1846686" cy="805375"/>
                <a:chOff x="1397744" y="3208399"/>
                <a:chExt cx="1846686" cy="805375"/>
              </a:xfrm>
            </p:grpSpPr>
            <p:pic>
              <p:nvPicPr>
                <p:cNvPr id="15" name="Imagem 14">
                  <a:extLst>
                    <a:ext uri="{FF2B5EF4-FFF2-40B4-BE49-F238E27FC236}">
                      <a16:creationId xmlns:a16="http://schemas.microsoft.com/office/drawing/2014/main" id="{0732D9E5-E4EB-98DA-C25D-BAC5F1AF58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>
                  <a:off x="1397744" y="3208400"/>
                  <a:ext cx="234104" cy="805374"/>
                </a:xfrm>
                <a:prstGeom prst="rect">
                  <a:avLst/>
                </a:prstGeom>
              </p:spPr>
            </p:pic>
            <p:pic>
              <p:nvPicPr>
                <p:cNvPr id="16" name="Imagem 15">
                  <a:extLst>
                    <a:ext uri="{FF2B5EF4-FFF2-40B4-BE49-F238E27FC236}">
                      <a16:creationId xmlns:a16="http://schemas.microsoft.com/office/drawing/2014/main" id="{38A7D522-96AB-3A98-C41E-DD6E19AE97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 rot="10800000">
                  <a:off x="3010326" y="3208399"/>
                  <a:ext cx="234104" cy="805374"/>
                </a:xfrm>
                <a:prstGeom prst="rect">
                  <a:avLst/>
                </a:prstGeom>
              </p:spPr>
            </p:pic>
          </p:grpSp>
        </p:grp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01AF562D-1A96-451F-BCB9-77D28B868A03}"/>
                </a:ext>
              </a:extLst>
            </p:cNvPr>
            <p:cNvSpPr txBox="1"/>
            <p:nvPr/>
          </p:nvSpPr>
          <p:spPr>
            <a:xfrm flipH="1">
              <a:off x="1475886" y="3622122"/>
              <a:ext cx="13784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Franklin Gothic Demi" panose="020B0703020102020204" pitchFamily="34" charset="0"/>
                </a:rPr>
                <a:t>R$ 7.500,00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E57BC268-547E-D773-CBAD-514C0D1607C6}"/>
                </a:ext>
              </a:extLst>
            </p:cNvPr>
            <p:cNvSpPr txBox="1"/>
            <p:nvPr/>
          </p:nvSpPr>
          <p:spPr>
            <a:xfrm flipH="1">
              <a:off x="4120759" y="3622122"/>
              <a:ext cx="13784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Franklin Gothic Demi" panose="020B0703020102020204" pitchFamily="34" charset="0"/>
                </a:rPr>
                <a:t>R$ 7.500,00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43C0D0B4-5BC5-70EE-DEE1-D2E06A3064D3}"/>
                </a:ext>
              </a:extLst>
            </p:cNvPr>
            <p:cNvSpPr txBox="1"/>
            <p:nvPr/>
          </p:nvSpPr>
          <p:spPr>
            <a:xfrm flipH="1">
              <a:off x="6649267" y="3622122"/>
              <a:ext cx="13784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Franklin Gothic Demi" panose="020B0703020102020204" pitchFamily="34" charset="0"/>
                </a:rPr>
                <a:t>R$ 7.500,00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51C096A-28F5-C010-FA55-200BE4DCEEB1}"/>
                </a:ext>
              </a:extLst>
            </p:cNvPr>
            <p:cNvSpPr txBox="1"/>
            <p:nvPr/>
          </p:nvSpPr>
          <p:spPr>
            <a:xfrm flipH="1">
              <a:off x="9233078" y="3622122"/>
              <a:ext cx="13784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Franklin Gothic Demi" panose="020B0703020102020204" pitchFamily="34" charset="0"/>
                </a:rPr>
                <a:t>R$ 7.500,00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0284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DAC83EE-198C-B39F-DB01-6B40616AC7A3}"/>
              </a:ext>
            </a:extLst>
          </p:cNvPr>
          <p:cNvSpPr txBox="1"/>
          <p:nvPr/>
        </p:nvSpPr>
        <p:spPr>
          <a:xfrm>
            <a:off x="1285461" y="821634"/>
            <a:ext cx="414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Eras Light ITC" panose="020B0402030504020804" pitchFamily="34" charset="0"/>
                <a:cs typeface="Calibri" panose="020F0502020204030204" pitchFamily="34" charset="0"/>
              </a:rPr>
              <a:t>Pagamento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8AFB79-01CE-707F-0BE6-B523692BB39C}"/>
              </a:ext>
            </a:extLst>
          </p:cNvPr>
          <p:cNvSpPr txBox="1"/>
          <p:nvPr/>
        </p:nvSpPr>
        <p:spPr>
          <a:xfrm>
            <a:off x="1693170" y="1398182"/>
            <a:ext cx="932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Eras Bold ITC" panose="020B0907030504020204" pitchFamily="34" charset="0"/>
                <a:cs typeface="Calibri Light" panose="020F0302020204030204" pitchFamily="34" charset="0"/>
              </a:rPr>
              <a:t>Agentes comunitários de saúde 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5239C50-2E6F-1905-52FC-5492BA11D09B}"/>
              </a:ext>
            </a:extLst>
          </p:cNvPr>
          <p:cNvGrpSpPr/>
          <p:nvPr/>
        </p:nvGrpSpPr>
        <p:grpSpPr>
          <a:xfrm>
            <a:off x="1125417" y="2889638"/>
            <a:ext cx="9777296" cy="1537860"/>
            <a:chOff x="1125417" y="2889638"/>
            <a:chExt cx="9777296" cy="1537860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1C9F6032-9CAE-9ED5-9A85-7B5490012A99}"/>
                </a:ext>
              </a:extLst>
            </p:cNvPr>
            <p:cNvGrpSpPr/>
            <p:nvPr/>
          </p:nvGrpSpPr>
          <p:grpSpPr>
            <a:xfrm>
              <a:off x="1125417" y="2889638"/>
              <a:ext cx="2079415" cy="1537860"/>
              <a:chOff x="1012873" y="2734892"/>
              <a:chExt cx="2079415" cy="1537860"/>
            </a:xfrm>
          </p:grpSpPr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F0C8240B-43BE-334E-3AEE-4071C4F9A0DC}"/>
                  </a:ext>
                </a:extLst>
              </p:cNvPr>
              <p:cNvSpPr txBox="1"/>
              <p:nvPr/>
            </p:nvSpPr>
            <p:spPr>
              <a:xfrm>
                <a:off x="1012873" y="2734892"/>
                <a:ext cx="20794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>
                    <a:latin typeface="Eras Light ITC" panose="020B0402030504020804" pitchFamily="34" charset="0"/>
                  </a:rPr>
                  <a:t>Maio/2023</a:t>
                </a:r>
              </a:p>
            </p:txBody>
          </p:sp>
          <p:grpSp>
            <p:nvGrpSpPr>
              <p:cNvPr id="26" name="Agrupar 25">
                <a:extLst>
                  <a:ext uri="{FF2B5EF4-FFF2-40B4-BE49-F238E27FC236}">
                    <a16:creationId xmlns:a16="http://schemas.microsoft.com/office/drawing/2014/main" id="{6E843AF5-82E7-1F10-0888-17A1898BFB00}"/>
                  </a:ext>
                </a:extLst>
              </p:cNvPr>
              <p:cNvGrpSpPr/>
              <p:nvPr/>
            </p:nvGrpSpPr>
            <p:grpSpPr>
              <a:xfrm>
                <a:off x="1129237" y="3467377"/>
                <a:ext cx="1846686" cy="805375"/>
                <a:chOff x="1397744" y="3208399"/>
                <a:chExt cx="1846686" cy="805375"/>
              </a:xfrm>
            </p:grpSpPr>
            <p:pic>
              <p:nvPicPr>
                <p:cNvPr id="27" name="Imagem 26">
                  <a:extLst>
                    <a:ext uri="{FF2B5EF4-FFF2-40B4-BE49-F238E27FC236}">
                      <a16:creationId xmlns:a16="http://schemas.microsoft.com/office/drawing/2014/main" id="{5F365713-62F2-D547-3BCD-32F813BB66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>
                  <a:off x="1397744" y="3208400"/>
                  <a:ext cx="234104" cy="805374"/>
                </a:xfrm>
                <a:prstGeom prst="rect">
                  <a:avLst/>
                </a:prstGeom>
              </p:spPr>
            </p:pic>
            <p:pic>
              <p:nvPicPr>
                <p:cNvPr id="28" name="Imagem 27">
                  <a:extLst>
                    <a:ext uri="{FF2B5EF4-FFF2-40B4-BE49-F238E27FC236}">
                      <a16:creationId xmlns:a16="http://schemas.microsoft.com/office/drawing/2014/main" id="{00BE6929-E7C8-8E34-15D4-E0E8450B68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 rot="10800000">
                  <a:off x="3010326" y="3208399"/>
                  <a:ext cx="234104" cy="80537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BE26D6CB-0C79-4B5E-8620-1F7D8427788D}"/>
                </a:ext>
              </a:extLst>
            </p:cNvPr>
            <p:cNvGrpSpPr/>
            <p:nvPr/>
          </p:nvGrpSpPr>
          <p:grpSpPr>
            <a:xfrm>
              <a:off x="3884904" y="2889638"/>
              <a:ext cx="1850186" cy="1537860"/>
              <a:chOff x="3693115" y="2734892"/>
              <a:chExt cx="1850186" cy="1537860"/>
            </a:xfrm>
          </p:grpSpPr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96FFB55-D39E-9F92-70FE-3517DF8238BF}"/>
                  </a:ext>
                </a:extLst>
              </p:cNvPr>
              <p:cNvSpPr txBox="1"/>
              <p:nvPr/>
            </p:nvSpPr>
            <p:spPr>
              <a:xfrm>
                <a:off x="3693115" y="2734892"/>
                <a:ext cx="18501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 err="1">
                    <a:latin typeface="Eras Light ITC" panose="020B0402030504020804" pitchFamily="34" charset="0"/>
                  </a:rPr>
                  <a:t>Jun</a:t>
                </a:r>
                <a:r>
                  <a:rPr lang="pt-BR" sz="3200" b="1" dirty="0">
                    <a:latin typeface="Eras Light ITC" panose="020B0402030504020804" pitchFamily="34" charset="0"/>
                  </a:rPr>
                  <a:t>/2023</a:t>
                </a:r>
              </a:p>
            </p:txBody>
          </p:sp>
          <p:grpSp>
            <p:nvGrpSpPr>
              <p:cNvPr id="22" name="Agrupar 21">
                <a:extLst>
                  <a:ext uri="{FF2B5EF4-FFF2-40B4-BE49-F238E27FC236}">
                    <a16:creationId xmlns:a16="http://schemas.microsoft.com/office/drawing/2014/main" id="{31716534-7856-2C3B-5502-63EB4768D07D}"/>
                  </a:ext>
                </a:extLst>
              </p:cNvPr>
              <p:cNvGrpSpPr/>
              <p:nvPr/>
            </p:nvGrpSpPr>
            <p:grpSpPr>
              <a:xfrm>
                <a:off x="3694865" y="3467377"/>
                <a:ext cx="1846686" cy="805375"/>
                <a:chOff x="1397744" y="3208399"/>
                <a:chExt cx="1846686" cy="805375"/>
              </a:xfrm>
            </p:grpSpPr>
            <p:pic>
              <p:nvPicPr>
                <p:cNvPr id="23" name="Imagem 22">
                  <a:extLst>
                    <a:ext uri="{FF2B5EF4-FFF2-40B4-BE49-F238E27FC236}">
                      <a16:creationId xmlns:a16="http://schemas.microsoft.com/office/drawing/2014/main" id="{D68873EB-E427-457B-4ACD-D5267847A2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>
                  <a:off x="1397744" y="3208400"/>
                  <a:ext cx="234104" cy="805374"/>
                </a:xfrm>
                <a:prstGeom prst="rect">
                  <a:avLst/>
                </a:prstGeom>
              </p:spPr>
            </p:pic>
            <p:pic>
              <p:nvPicPr>
                <p:cNvPr id="24" name="Imagem 23">
                  <a:extLst>
                    <a:ext uri="{FF2B5EF4-FFF2-40B4-BE49-F238E27FC236}">
                      <a16:creationId xmlns:a16="http://schemas.microsoft.com/office/drawing/2014/main" id="{E4FECBF9-2B7B-486C-0172-807BE634E6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 rot="10800000">
                  <a:off x="3010326" y="3208399"/>
                  <a:ext cx="234104" cy="80537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FF05E380-A04F-AC30-9DC0-A937EC975FF3}"/>
                </a:ext>
              </a:extLst>
            </p:cNvPr>
            <p:cNvGrpSpPr/>
            <p:nvPr/>
          </p:nvGrpSpPr>
          <p:grpSpPr>
            <a:xfrm>
              <a:off x="6415162" y="2889638"/>
              <a:ext cx="1846686" cy="1537860"/>
              <a:chOff x="6270986" y="2734892"/>
              <a:chExt cx="1846686" cy="1537860"/>
            </a:xfrm>
          </p:grpSpPr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6654FA4-7BC2-D2E8-D4E8-F1D51B2D4FB1}"/>
                  </a:ext>
                </a:extLst>
              </p:cNvPr>
              <p:cNvSpPr txBox="1"/>
              <p:nvPr/>
            </p:nvSpPr>
            <p:spPr>
              <a:xfrm>
                <a:off x="6347783" y="2734892"/>
                <a:ext cx="16930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>
                    <a:latin typeface="Eras Light ITC" panose="020B0402030504020804" pitchFamily="34" charset="0"/>
                  </a:rPr>
                  <a:t>Jul/2023</a:t>
                </a:r>
              </a:p>
            </p:txBody>
          </p:sp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3C5D4250-A50F-8325-06A9-34B32A760D92}"/>
                  </a:ext>
                </a:extLst>
              </p:cNvPr>
              <p:cNvGrpSpPr/>
              <p:nvPr/>
            </p:nvGrpSpPr>
            <p:grpSpPr>
              <a:xfrm>
                <a:off x="6270986" y="3467377"/>
                <a:ext cx="1846686" cy="805375"/>
                <a:chOff x="1397744" y="3208399"/>
                <a:chExt cx="1846686" cy="805375"/>
              </a:xfrm>
            </p:grpSpPr>
            <p:pic>
              <p:nvPicPr>
                <p:cNvPr id="19" name="Imagem 18">
                  <a:extLst>
                    <a:ext uri="{FF2B5EF4-FFF2-40B4-BE49-F238E27FC236}">
                      <a16:creationId xmlns:a16="http://schemas.microsoft.com/office/drawing/2014/main" id="{A1BDF7AF-4E54-5F63-C5D4-61BD593FDE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>
                  <a:off x="1397744" y="3208400"/>
                  <a:ext cx="234104" cy="805374"/>
                </a:xfrm>
                <a:prstGeom prst="rect">
                  <a:avLst/>
                </a:prstGeom>
              </p:spPr>
            </p:pic>
            <p:pic>
              <p:nvPicPr>
                <p:cNvPr id="20" name="Imagem 19">
                  <a:extLst>
                    <a:ext uri="{FF2B5EF4-FFF2-40B4-BE49-F238E27FC236}">
                      <a16:creationId xmlns:a16="http://schemas.microsoft.com/office/drawing/2014/main" id="{DF3AD76C-6DDA-96DD-F84C-39C43617B1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 rot="10800000">
                  <a:off x="3010326" y="3208399"/>
                  <a:ext cx="234104" cy="80537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2412983F-CFF9-5624-9332-88F433FC8728}"/>
                </a:ext>
              </a:extLst>
            </p:cNvPr>
            <p:cNvGrpSpPr/>
            <p:nvPr/>
          </p:nvGrpSpPr>
          <p:grpSpPr>
            <a:xfrm>
              <a:off x="8941920" y="2889638"/>
              <a:ext cx="1960793" cy="1537860"/>
              <a:chOff x="8829376" y="2734892"/>
              <a:chExt cx="1960793" cy="1537860"/>
            </a:xfrm>
          </p:grpSpPr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CE79737-D516-B2C2-DA7F-E47CA9383345}"/>
                  </a:ext>
                </a:extLst>
              </p:cNvPr>
              <p:cNvSpPr txBox="1"/>
              <p:nvPr/>
            </p:nvSpPr>
            <p:spPr>
              <a:xfrm>
                <a:off x="8829376" y="2734892"/>
                <a:ext cx="19607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 err="1">
                    <a:latin typeface="Eras Light ITC" panose="020B0402030504020804" pitchFamily="34" charset="0"/>
                  </a:rPr>
                  <a:t>Ago</a:t>
                </a:r>
                <a:r>
                  <a:rPr lang="pt-BR" sz="3200" b="1" dirty="0">
                    <a:latin typeface="Eras Light ITC" panose="020B0402030504020804" pitchFamily="34" charset="0"/>
                  </a:rPr>
                  <a:t>/2023</a:t>
                </a:r>
              </a:p>
            </p:txBody>
          </p: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DFD52E93-F05B-706A-AC5E-60768550BCD2}"/>
                  </a:ext>
                </a:extLst>
              </p:cNvPr>
              <p:cNvGrpSpPr/>
              <p:nvPr/>
            </p:nvGrpSpPr>
            <p:grpSpPr>
              <a:xfrm>
                <a:off x="8886429" y="3467377"/>
                <a:ext cx="1846686" cy="805375"/>
                <a:chOff x="1397744" y="3208399"/>
                <a:chExt cx="1846686" cy="805375"/>
              </a:xfrm>
            </p:grpSpPr>
            <p:pic>
              <p:nvPicPr>
                <p:cNvPr id="15" name="Imagem 14">
                  <a:extLst>
                    <a:ext uri="{FF2B5EF4-FFF2-40B4-BE49-F238E27FC236}">
                      <a16:creationId xmlns:a16="http://schemas.microsoft.com/office/drawing/2014/main" id="{D256B262-D2BA-103F-29C1-843096F571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>
                  <a:off x="1397744" y="3208400"/>
                  <a:ext cx="234104" cy="805374"/>
                </a:xfrm>
                <a:prstGeom prst="rect">
                  <a:avLst/>
                </a:prstGeom>
              </p:spPr>
            </p:pic>
            <p:pic>
              <p:nvPicPr>
                <p:cNvPr id="16" name="Imagem 15">
                  <a:extLst>
                    <a:ext uri="{FF2B5EF4-FFF2-40B4-BE49-F238E27FC236}">
                      <a16:creationId xmlns:a16="http://schemas.microsoft.com/office/drawing/2014/main" id="{72AB0FA0-39F2-1AC5-4FA4-5347567D02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3390"/>
                <a:stretch/>
              </p:blipFill>
              <p:spPr>
                <a:xfrm rot="10800000">
                  <a:off x="3010326" y="3208399"/>
                  <a:ext cx="234104" cy="805374"/>
                </a:xfrm>
                <a:prstGeom prst="rect">
                  <a:avLst/>
                </a:prstGeom>
              </p:spPr>
            </p:pic>
          </p:grpSp>
        </p:grp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5EE514C-B49D-F569-1D6F-45F3B049A24E}"/>
                </a:ext>
              </a:extLst>
            </p:cNvPr>
            <p:cNvSpPr txBox="1"/>
            <p:nvPr/>
          </p:nvSpPr>
          <p:spPr>
            <a:xfrm flipH="1">
              <a:off x="1475886" y="3622122"/>
              <a:ext cx="1378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Franklin Gothic Demi" panose="020B0703020102020204" pitchFamily="34" charset="0"/>
                </a:rPr>
                <a:t>R$ 354.144,00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AC15BDA-3EB5-D879-5D4D-33193873F187}"/>
                </a:ext>
              </a:extLst>
            </p:cNvPr>
            <p:cNvSpPr txBox="1"/>
            <p:nvPr/>
          </p:nvSpPr>
          <p:spPr>
            <a:xfrm flipH="1">
              <a:off x="4120759" y="3622122"/>
              <a:ext cx="1378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Franklin Gothic Demi" panose="020B0703020102020204" pitchFamily="34" charset="0"/>
                </a:rPr>
                <a:t>R$ 353.760,00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389ADDA-0E52-5280-19BF-9FE242039A99}"/>
                </a:ext>
              </a:extLst>
            </p:cNvPr>
            <p:cNvSpPr txBox="1"/>
            <p:nvPr/>
          </p:nvSpPr>
          <p:spPr>
            <a:xfrm flipH="1">
              <a:off x="6649267" y="3622122"/>
              <a:ext cx="1378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Franklin Gothic Demi" panose="020B0703020102020204" pitchFamily="34" charset="0"/>
                </a:rPr>
                <a:t>R$ 353.760,00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3AB149F-3937-A903-F54F-51B9E6D4540A}"/>
                </a:ext>
              </a:extLst>
            </p:cNvPr>
            <p:cNvSpPr txBox="1"/>
            <p:nvPr/>
          </p:nvSpPr>
          <p:spPr>
            <a:xfrm flipH="1">
              <a:off x="9233078" y="3622122"/>
              <a:ext cx="1378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Franklin Gothic Demi" panose="020B0703020102020204" pitchFamily="34" charset="0"/>
                </a:rPr>
                <a:t>R$  364.320,00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0733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213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Eras Bold ITC</vt:lpstr>
      <vt:lpstr>Eras Light ITC</vt:lpstr>
      <vt:lpstr>Franklin Gothic Demi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Tintina</dc:creator>
  <cp:lastModifiedBy>Marcio Tintina</cp:lastModifiedBy>
  <cp:revision>4</cp:revision>
  <dcterms:created xsi:type="dcterms:W3CDTF">2023-09-20T12:05:04Z</dcterms:created>
  <dcterms:modified xsi:type="dcterms:W3CDTF">2023-09-20T20:01:24Z</dcterms:modified>
</cp:coreProperties>
</file>