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99" r:id="rId4"/>
    <p:sldId id="300" r:id="rId5"/>
    <p:sldId id="258" r:id="rId6"/>
    <p:sldId id="312" r:id="rId7"/>
    <p:sldId id="318" r:id="rId8"/>
    <p:sldId id="319" r:id="rId9"/>
    <p:sldId id="320" r:id="rId10"/>
    <p:sldId id="314" r:id="rId11"/>
    <p:sldId id="315" r:id="rId12"/>
    <p:sldId id="316" r:id="rId13"/>
    <p:sldId id="301" r:id="rId14"/>
    <p:sldId id="321" r:id="rId15"/>
    <p:sldId id="322" r:id="rId16"/>
    <p:sldId id="323" r:id="rId17"/>
    <p:sldId id="324" r:id="rId18"/>
    <p:sldId id="325" r:id="rId19"/>
    <p:sldId id="326" r:id="rId20"/>
    <p:sldId id="303" r:id="rId21"/>
    <p:sldId id="305" r:id="rId22"/>
    <p:sldId id="30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D31"/>
    <a:srgbClr val="FFD803"/>
    <a:srgbClr val="015C2E"/>
    <a:srgbClr val="055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16249-B3D4-4A9F-B27F-9753F6F6AF9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9648CE1-D384-40CF-8C3A-EFAFA04F626E}">
      <dgm:prSet phldrT="[Texto]"/>
      <dgm:spPr>
        <a:solidFill>
          <a:srgbClr val="015C2E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Ação</a:t>
          </a:r>
        </a:p>
      </dgm:t>
    </dgm:pt>
    <dgm:pt modelId="{C97A2F4C-DC13-4BF1-A6A5-59BB1ED9DB1E}" type="par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8170AD3A-D204-446F-AA84-64ACA20F7DD3}" type="sib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36147C7-173C-45ED-A64D-56EEAA07B7E2}">
      <dgm:prSet phldrT="[Texto]"/>
      <dgm:spPr>
        <a:solidFill>
          <a:srgbClr val="015C2E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Registro</a:t>
          </a:r>
        </a:p>
      </dgm:t>
    </dgm:pt>
    <dgm:pt modelId="{D4AB3F50-1B8E-4540-801B-77C07019BCAB}" type="par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23518EF9-612D-41B0-BDEB-463413BB7F3E}" type="sib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A236FA5-FAE2-458A-9D45-2B8F39CD9622}" type="pres">
      <dgm:prSet presAssocID="{AAB16249-B3D4-4A9F-B27F-9753F6F6AF98}" presName="cycle" presStyleCnt="0">
        <dgm:presLayoutVars>
          <dgm:dir/>
          <dgm:resizeHandles val="exact"/>
        </dgm:presLayoutVars>
      </dgm:prSet>
      <dgm:spPr/>
    </dgm:pt>
    <dgm:pt modelId="{CEFC4307-5455-404B-9703-36BA660B72B3}" type="pres">
      <dgm:prSet presAssocID="{59648CE1-D384-40CF-8C3A-EFAFA04F626E}" presName="node" presStyleLbl="node1" presStyleIdx="0" presStyleCnt="2">
        <dgm:presLayoutVars>
          <dgm:bulletEnabled val="1"/>
        </dgm:presLayoutVars>
      </dgm:prSet>
      <dgm:spPr/>
    </dgm:pt>
    <dgm:pt modelId="{9F24AB0F-D4AB-4495-AA4D-0F3C9988C8DF}" type="pres">
      <dgm:prSet presAssocID="{8170AD3A-D204-446F-AA84-64ACA20F7DD3}" presName="sibTrans" presStyleLbl="sibTrans2D1" presStyleIdx="0" presStyleCnt="2"/>
      <dgm:spPr/>
    </dgm:pt>
    <dgm:pt modelId="{0A14B708-014A-4525-A3F7-AD91B6546CE0}" type="pres">
      <dgm:prSet presAssocID="{8170AD3A-D204-446F-AA84-64ACA20F7DD3}" presName="connectorText" presStyleLbl="sibTrans2D1" presStyleIdx="0" presStyleCnt="2"/>
      <dgm:spPr/>
    </dgm:pt>
    <dgm:pt modelId="{25286E01-1AB6-4F17-A824-39C54586ADD4}" type="pres">
      <dgm:prSet presAssocID="{D36147C7-173C-45ED-A64D-56EEAA07B7E2}" presName="node" presStyleLbl="node1" presStyleIdx="1" presStyleCnt="2">
        <dgm:presLayoutVars>
          <dgm:bulletEnabled val="1"/>
        </dgm:presLayoutVars>
      </dgm:prSet>
      <dgm:spPr/>
    </dgm:pt>
    <dgm:pt modelId="{1D87EE53-9CB1-45D4-9E61-88DA4875D863}" type="pres">
      <dgm:prSet presAssocID="{23518EF9-612D-41B0-BDEB-463413BB7F3E}" presName="sibTrans" presStyleLbl="sibTrans2D1" presStyleIdx="1" presStyleCnt="2"/>
      <dgm:spPr/>
    </dgm:pt>
    <dgm:pt modelId="{BD5732FF-1C45-4131-A327-1646F76D17AD}" type="pres">
      <dgm:prSet presAssocID="{23518EF9-612D-41B0-BDEB-463413BB7F3E}" presName="connectorText" presStyleLbl="sibTrans2D1" presStyleIdx="1" presStyleCnt="2"/>
      <dgm:spPr/>
    </dgm:pt>
  </dgm:ptLst>
  <dgm:cxnLst>
    <dgm:cxn modelId="{CD628318-C613-44AE-B965-EBBE124C0052}" type="presOf" srcId="{23518EF9-612D-41B0-BDEB-463413BB7F3E}" destId="{1D87EE53-9CB1-45D4-9E61-88DA4875D863}" srcOrd="0" destOrd="0" presId="urn:microsoft.com/office/officeart/2005/8/layout/cycle2"/>
    <dgm:cxn modelId="{159EA21C-F3E4-4F4E-83B7-79A52223D3A5}" srcId="{AAB16249-B3D4-4A9F-B27F-9753F6F6AF98}" destId="{59648CE1-D384-40CF-8C3A-EFAFA04F626E}" srcOrd="0" destOrd="0" parTransId="{C97A2F4C-DC13-4BF1-A6A5-59BB1ED9DB1E}" sibTransId="{8170AD3A-D204-446F-AA84-64ACA20F7DD3}"/>
    <dgm:cxn modelId="{14A68948-70F4-44BD-B262-A15CBF4CDB04}" type="presOf" srcId="{AAB16249-B3D4-4A9F-B27F-9753F6F6AF98}" destId="{DA236FA5-FAE2-458A-9D45-2B8F39CD9622}" srcOrd="0" destOrd="0" presId="urn:microsoft.com/office/officeart/2005/8/layout/cycle2"/>
    <dgm:cxn modelId="{D549F871-78A7-44EB-BD33-107D6D0EE0D6}" type="presOf" srcId="{8170AD3A-D204-446F-AA84-64ACA20F7DD3}" destId="{0A14B708-014A-4525-A3F7-AD91B6546CE0}" srcOrd="1" destOrd="0" presId="urn:microsoft.com/office/officeart/2005/8/layout/cycle2"/>
    <dgm:cxn modelId="{4CC03785-E566-4C50-82E2-6C99C5BCA317}" srcId="{AAB16249-B3D4-4A9F-B27F-9753F6F6AF98}" destId="{D36147C7-173C-45ED-A64D-56EEAA07B7E2}" srcOrd="1" destOrd="0" parTransId="{D4AB3F50-1B8E-4540-801B-77C07019BCAB}" sibTransId="{23518EF9-612D-41B0-BDEB-463413BB7F3E}"/>
    <dgm:cxn modelId="{3888549C-BB28-47E6-AE4F-655624C7B771}" type="presOf" srcId="{8170AD3A-D204-446F-AA84-64ACA20F7DD3}" destId="{9F24AB0F-D4AB-4495-AA4D-0F3C9988C8DF}" srcOrd="0" destOrd="0" presId="urn:microsoft.com/office/officeart/2005/8/layout/cycle2"/>
    <dgm:cxn modelId="{7D4D4CBE-21AA-45FC-AD76-4223028DCA36}" type="presOf" srcId="{23518EF9-612D-41B0-BDEB-463413BB7F3E}" destId="{BD5732FF-1C45-4131-A327-1646F76D17AD}" srcOrd="1" destOrd="0" presId="urn:microsoft.com/office/officeart/2005/8/layout/cycle2"/>
    <dgm:cxn modelId="{62A690E9-0076-47FE-8052-042B0CFE198E}" type="presOf" srcId="{D36147C7-173C-45ED-A64D-56EEAA07B7E2}" destId="{25286E01-1AB6-4F17-A824-39C54586ADD4}" srcOrd="0" destOrd="0" presId="urn:microsoft.com/office/officeart/2005/8/layout/cycle2"/>
    <dgm:cxn modelId="{D26E0AFD-210C-4CB8-92D8-6C8AE92691AA}" type="presOf" srcId="{59648CE1-D384-40CF-8C3A-EFAFA04F626E}" destId="{CEFC4307-5455-404B-9703-36BA660B72B3}" srcOrd="0" destOrd="0" presId="urn:microsoft.com/office/officeart/2005/8/layout/cycle2"/>
    <dgm:cxn modelId="{6CE6458D-A862-41CE-BCAA-8DD38A0A5E03}" type="presParOf" srcId="{DA236FA5-FAE2-458A-9D45-2B8F39CD9622}" destId="{CEFC4307-5455-404B-9703-36BA660B72B3}" srcOrd="0" destOrd="0" presId="urn:microsoft.com/office/officeart/2005/8/layout/cycle2"/>
    <dgm:cxn modelId="{FB6C3604-E602-4247-823F-DFB8FFBDA59D}" type="presParOf" srcId="{DA236FA5-FAE2-458A-9D45-2B8F39CD9622}" destId="{9F24AB0F-D4AB-4495-AA4D-0F3C9988C8DF}" srcOrd="1" destOrd="0" presId="urn:microsoft.com/office/officeart/2005/8/layout/cycle2"/>
    <dgm:cxn modelId="{F3115880-23D3-4D88-B579-7087CF39C663}" type="presParOf" srcId="{9F24AB0F-D4AB-4495-AA4D-0F3C9988C8DF}" destId="{0A14B708-014A-4525-A3F7-AD91B6546CE0}" srcOrd="0" destOrd="0" presId="urn:microsoft.com/office/officeart/2005/8/layout/cycle2"/>
    <dgm:cxn modelId="{7D609533-713D-4DC2-9F92-E6C13A0EE93A}" type="presParOf" srcId="{DA236FA5-FAE2-458A-9D45-2B8F39CD9622}" destId="{25286E01-1AB6-4F17-A824-39C54586ADD4}" srcOrd="2" destOrd="0" presId="urn:microsoft.com/office/officeart/2005/8/layout/cycle2"/>
    <dgm:cxn modelId="{EF7B97BA-1D5F-41E4-ADEC-BC0E9E23E3E4}" type="presParOf" srcId="{DA236FA5-FAE2-458A-9D45-2B8F39CD9622}" destId="{1D87EE53-9CB1-45D4-9E61-88DA4875D863}" srcOrd="3" destOrd="0" presId="urn:microsoft.com/office/officeart/2005/8/layout/cycle2"/>
    <dgm:cxn modelId="{BE09AA6D-6819-4834-A8E1-674AA67A0D70}" type="presParOf" srcId="{1D87EE53-9CB1-45D4-9E61-88DA4875D863}" destId="{BD5732FF-1C45-4131-A327-1646F76D17AD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C4307-5455-404B-9703-36BA660B72B3}">
      <dsp:nvSpPr>
        <dsp:cNvPr id="0" name=""/>
        <dsp:cNvSpPr/>
      </dsp:nvSpPr>
      <dsp:spPr>
        <a:xfrm>
          <a:off x="1236" y="52478"/>
          <a:ext cx="4649604" cy="4649604"/>
        </a:xfrm>
        <a:prstGeom prst="ellipse">
          <a:avLst/>
        </a:prstGeom>
        <a:solidFill>
          <a:srgbClr val="015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Ação</a:t>
          </a:r>
        </a:p>
      </dsp:txBody>
      <dsp:txXfrm>
        <a:off x="682155" y="733397"/>
        <a:ext cx="3287766" cy="3287766"/>
      </dsp:txXfrm>
    </dsp:sp>
    <dsp:sp modelId="{9F24AB0F-D4AB-4495-AA4D-0F3C9988C8DF}">
      <dsp:nvSpPr>
        <dsp:cNvPr id="0" name=""/>
        <dsp:cNvSpPr/>
      </dsp:nvSpPr>
      <dsp:spPr>
        <a:xfrm>
          <a:off x="4286438" y="-60419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>
        <a:off x="4286438" y="-290343"/>
        <a:ext cx="2419595" cy="941545"/>
      </dsp:txXfrm>
    </dsp:sp>
    <dsp:sp modelId="{25286E01-1AB6-4F17-A824-39C54586ADD4}">
      <dsp:nvSpPr>
        <dsp:cNvPr id="0" name=""/>
        <dsp:cNvSpPr/>
      </dsp:nvSpPr>
      <dsp:spPr>
        <a:xfrm>
          <a:off x="6976009" y="52478"/>
          <a:ext cx="4649604" cy="4649604"/>
        </a:xfrm>
        <a:prstGeom prst="ellipse">
          <a:avLst/>
        </a:prstGeom>
        <a:solidFill>
          <a:srgbClr val="015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Registro</a:t>
          </a:r>
        </a:p>
      </dsp:txBody>
      <dsp:txXfrm>
        <a:off x="7656928" y="733397"/>
        <a:ext cx="3287766" cy="3287766"/>
      </dsp:txXfrm>
    </dsp:sp>
    <dsp:sp modelId="{1D87EE53-9CB1-45D4-9E61-88DA4875D863}">
      <dsp:nvSpPr>
        <dsp:cNvPr id="0" name=""/>
        <dsp:cNvSpPr/>
      </dsp:nvSpPr>
      <dsp:spPr>
        <a:xfrm rot="10800000">
          <a:off x="4450043" y="378951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 rot="10800000">
        <a:off x="4920815" y="4103359"/>
        <a:ext cx="2419595" cy="94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014AF4A-A579-76B2-A9E1-A40DE628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BEE7B-C266-DF0A-284C-13C1DCB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52A308-3CA3-6004-5A7E-772D339E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3DFF4-C3C3-AA28-F3DF-03EA0DD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33563-5863-E062-89F3-4A79AF80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91F8B-11B5-DC45-3C8B-FFAAC0B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2B80C-E3CD-E08C-F4F7-F7CA95B76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F0620C-49FF-D850-4AEC-C60A21AC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B0FA7-4B07-C6CD-C247-F5076E87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07D27-230A-58BA-B048-D277A760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3D93B-8D1B-E77C-7C79-BB4E7D2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1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3EC8-32D1-8F2C-6D4F-7147186F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91439"/>
            <a:ext cx="1162594" cy="5956663"/>
          </a:xfrm>
        </p:spPr>
        <p:txBody>
          <a:bodyPr vert="vert270"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F17B7E-AB0B-C7E6-FB76-4661FEE616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3225" y="91439"/>
            <a:ext cx="10768146" cy="5956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82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4041-90DD-42CA-7954-9F709C67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B604D-BAA3-3966-8FFB-8740B41D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3243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69D10-E143-BCC9-91EF-A935685A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FFC000"/>
          </a:solidFill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21C59-4D51-8A21-E7BD-901C4B46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056D31"/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147CE-84F6-ABEE-6360-6D1A6582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EB028-1559-C615-0EBF-D522EF7E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E13D1-AE18-4623-ED29-64B82A80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811F-FDFA-C39F-AF13-EC7ECF93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44733-4FC3-8601-55BF-00DEB6E8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3B4966-0108-42C8-862E-1BDC12D33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E85F4-9007-56AD-1CDD-5E98B8CE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F1C1-5DFA-D66C-66E2-3E66B81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E34C3-01D2-63EE-7358-95AE02D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0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55C1D-F78A-59B1-E4B5-FE5C8B1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2793C-ADCC-D6C8-794D-17B13EDD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3FEE6-7387-6FE3-E06F-0B7DD3B8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D552E-63A1-F7A5-F107-519E935A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D15DF6-1F76-B392-DA14-18386B33C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1F8C27-45F4-4421-7F47-607FDEC8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8C512D-14F0-22A4-30E6-CE867EC0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A405B4-0E44-9DD3-4BAC-9F96DF9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EC383-797F-0F23-4427-2FA51D5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94348D-F763-110B-36CE-B60B2E9E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D18C4-D9EB-3F39-DC7E-BF9A1846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BB31F9-A672-27AD-491B-4FEF076D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2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7D2DE2-82CD-5969-3026-310325D6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4C027-8EF7-9127-6CA4-EF8CB8DE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D25395-C55C-FC80-05E8-5E3DFC32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E82EB-7A83-1916-A66B-CE461F80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41795-B034-42EF-931F-22EE41BE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6E752-0E39-D8F1-7EF0-7147DA71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3DD89-C56B-9D07-5B2D-D8EA7D68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63B0A-526F-5F29-4639-83D770B1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64B2C-611B-7177-50FD-CDBD19F7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950-0F27-A236-2CF9-D0A9FF5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34F64E-BDC4-C016-83FF-21C4CE74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858FF-0A1C-087F-6B07-06092B00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181164-5BF9-B6FC-B84A-AC94E4A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2B4608-2776-92F5-78DA-9FBFA4F9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1D4AB-E37B-B8AE-597E-B428516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F946A1-6CAF-D793-A3BE-E944354A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116929"/>
            <a:ext cx="11626947" cy="1097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30911-6DFB-CFEB-4781-BFE9108E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1" y="1271115"/>
            <a:ext cx="11626947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144C61-B561-6887-06E7-7F80C987D3B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74000" y="6075962"/>
            <a:ext cx="918000" cy="782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13A802-3F14-63F1-C9DF-90FF60EF87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" y="6123218"/>
            <a:ext cx="1637595" cy="68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2800" kern="1200">
          <a:solidFill>
            <a:srgbClr val="056D3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0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9CA7-E32F-81B9-BABB-684E8481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E276A-CB5A-CD31-8B56-D754ED4E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PSE não é a Semana de Saúde na Escola!</a:t>
            </a:r>
          </a:p>
          <a:p>
            <a:r>
              <a:rPr lang="pt-BR" dirty="0"/>
              <a:t>Não ficar só nas “</a:t>
            </a:r>
            <a:r>
              <a:rPr lang="pt-BR" dirty="0" err="1"/>
              <a:t>palestrinhas</a:t>
            </a:r>
            <a:r>
              <a:rPr lang="pt-BR" dirty="0"/>
              <a:t>”</a:t>
            </a:r>
          </a:p>
          <a:p>
            <a:r>
              <a:rPr lang="pt-BR" dirty="0"/>
              <a:t>Fazer atividades planejadas com a escola</a:t>
            </a:r>
          </a:p>
          <a:p>
            <a:r>
              <a:rPr lang="pt-BR" dirty="0"/>
              <a:t>Fazer cronogramas para não ser em cima dos prazos</a:t>
            </a:r>
          </a:p>
          <a:p>
            <a:r>
              <a:rPr lang="pt-BR" dirty="0"/>
              <a:t>Evitar atividades chatas e monótonas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4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A460-3E63-DC34-FFF7-CFF6722E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pode executar as tarefas do PSE?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605D7-C62E-B9B7-58D9-B5F2E2FB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Professores e profissionais da educação (porém o registro no prontuário eletrônico são dos profissionais de saúde)</a:t>
            </a:r>
          </a:p>
          <a:p>
            <a:r>
              <a:rPr lang="pt-BR" dirty="0"/>
              <a:t>Profissionais da ESF</a:t>
            </a:r>
          </a:p>
          <a:p>
            <a:r>
              <a:rPr lang="pt-BR" dirty="0"/>
              <a:t>Profissionais dos </a:t>
            </a:r>
            <a:r>
              <a:rPr lang="pt-BR" dirty="0" err="1"/>
              <a:t>eMULTIs</a:t>
            </a:r>
            <a:endParaRPr lang="pt-BR" dirty="0"/>
          </a:p>
          <a:p>
            <a:r>
              <a:rPr lang="pt-BR" dirty="0"/>
              <a:t>Profissionais da ESB</a:t>
            </a:r>
          </a:p>
        </p:txBody>
      </p:sp>
    </p:spTree>
    <p:extLst>
      <p:ext uri="{BB962C8B-B14F-4D97-AF65-F5344CB8AC3E}">
        <p14:creationId xmlns:p14="http://schemas.microsoft.com/office/powerpoint/2010/main" val="4674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EACD-2662-52B8-9DDA-A268FE9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54A3A37A-9D66-2657-EC36-2EEC547E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74" t="30715" r="38913" b="18519"/>
          <a:stretch/>
        </p:blipFill>
        <p:spPr>
          <a:xfrm>
            <a:off x="1595307" y="952748"/>
            <a:ext cx="8984974" cy="49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7D9E3-63DA-D4C8-CFF7-645FBA8C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Ficha de Atividade Coletiva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DB31FD-E391-CB49-3B2E-9424B59C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43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A32EB-5314-990A-F945-D24A0FE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Topo da Ficha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53544235-308B-33C5-C34A-04C8BA8037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0481" t="19434" r="16139" b="20591"/>
          <a:stretch/>
        </p:blipFill>
        <p:spPr>
          <a:xfrm>
            <a:off x="1247224" y="91439"/>
            <a:ext cx="10814146" cy="595666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D88A8F0-E213-7EB2-8C49-7A61A9A459FE}"/>
              </a:ext>
            </a:extLst>
          </p:cNvPr>
          <p:cNvSpPr/>
          <p:nvPr/>
        </p:nvSpPr>
        <p:spPr>
          <a:xfrm>
            <a:off x="1391478" y="1272209"/>
            <a:ext cx="10561983" cy="9276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3F3050-5592-36C2-F22D-78B2B3F3EFBD}"/>
              </a:ext>
            </a:extLst>
          </p:cNvPr>
          <p:cNvSpPr/>
          <p:nvPr/>
        </p:nvSpPr>
        <p:spPr>
          <a:xfrm>
            <a:off x="3684104" y="2352261"/>
            <a:ext cx="2067339" cy="669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828562-CE7C-921D-0A17-20C156F71A86}"/>
              </a:ext>
            </a:extLst>
          </p:cNvPr>
          <p:cNvSpPr/>
          <p:nvPr/>
        </p:nvSpPr>
        <p:spPr>
          <a:xfrm>
            <a:off x="1543879" y="3001619"/>
            <a:ext cx="2067340" cy="9276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B156BC-A627-6C9A-9BCB-D2396D917441}"/>
              </a:ext>
            </a:extLst>
          </p:cNvPr>
          <p:cNvSpPr/>
          <p:nvPr/>
        </p:nvSpPr>
        <p:spPr>
          <a:xfrm>
            <a:off x="5936974" y="2623930"/>
            <a:ext cx="5883965" cy="1895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AD2E92-D8C2-888C-5079-18ADAA5583D1}"/>
              </a:ext>
            </a:extLst>
          </p:cNvPr>
          <p:cNvSpPr/>
          <p:nvPr/>
        </p:nvSpPr>
        <p:spPr>
          <a:xfrm>
            <a:off x="1373306" y="5247861"/>
            <a:ext cx="2237914" cy="7372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7F1A6-9A25-CF5F-8643-7AFBA19A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Opções para o PSE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289478-5E4E-3CE3-1306-95345DE4E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0" t="39802" r="16630" b="39898"/>
          <a:stretch/>
        </p:blipFill>
        <p:spPr>
          <a:xfrm>
            <a:off x="1293224" y="1138362"/>
            <a:ext cx="10768146" cy="3460144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4EC410A0-5DD4-8767-80AE-A002A641B0BA}"/>
              </a:ext>
            </a:extLst>
          </p:cNvPr>
          <p:cNvSpPr/>
          <p:nvPr/>
        </p:nvSpPr>
        <p:spPr>
          <a:xfrm>
            <a:off x="3273286" y="2729947"/>
            <a:ext cx="7625489" cy="37702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0C9311-D09B-0269-AF71-8211E7C09FEE}"/>
              </a:ext>
            </a:extLst>
          </p:cNvPr>
          <p:cNvSpPr txBox="1"/>
          <p:nvPr/>
        </p:nvSpPr>
        <p:spPr>
          <a:xfrm>
            <a:off x="6414052" y="2478157"/>
            <a:ext cx="2782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8A266DB-9481-703F-0F01-83005D6AD29F}"/>
              </a:ext>
            </a:extLst>
          </p:cNvPr>
          <p:cNvSpPr/>
          <p:nvPr/>
        </p:nvSpPr>
        <p:spPr>
          <a:xfrm>
            <a:off x="3992329" y="3442314"/>
            <a:ext cx="7625489" cy="37702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F7E93-F18D-C012-5655-ABD8E9011646}"/>
              </a:ext>
            </a:extLst>
          </p:cNvPr>
          <p:cNvSpPr txBox="1"/>
          <p:nvPr/>
        </p:nvSpPr>
        <p:spPr>
          <a:xfrm>
            <a:off x="6414052" y="3144293"/>
            <a:ext cx="283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D63C02-BCD9-B9A1-B0DE-0E5752EB28F3}"/>
              </a:ext>
            </a:extLst>
          </p:cNvPr>
          <p:cNvSpPr txBox="1"/>
          <p:nvPr/>
        </p:nvSpPr>
        <p:spPr>
          <a:xfrm>
            <a:off x="3273286" y="5138638"/>
            <a:ext cx="879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 NÃO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13113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2DD5E-0E2A-4468-00BC-257D56EC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Temas para Saúde – 03 Alimentação Saudável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430471-4E1A-A43D-6ECB-3407179D88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1C7EBF-E749-F785-49CB-5CF47116A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2" t="14476" r="16413" b="25398"/>
          <a:stretch/>
        </p:blipFill>
        <p:spPr>
          <a:xfrm>
            <a:off x="1310046" y="91439"/>
            <a:ext cx="10751324" cy="5956663"/>
          </a:xfrm>
          <a:prstGeom prst="rect">
            <a:avLst/>
          </a:prstGeom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678CC122-C1AA-EFE5-442B-8DEEE9AEB516}"/>
              </a:ext>
            </a:extLst>
          </p:cNvPr>
          <p:cNvSpPr/>
          <p:nvPr/>
        </p:nvSpPr>
        <p:spPr>
          <a:xfrm>
            <a:off x="3180522" y="927652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43B148EE-29A7-66E8-B18D-FBE2870CFFAA}"/>
              </a:ext>
            </a:extLst>
          </p:cNvPr>
          <p:cNvSpPr/>
          <p:nvPr/>
        </p:nvSpPr>
        <p:spPr>
          <a:xfrm>
            <a:off x="6791739" y="2643808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5D31B-51BE-4C45-C5A1-667F8ED2042A}"/>
              </a:ext>
            </a:extLst>
          </p:cNvPr>
          <p:cNvSpPr txBox="1"/>
          <p:nvPr/>
        </p:nvSpPr>
        <p:spPr>
          <a:xfrm>
            <a:off x="3273286" y="5138638"/>
            <a:ext cx="879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 NÃO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26559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D0376-4D69-907F-2E0F-9BD72087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Práticas em Saúde - 01 Antropometria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A75284-2766-2776-DF03-011BD008DA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86E63B-2DD6-8B9B-9E35-CD0CF18E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3" t="13896" r="16304" b="8965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43416C7B-5307-DF08-160E-B6E00D53E2BF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A74E37BE-05EF-BEF0-0142-74CDA5E5E8C4}"/>
              </a:ext>
            </a:extLst>
          </p:cNvPr>
          <p:cNvSpPr/>
          <p:nvPr/>
        </p:nvSpPr>
        <p:spPr>
          <a:xfrm>
            <a:off x="10429461" y="1749287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89F73B-C286-F30F-2563-7E9B71804097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065766-DB2A-CE7E-60CC-BD3389E257D9}"/>
              </a:ext>
            </a:extLst>
          </p:cNvPr>
          <p:cNvSpPr/>
          <p:nvPr/>
        </p:nvSpPr>
        <p:spPr>
          <a:xfrm>
            <a:off x="6462147" y="4996069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30F05C-02FB-9388-1F52-20C2DD39B507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41962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A8F48-7A01-D0F0-C3A3-DE6E9A7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Práticas em Saúde – 05 Práticas Corporais e Atividade Física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A23239-73B6-0D09-430D-7921820352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6E2F96-92FC-BD7E-18F0-6502A37B2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9" t="14669" r="16304" b="9352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A4E060B9-B4A0-EE2D-913F-312E6CDE22D5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5E866C90-EC55-AA60-9C16-1E4400273595}"/>
              </a:ext>
            </a:extLst>
          </p:cNvPr>
          <p:cNvSpPr/>
          <p:nvPr/>
        </p:nvSpPr>
        <p:spPr>
          <a:xfrm>
            <a:off x="11555896" y="2398642"/>
            <a:ext cx="397564" cy="2511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33D77C-DB6D-9400-383B-CCC45149098A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2DD5709-9033-5855-9600-5531F26332A7}"/>
              </a:ext>
            </a:extLst>
          </p:cNvPr>
          <p:cNvSpPr/>
          <p:nvPr/>
        </p:nvSpPr>
        <p:spPr>
          <a:xfrm>
            <a:off x="6462147" y="4996069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0C8966-4FB3-0AE6-4887-AC9FAA728469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16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465B1-5F1A-B387-F5F5-010B3E65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Práticas em Saúde – COVID 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5BB0DFA4-519A-C657-DFFB-6A3C3856F0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9865" t="13962" r="15154" b="7458"/>
          <a:stretch/>
        </p:blipFill>
        <p:spPr>
          <a:xfrm>
            <a:off x="1293224" y="91439"/>
            <a:ext cx="10768146" cy="5956663"/>
          </a:xfr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3C68ADBC-BAC4-5FE7-A28E-12D2CF94A15B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441FC38B-E45D-65DD-0A84-411DE7CE720A}"/>
              </a:ext>
            </a:extLst>
          </p:cNvPr>
          <p:cNvSpPr/>
          <p:nvPr/>
        </p:nvSpPr>
        <p:spPr>
          <a:xfrm>
            <a:off x="11555896" y="4161181"/>
            <a:ext cx="397564" cy="2511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6865DD-255A-CA90-5A6B-B22448B37C0E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B3E539-975C-8AFF-2173-B77B5AF750A7}"/>
              </a:ext>
            </a:extLst>
          </p:cNvPr>
          <p:cNvSpPr/>
          <p:nvPr/>
        </p:nvSpPr>
        <p:spPr>
          <a:xfrm>
            <a:off x="6462147" y="4846083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F9E1B3-6BC0-1218-8D82-B0C490168165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29862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C41F-6231-28CA-7ADD-62480FC2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Sinergia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6168F09-6D7B-9EE9-789A-60486CE9F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55653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Saúde ambiental</a:t>
            </a:r>
          </a:p>
          <a:p>
            <a:pPr lvl="1"/>
            <a:r>
              <a:rPr lang="pt-BR" dirty="0"/>
              <a:t>abordagem educativa  sobre dengue, Chikungunya e Zica</a:t>
            </a:r>
          </a:p>
          <a:p>
            <a:pPr lvl="1"/>
            <a:r>
              <a:rPr lang="pt-BR" dirty="0"/>
              <a:t>abordagem educativa sobre qualidade do ar, da água, do solo; e prevenção de doenças transmitidas por vetores</a:t>
            </a:r>
          </a:p>
          <a:p>
            <a:r>
              <a:rPr lang="pt-BR" sz="2800" dirty="0"/>
              <a:t>Promoção da cultura de paz e direitos humanos</a:t>
            </a:r>
          </a:p>
          <a:p>
            <a:pPr lvl="1"/>
            <a:r>
              <a:rPr lang="pt-BR" dirty="0"/>
              <a:t> abordagem educativa sobre promoção do diálogo, da tolerância, da diversidade e combate ao bullying</a:t>
            </a:r>
          </a:p>
          <a:p>
            <a:r>
              <a:rPr lang="pt-BR" sz="2800" dirty="0"/>
              <a:t>Prevenção das violências e dos acidentes</a:t>
            </a:r>
          </a:p>
          <a:p>
            <a:pPr lvl="1"/>
            <a:r>
              <a:rPr lang="pt-BR" dirty="0"/>
              <a:t>abordagem educativa sobre prevenção de violências físicas, psicológicas, sexuais e riscos de acidentes</a:t>
            </a:r>
          </a:p>
          <a:p>
            <a:r>
              <a:rPr lang="pt-BR" sz="2800" dirty="0"/>
              <a:t>Prevenção de doenças negligenciadas</a:t>
            </a:r>
          </a:p>
          <a:p>
            <a:pPr lvl="1"/>
            <a:r>
              <a:rPr lang="pt-BR" dirty="0"/>
              <a:t>abordagem educativa sobre hanseníase, tuberculose, malária, leishmaniose, </a:t>
            </a:r>
            <a:r>
              <a:rPr lang="pt-BR" dirty="0" err="1"/>
              <a:t>geo-helmintíases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1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Saúde sexual e reprodutiva e prevenção do HIV/IST</a:t>
            </a:r>
          </a:p>
          <a:p>
            <a:pPr lvl="1"/>
            <a:r>
              <a:rPr lang="pt-BR" dirty="0"/>
              <a:t>abordagem educativa sobre saúde sexual, prevenção de infecções sexualmente transmissíveis e prevenção da gravidez na adolescência</a:t>
            </a:r>
          </a:p>
          <a:p>
            <a:r>
              <a:rPr lang="pt-BR" sz="2800" dirty="0"/>
              <a:t>Prevenção ao uso de álcool, tabaco e outras drogas</a:t>
            </a:r>
          </a:p>
          <a:p>
            <a:pPr lvl="1"/>
            <a:r>
              <a:rPr lang="pt-BR" dirty="0"/>
              <a:t>abordagem educativa sobre os riscos e danos do uso de álcool, tabaco e outras drogas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6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007165"/>
            <a:ext cx="11626947" cy="5018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Saúde bucal</a:t>
            </a:r>
          </a:p>
          <a:p>
            <a:pPr lvl="1"/>
            <a:r>
              <a:rPr lang="pt-BR" dirty="0"/>
              <a:t>avaliação do estado de saúde bucal e aplicação tópica de flúor</a:t>
            </a:r>
          </a:p>
          <a:p>
            <a:pPr lvl="1"/>
            <a:r>
              <a:rPr lang="pt-BR" dirty="0"/>
              <a:t>avaliação do estado de saúde bucal e escovação dental supervisionada</a:t>
            </a:r>
          </a:p>
          <a:p>
            <a:r>
              <a:rPr lang="pt-BR" sz="2800" dirty="0"/>
              <a:t>Promoção da atividade física</a:t>
            </a:r>
          </a:p>
          <a:p>
            <a:pPr lvl="1"/>
            <a:r>
              <a:rPr lang="pt-BR" dirty="0"/>
              <a:t>realização de práticas de atividade física orientadas</a:t>
            </a:r>
          </a:p>
          <a:p>
            <a:r>
              <a:rPr lang="pt-BR" sz="2800" dirty="0"/>
              <a:t>Saúde auditiva</a:t>
            </a:r>
          </a:p>
          <a:p>
            <a:pPr lvl="1"/>
            <a:r>
              <a:rPr lang="pt-BR" dirty="0"/>
              <a:t>avaliação da acuidade auditiva</a:t>
            </a:r>
          </a:p>
          <a:p>
            <a:r>
              <a:rPr lang="pt-BR" sz="2800" dirty="0"/>
              <a:t>Saúde ocular</a:t>
            </a:r>
          </a:p>
          <a:p>
            <a:pPr lvl="1"/>
            <a:r>
              <a:rPr lang="pt-BR" dirty="0"/>
              <a:t>avaliação da acuidade visual</a:t>
            </a:r>
          </a:p>
          <a:p>
            <a:r>
              <a:rPr lang="pt-BR" sz="2800" dirty="0"/>
              <a:t>Verificação da situação vacinal</a:t>
            </a:r>
          </a:p>
          <a:p>
            <a:pPr lvl="1"/>
            <a:r>
              <a:rPr lang="pt-BR" dirty="0"/>
              <a:t>avaliação da situação vacina</a:t>
            </a:r>
          </a:p>
          <a:p>
            <a:r>
              <a:rPr lang="pt-BR" sz="2800" dirty="0"/>
              <a:t>Prevenção à covid-19</a:t>
            </a:r>
          </a:p>
          <a:p>
            <a:pPr lvl="1"/>
            <a:r>
              <a:rPr lang="pt-BR" dirty="0"/>
              <a:t>Este campo deve ser utilizado, excepcionalmente, para o registro das ações de prevenção à covid-19 nas escolas, o código SIGTAP </a:t>
            </a:r>
            <a:r>
              <a:rPr lang="pt-BR" dirty="0" err="1"/>
              <a:t>n.°</a:t>
            </a:r>
            <a:r>
              <a:rPr lang="pt-BR" dirty="0"/>
              <a:t> 01.01.01.009-5 (exemplo: abordagem educativa sobre prevenção à covid-19).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59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BF97E-E933-32F6-F08F-5E7C18B8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do PSE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73F7C-29A5-009F-139E-C950A051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5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2DD2-BA3D-6505-9DCC-05610CD4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F151-C0AA-449B-C2E3-D80C397F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Alimentação saudável e prevenção da obesidade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Promoção da atividade física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Promoção da cultura de paz e direitos humanos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das violências e dos acidentes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de doenças negligenciadas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ao uso de álcool, tabaco e outras drogas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à covid-19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ambiental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bucal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auditiva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ocular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mental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sexual e reprodutiva e prevenção do HIV/IST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Verificação da situação vacinal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2526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72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4EA7-FF9A-77B7-C87F-BC365BFF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Percentual de escolas pactuadas que realizaram ações do PSE no Município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2ACBD-CA82-1EDE-D066-CD9C528C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Cálculo:</a:t>
            </a:r>
          </a:p>
          <a:p>
            <a:pPr lvl="1" algn="just"/>
            <a:r>
              <a:rPr lang="pt-BR" dirty="0"/>
              <a:t>Número de escolas pactuadas na adesão que registraram ações do PSE / Número total de escolas pactuadas na adesão ao PSE no Município</a:t>
            </a:r>
          </a:p>
          <a:p>
            <a:pPr algn="just"/>
            <a:r>
              <a:rPr lang="pt-BR" dirty="0"/>
              <a:t>Periodicidade: anual</a:t>
            </a:r>
          </a:p>
          <a:p>
            <a:pPr algn="just"/>
            <a:r>
              <a:rPr lang="pt-BR" dirty="0"/>
              <a:t>Parâmetro: cobertura de 100% das escolas pactuadas na adesão ao PSE Ciclo 2023/2024</a:t>
            </a:r>
          </a:p>
          <a:p>
            <a:pPr algn="just"/>
            <a:r>
              <a:rPr lang="pt-BR" dirty="0"/>
              <a:t>Meta: cobertura de 50% das escolas pactuadas na adesão ao PSE Ciclo 2023/2024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1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C548D-14BC-D023-F6F3-493FE1A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360AA-1942-85DD-30C5-4248399A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Atividade prioritária obrigatória:</a:t>
            </a:r>
          </a:p>
          <a:p>
            <a:pPr lvl="1"/>
            <a:r>
              <a:rPr lang="pt-BR" dirty="0"/>
              <a:t>Temas para Saúde – 03 Alimentação Saudável/ Práticas em Saúde - 01 Antropometria</a:t>
            </a:r>
          </a:p>
          <a:p>
            <a:r>
              <a:rPr lang="pt-BR" dirty="0"/>
              <a:t>Mais outra atividade prioritária:</a:t>
            </a:r>
          </a:p>
          <a:p>
            <a:pPr lvl="1"/>
            <a:r>
              <a:rPr lang="pt-BR" dirty="0"/>
              <a:t>Práticas em Saúde – 05 Práticas Corporais e Atividade Física</a:t>
            </a:r>
          </a:p>
          <a:p>
            <a:pPr lvl="1"/>
            <a:r>
              <a:rPr lang="pt-BR" dirty="0"/>
              <a:t>Temas para Saúde – 13 Saúde mental</a:t>
            </a:r>
          </a:p>
          <a:p>
            <a:pPr lvl="1"/>
            <a:r>
              <a:rPr lang="pt-BR" dirty="0"/>
              <a:t>Temas para Saúde – 09 Prevenção da violência e promoção da cultura da paz</a:t>
            </a:r>
          </a:p>
          <a:p>
            <a:pPr lvl="1"/>
            <a:r>
              <a:rPr lang="pt-BR" dirty="0"/>
              <a:t>Temas para Saúde – 05 Cidadania e direitos humanos</a:t>
            </a:r>
          </a:p>
          <a:p>
            <a:pPr lvl="1"/>
            <a:r>
              <a:rPr lang="pt-BR" dirty="0"/>
              <a:t>Temas para Saúde – 14 Saúde sexual e reprodutiva</a:t>
            </a:r>
          </a:p>
        </p:txBody>
      </p:sp>
    </p:spTree>
    <p:extLst>
      <p:ext uri="{BB962C8B-B14F-4D97-AF65-F5344CB8AC3E}">
        <p14:creationId xmlns:p14="http://schemas.microsoft.com/office/powerpoint/2010/main" val="16448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6F721-BA2A-1E68-A742-5459F41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EF198-D92E-EC4E-6942-DC60FAD2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Cálculo:</a:t>
            </a:r>
          </a:p>
          <a:p>
            <a:pPr lvl="1"/>
            <a:r>
              <a:rPr lang="pt-BR" dirty="0"/>
              <a:t>Número de escolas pactuadas na adesão que registraram ações de alimentação saudável mais outra atividade prioritária/ Número total de escolas pactuadas na adesão ao PSE no Município</a:t>
            </a:r>
          </a:p>
          <a:p>
            <a:r>
              <a:rPr lang="pt-BR" dirty="0"/>
              <a:t>Periodicidade: anual</a:t>
            </a:r>
          </a:p>
          <a:p>
            <a:r>
              <a:rPr lang="pt-BR" dirty="0"/>
              <a:t>Parâmetro: 100%</a:t>
            </a:r>
          </a:p>
          <a:p>
            <a:r>
              <a:rPr lang="pt-BR" dirty="0"/>
              <a:t>Meta: 50%</a:t>
            </a:r>
          </a:p>
        </p:txBody>
      </p:sp>
    </p:spTree>
    <p:extLst>
      <p:ext uri="{BB962C8B-B14F-4D97-AF65-F5344CB8AC3E}">
        <p14:creationId xmlns:p14="http://schemas.microsoft.com/office/powerpoint/2010/main" val="417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694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Wingdings</vt:lpstr>
      <vt:lpstr>Tema do Office</vt:lpstr>
      <vt:lpstr>Apresentação do PowerPoint</vt:lpstr>
      <vt:lpstr>Sinergia</vt:lpstr>
      <vt:lpstr>Ações do PSE</vt:lpstr>
      <vt:lpstr>Temas</vt:lpstr>
      <vt:lpstr>Indicadores</vt:lpstr>
      <vt:lpstr>1- Percentual de escolas pactuadas que realizaram ações do PSE no Município</vt:lpstr>
      <vt:lpstr>2- Percentual de escolas pactuadas que realizaram ações prioritárias para o Ciclo 2023/2024</vt:lpstr>
      <vt:lpstr>2- Percentual de escolas pactuadas que realizaram ações prioritárias para o Ciclo 2023/2024</vt:lpstr>
      <vt:lpstr>Organização</vt:lpstr>
      <vt:lpstr>IMPORTANTE!!!</vt:lpstr>
      <vt:lpstr>Quem pode executar as tarefas do PSE?</vt:lpstr>
      <vt:lpstr>Cronograma</vt:lpstr>
      <vt:lpstr>Ficha de Atividade Coletiva</vt:lpstr>
      <vt:lpstr>Topo da Ficha</vt:lpstr>
      <vt:lpstr>Opções para o PSE</vt:lpstr>
      <vt:lpstr>Temas para Saúde – 03 Alimentação Saudável</vt:lpstr>
      <vt:lpstr>Práticas em Saúde - 01 Antropometria</vt:lpstr>
      <vt:lpstr>Práticas em Saúde – 05 Práticas Corporais e Atividade Física</vt:lpstr>
      <vt:lpstr>Práticas em Saúde – COVID </vt:lpstr>
      <vt:lpstr>Abordagem educativa por tema</vt:lpstr>
      <vt:lpstr>Abordagem educativa por tema</vt:lpstr>
      <vt:lpstr>Práticas por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25</cp:revision>
  <dcterms:created xsi:type="dcterms:W3CDTF">2023-04-03T22:14:55Z</dcterms:created>
  <dcterms:modified xsi:type="dcterms:W3CDTF">2023-06-23T19:36:20Z</dcterms:modified>
</cp:coreProperties>
</file>