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8"/>
    <p:restoredTop sz="94522"/>
  </p:normalViewPr>
  <p:slideViewPr>
    <p:cSldViewPr snapToGrid="0" snapToObjects="1">
      <p:cViewPr varScale="1">
        <p:scale>
          <a:sx n="97" d="100"/>
          <a:sy n="97" d="100"/>
        </p:scale>
        <p:origin x="21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5755F-AE10-2C48-B2F5-EACDFF12A950}" type="datetimeFigureOut">
              <a:rPr lang="es-ES_tradnl" smtClean="0"/>
              <a:t>25/9/17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FE92B-0D28-6A43-88CE-C458CB299AA6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1793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C820-8AF9-2747-B6A8-BCBCE35D85FB}" type="datetimeFigureOut">
              <a:rPr lang="es-ES_tradnl" smtClean="0"/>
              <a:t>25/9/17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1ADB-D311-1B49-B4A9-7227CC083B76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3603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C820-8AF9-2747-B6A8-BCBCE35D85FB}" type="datetimeFigureOut">
              <a:rPr lang="es-ES_tradnl" smtClean="0"/>
              <a:t>25/9/17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1ADB-D311-1B49-B4A9-7227CC083B76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6822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C820-8AF9-2747-B6A8-BCBCE35D85FB}" type="datetimeFigureOut">
              <a:rPr lang="es-ES_tradnl" smtClean="0"/>
              <a:t>25/9/17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1ADB-D311-1B49-B4A9-7227CC083B76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946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C820-8AF9-2747-B6A8-BCBCE35D85FB}" type="datetimeFigureOut">
              <a:rPr lang="es-ES_tradnl" smtClean="0"/>
              <a:t>25/9/17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1ADB-D311-1B49-B4A9-7227CC083B76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6642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C820-8AF9-2747-B6A8-BCBCE35D85FB}" type="datetimeFigureOut">
              <a:rPr lang="es-ES_tradnl" smtClean="0"/>
              <a:t>25/9/17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1ADB-D311-1B49-B4A9-7227CC083B76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335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C820-8AF9-2747-B6A8-BCBCE35D85FB}" type="datetimeFigureOut">
              <a:rPr lang="es-ES_tradnl" smtClean="0"/>
              <a:t>25/9/17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1ADB-D311-1B49-B4A9-7227CC083B76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413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C820-8AF9-2747-B6A8-BCBCE35D85FB}" type="datetimeFigureOut">
              <a:rPr lang="es-ES_tradnl" smtClean="0"/>
              <a:t>25/9/17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1ADB-D311-1B49-B4A9-7227CC083B76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537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C820-8AF9-2747-B6A8-BCBCE35D85FB}" type="datetimeFigureOut">
              <a:rPr lang="es-ES_tradnl" smtClean="0"/>
              <a:t>25/9/17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1ADB-D311-1B49-B4A9-7227CC083B76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2870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C820-8AF9-2747-B6A8-BCBCE35D85FB}" type="datetimeFigureOut">
              <a:rPr lang="es-ES_tradnl" smtClean="0"/>
              <a:t>25/9/17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1ADB-D311-1B49-B4A9-7227CC083B76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6468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C820-8AF9-2747-B6A8-BCBCE35D85FB}" type="datetimeFigureOut">
              <a:rPr lang="es-ES_tradnl" smtClean="0"/>
              <a:t>25/9/17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1ADB-D311-1B49-B4A9-7227CC083B76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387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C820-8AF9-2747-B6A8-BCBCE35D85FB}" type="datetimeFigureOut">
              <a:rPr lang="es-ES_tradnl" smtClean="0"/>
              <a:t>25/9/17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1ADB-D311-1B49-B4A9-7227CC083B76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430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3C820-8AF9-2747-B6A8-BCBCE35D85FB}" type="datetimeFigureOut">
              <a:rPr lang="es-ES_tradnl" smtClean="0"/>
              <a:t>25/9/17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81ADB-D311-1B49-B4A9-7227CC083B76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791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1" t="12503" r="12574" b="12740"/>
          <a:stretch/>
        </p:blipFill>
        <p:spPr>
          <a:xfrm>
            <a:off x="4033156" y="1780674"/>
            <a:ext cx="4245429" cy="3281183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 flipV="1">
            <a:off x="4033156" y="4187687"/>
            <a:ext cx="3825383" cy="2871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4664764" y="4269796"/>
            <a:ext cx="331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3 min NN </a:t>
            </a:r>
            <a:r>
              <a:rPr lang="es-ES_tradnl" dirty="0" err="1" smtClean="0"/>
              <a:t>Interval</a:t>
            </a:r>
            <a:r>
              <a:rPr lang="es-ES_tradnl" dirty="0" smtClean="0"/>
              <a:t> </a:t>
            </a:r>
            <a:r>
              <a:rPr lang="es-ES_tradnl" dirty="0" err="1" smtClean="0"/>
              <a:t>segment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3354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1" t="12503" r="12574" b="12740"/>
          <a:stretch/>
        </p:blipFill>
        <p:spPr>
          <a:xfrm>
            <a:off x="4033156" y="1780674"/>
            <a:ext cx="4245429" cy="3281183"/>
          </a:xfrm>
          <a:prstGeom prst="rect">
            <a:avLst/>
          </a:prstGeom>
        </p:spPr>
      </p:pic>
      <p:cxnSp>
        <p:nvCxnSpPr>
          <p:cNvPr id="5" name="Conector recto de flecha 4"/>
          <p:cNvCxnSpPr/>
          <p:nvPr/>
        </p:nvCxnSpPr>
        <p:spPr>
          <a:xfrm flipV="1">
            <a:off x="4033156" y="4187687"/>
            <a:ext cx="3825383" cy="2871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4664764" y="4269796"/>
            <a:ext cx="331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3 min NN </a:t>
            </a:r>
            <a:r>
              <a:rPr lang="es-ES_tradnl" dirty="0" err="1" smtClean="0"/>
              <a:t>Interval</a:t>
            </a:r>
            <a:r>
              <a:rPr lang="es-ES_tradnl" dirty="0" smtClean="0"/>
              <a:t> </a:t>
            </a:r>
            <a:r>
              <a:rPr lang="es-ES_tradnl" dirty="0" err="1" smtClean="0"/>
              <a:t>segment</a:t>
            </a:r>
            <a:endParaRPr lang="es-ES_tradnl" dirty="0"/>
          </a:p>
        </p:txBody>
      </p:sp>
      <p:sp>
        <p:nvSpPr>
          <p:cNvPr id="7" name="Rectángulo redondeado 6"/>
          <p:cNvSpPr/>
          <p:nvPr/>
        </p:nvSpPr>
        <p:spPr>
          <a:xfrm>
            <a:off x="3498574" y="1391478"/>
            <a:ext cx="3988904" cy="1020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mtClean="0"/>
          </a:p>
          <a:p>
            <a:pPr algn="ctr"/>
            <a:r>
              <a:rPr lang="es-ES_tradnl" dirty="0" smtClean="0"/>
              <a:t>HRV Time </a:t>
            </a:r>
            <a:r>
              <a:rPr lang="es-ES_tradnl" dirty="0" err="1" smtClean="0"/>
              <a:t>Domain</a:t>
            </a:r>
            <a:r>
              <a:rPr lang="es-ES_tradnl" dirty="0" smtClean="0"/>
              <a:t> </a:t>
            </a:r>
            <a:r>
              <a:rPr lang="es-ES_tradnl" dirty="0" err="1" smtClean="0"/>
              <a:t>Indices</a:t>
            </a:r>
            <a:r>
              <a:rPr lang="es-ES_tradnl" dirty="0" smtClean="0"/>
              <a:t>:</a:t>
            </a:r>
          </a:p>
          <a:p>
            <a:pPr algn="ctr"/>
            <a:r>
              <a:rPr lang="es-ES_tradnl" dirty="0" smtClean="0"/>
              <a:t>AVNN, SDNN</a:t>
            </a:r>
          </a:p>
          <a:p>
            <a:pPr algn="ctr"/>
            <a:r>
              <a:rPr lang="es-ES_tradnl" dirty="0" smtClean="0"/>
              <a:t> RMSSD, SDSD, HRV△, TINN </a:t>
            </a:r>
          </a:p>
          <a:p>
            <a:pPr algn="ctr"/>
            <a:endParaRPr lang="es-ES_tradnl" dirty="0"/>
          </a:p>
        </p:txBody>
      </p:sp>
      <p:sp>
        <p:nvSpPr>
          <p:cNvPr id="8" name="Cerrar llave 7"/>
          <p:cNvSpPr/>
          <p:nvPr/>
        </p:nvSpPr>
        <p:spPr>
          <a:xfrm rot="5400000">
            <a:off x="5284109" y="693375"/>
            <a:ext cx="417833" cy="4081669"/>
          </a:xfrm>
          <a:prstGeom prst="rightBrace">
            <a:avLst>
              <a:gd name="adj1" fmla="val 8333"/>
              <a:gd name="adj2" fmla="val 49455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1730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1" t="12503" r="12574" b="12740"/>
          <a:stretch/>
        </p:blipFill>
        <p:spPr>
          <a:xfrm>
            <a:off x="4033156" y="1780674"/>
            <a:ext cx="4245429" cy="3281183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7533860" y="3207026"/>
            <a:ext cx="324679" cy="424070"/>
          </a:xfrm>
          <a:prstGeom prst="ellipse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Rectángulo redondeado 4"/>
          <p:cNvSpPr/>
          <p:nvPr/>
        </p:nvSpPr>
        <p:spPr>
          <a:xfrm>
            <a:off x="7978359" y="685755"/>
            <a:ext cx="2822163" cy="1028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Heart</a:t>
            </a:r>
            <a:r>
              <a:rPr lang="es-ES_tradnl" dirty="0" smtClean="0"/>
              <a:t> </a:t>
            </a:r>
            <a:r>
              <a:rPr lang="es-ES_tradnl" dirty="0" err="1" smtClean="0"/>
              <a:t>Rate</a:t>
            </a:r>
            <a:r>
              <a:rPr lang="es-ES_tradnl" dirty="0" smtClean="0"/>
              <a:t> (SCL)</a:t>
            </a:r>
          </a:p>
          <a:p>
            <a:pPr algn="ctr"/>
            <a:r>
              <a:rPr lang="es-ES_tradnl" dirty="0" err="1" smtClean="0"/>
              <a:t>Coupling</a:t>
            </a:r>
            <a:r>
              <a:rPr lang="es-ES_tradnl" dirty="0" smtClean="0"/>
              <a:t> </a:t>
            </a:r>
            <a:r>
              <a:rPr lang="es-ES_tradnl" dirty="0" err="1" smtClean="0"/>
              <a:t>Interval</a:t>
            </a:r>
            <a:r>
              <a:rPr lang="es-ES_tradnl" dirty="0" smtClean="0"/>
              <a:t> (CI)</a:t>
            </a:r>
          </a:p>
          <a:p>
            <a:pPr algn="ctr"/>
            <a:r>
              <a:rPr lang="es-ES_tradnl" dirty="0" err="1" smtClean="0"/>
              <a:t>Compensatory</a:t>
            </a:r>
            <a:r>
              <a:rPr lang="es-ES_tradnl" dirty="0" smtClean="0"/>
              <a:t> Pause (CP)</a:t>
            </a:r>
            <a:endParaRPr lang="es-ES_tradnl" dirty="0"/>
          </a:p>
        </p:txBody>
      </p:sp>
      <p:sp>
        <p:nvSpPr>
          <p:cNvPr id="6" name="Forma libre 5"/>
          <p:cNvSpPr/>
          <p:nvPr/>
        </p:nvSpPr>
        <p:spPr>
          <a:xfrm>
            <a:off x="7562091" y="931540"/>
            <a:ext cx="428970" cy="2209225"/>
          </a:xfrm>
          <a:custGeom>
            <a:avLst/>
            <a:gdLst>
              <a:gd name="connsiteX0" fmla="*/ 110918 w 428970"/>
              <a:gd name="connsiteY0" fmla="*/ 2209225 h 2209225"/>
              <a:gd name="connsiteX1" fmla="*/ 18152 w 428970"/>
              <a:gd name="connsiteY1" fmla="*/ 208147 h 2209225"/>
              <a:gd name="connsiteX2" fmla="*/ 428970 w 428970"/>
              <a:gd name="connsiteY2" fmla="*/ 62373 h 220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970" h="2209225">
                <a:moveTo>
                  <a:pt x="110918" y="2209225"/>
                </a:moveTo>
                <a:cubicBezTo>
                  <a:pt x="38030" y="1387590"/>
                  <a:pt x="-34857" y="565956"/>
                  <a:pt x="18152" y="208147"/>
                </a:cubicBezTo>
                <a:cubicBezTo>
                  <a:pt x="71161" y="-149662"/>
                  <a:pt x="428970" y="62373"/>
                  <a:pt x="428970" y="62373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1" name="Conector recto de flecha 10"/>
          <p:cNvCxnSpPr/>
          <p:nvPr/>
        </p:nvCxnSpPr>
        <p:spPr>
          <a:xfrm flipV="1">
            <a:off x="4033156" y="4187687"/>
            <a:ext cx="3825383" cy="2871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4664764" y="4269796"/>
            <a:ext cx="331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3 min NN </a:t>
            </a:r>
            <a:r>
              <a:rPr lang="es-ES_tradnl" dirty="0" err="1" smtClean="0"/>
              <a:t>Interval</a:t>
            </a:r>
            <a:r>
              <a:rPr lang="es-ES_tradnl" dirty="0" smtClean="0"/>
              <a:t> </a:t>
            </a:r>
            <a:r>
              <a:rPr lang="es-ES_tradnl" dirty="0" err="1" smtClean="0"/>
              <a:t>segment</a:t>
            </a:r>
            <a:endParaRPr lang="es-ES_tradnl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3498574" y="1391478"/>
            <a:ext cx="3988904" cy="1020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mtClean="0"/>
          </a:p>
          <a:p>
            <a:pPr algn="ctr"/>
            <a:r>
              <a:rPr lang="es-ES_tradnl" dirty="0" smtClean="0"/>
              <a:t>HRV Time </a:t>
            </a:r>
            <a:r>
              <a:rPr lang="es-ES_tradnl" dirty="0" err="1" smtClean="0"/>
              <a:t>Domain</a:t>
            </a:r>
            <a:r>
              <a:rPr lang="es-ES_tradnl" dirty="0" smtClean="0"/>
              <a:t> </a:t>
            </a:r>
            <a:r>
              <a:rPr lang="es-ES_tradnl" dirty="0" err="1" smtClean="0"/>
              <a:t>Indices</a:t>
            </a:r>
            <a:r>
              <a:rPr lang="es-ES_tradnl" dirty="0" smtClean="0"/>
              <a:t>:</a:t>
            </a:r>
          </a:p>
          <a:p>
            <a:pPr algn="ctr"/>
            <a:r>
              <a:rPr lang="es-ES_tradnl" dirty="0" smtClean="0"/>
              <a:t>AVNN, SDNN</a:t>
            </a:r>
          </a:p>
          <a:p>
            <a:pPr algn="ctr"/>
            <a:r>
              <a:rPr lang="es-ES_tradnl" dirty="0" smtClean="0"/>
              <a:t> RMSSD, SDSD, HRV△, TINN </a:t>
            </a:r>
          </a:p>
          <a:p>
            <a:pPr algn="ctr"/>
            <a:endParaRPr lang="es-ES_tradnl" dirty="0"/>
          </a:p>
        </p:txBody>
      </p:sp>
      <p:sp>
        <p:nvSpPr>
          <p:cNvPr id="14" name="Cerrar llave 13"/>
          <p:cNvSpPr/>
          <p:nvPr/>
        </p:nvSpPr>
        <p:spPr>
          <a:xfrm rot="5400000">
            <a:off x="5284109" y="693375"/>
            <a:ext cx="417833" cy="4081669"/>
          </a:xfrm>
          <a:prstGeom prst="rightBrace">
            <a:avLst>
              <a:gd name="adj1" fmla="val 8333"/>
              <a:gd name="adj2" fmla="val 49455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Forma libre 14"/>
          <p:cNvSpPr/>
          <p:nvPr/>
        </p:nvSpPr>
        <p:spPr>
          <a:xfrm>
            <a:off x="7924800" y="1762539"/>
            <a:ext cx="1314724" cy="243049"/>
          </a:xfrm>
          <a:custGeom>
            <a:avLst/>
            <a:gdLst>
              <a:gd name="connsiteX0" fmla="*/ 0 w 1314724"/>
              <a:gd name="connsiteY0" fmla="*/ 212035 h 243049"/>
              <a:gd name="connsiteX1" fmla="*/ 1166191 w 1314724"/>
              <a:gd name="connsiteY1" fmla="*/ 225287 h 243049"/>
              <a:gd name="connsiteX2" fmla="*/ 1298713 w 1314724"/>
              <a:gd name="connsiteY2" fmla="*/ 0 h 243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4724" h="243049">
                <a:moveTo>
                  <a:pt x="0" y="212035"/>
                </a:moveTo>
                <a:cubicBezTo>
                  <a:pt x="474869" y="236330"/>
                  <a:pt x="949739" y="260626"/>
                  <a:pt x="1166191" y="225287"/>
                </a:cubicBezTo>
                <a:cubicBezTo>
                  <a:pt x="1382643" y="189948"/>
                  <a:pt x="1298713" y="0"/>
                  <a:pt x="1298713" y="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Elipse 15"/>
          <p:cNvSpPr/>
          <p:nvPr/>
        </p:nvSpPr>
        <p:spPr>
          <a:xfrm>
            <a:off x="7722703" y="1748163"/>
            <a:ext cx="324679" cy="424070"/>
          </a:xfrm>
          <a:prstGeom prst="ellipse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8377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>
            <a:grpSpLocks noChangeAspect="1"/>
          </p:cNvGrpSpPr>
          <p:nvPr/>
        </p:nvGrpSpPr>
        <p:grpSpPr>
          <a:xfrm>
            <a:off x="3293448" y="4321421"/>
            <a:ext cx="1479415" cy="1480871"/>
            <a:chOff x="-165521" y="421733"/>
            <a:chExt cx="1625600" cy="1625600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5521" y="421733"/>
              <a:ext cx="1625600" cy="1625600"/>
            </a:xfrm>
            <a:prstGeom prst="rect">
              <a:avLst/>
            </a:prstGeom>
          </p:spPr>
        </p:pic>
        <p:sp>
          <p:nvSpPr>
            <p:cNvPr id="6" name="CuadroTexto 5"/>
            <p:cNvSpPr txBox="1"/>
            <p:nvPr/>
          </p:nvSpPr>
          <p:spPr>
            <a:xfrm>
              <a:off x="113223" y="1376311"/>
              <a:ext cx="1215963" cy="434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ES_tradnl" sz="1000" b="1" dirty="0"/>
            </a:p>
          </p:txBody>
        </p:sp>
      </p:grpSp>
      <p:sp>
        <p:nvSpPr>
          <p:cNvPr id="7" name="Rectángulo redondeado 6"/>
          <p:cNvSpPr/>
          <p:nvPr/>
        </p:nvSpPr>
        <p:spPr>
          <a:xfrm>
            <a:off x="4676161" y="4882391"/>
            <a:ext cx="1269686" cy="617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Age</a:t>
            </a:r>
            <a:r>
              <a:rPr lang="es-ES_tradnl" dirty="0" smtClean="0"/>
              <a:t> (A)</a:t>
            </a:r>
          </a:p>
          <a:p>
            <a:pPr algn="ctr"/>
            <a:r>
              <a:rPr lang="es-ES_tradnl" dirty="0" smtClean="0"/>
              <a:t>Sex (S)</a:t>
            </a:r>
            <a:endParaRPr lang="es-ES_tradnl" dirty="0"/>
          </a:p>
        </p:txBody>
      </p:sp>
      <p:sp>
        <p:nvSpPr>
          <p:cNvPr id="8" name="Forma libre 7"/>
          <p:cNvSpPr/>
          <p:nvPr/>
        </p:nvSpPr>
        <p:spPr>
          <a:xfrm>
            <a:off x="4028661" y="5565913"/>
            <a:ext cx="1219200" cy="478892"/>
          </a:xfrm>
          <a:custGeom>
            <a:avLst/>
            <a:gdLst>
              <a:gd name="connsiteX0" fmla="*/ 0 w 1219200"/>
              <a:gd name="connsiteY0" fmla="*/ 132522 h 478892"/>
              <a:gd name="connsiteX1" fmla="*/ 768626 w 1219200"/>
              <a:gd name="connsiteY1" fmla="*/ 477078 h 478892"/>
              <a:gd name="connsiteX2" fmla="*/ 1219200 w 1219200"/>
              <a:gd name="connsiteY2" fmla="*/ 0 h 478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0" h="478892">
                <a:moveTo>
                  <a:pt x="0" y="132522"/>
                </a:moveTo>
                <a:cubicBezTo>
                  <a:pt x="282713" y="315843"/>
                  <a:pt x="565426" y="499165"/>
                  <a:pt x="768626" y="477078"/>
                </a:cubicBezTo>
                <a:cubicBezTo>
                  <a:pt x="971826" y="454991"/>
                  <a:pt x="1219200" y="0"/>
                  <a:pt x="121920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1" t="12503" r="12574" b="12740"/>
          <a:stretch/>
        </p:blipFill>
        <p:spPr>
          <a:xfrm>
            <a:off x="4033156" y="1780674"/>
            <a:ext cx="4245429" cy="3281183"/>
          </a:xfrm>
          <a:prstGeom prst="rect">
            <a:avLst/>
          </a:prstGeom>
        </p:spPr>
      </p:pic>
      <p:sp>
        <p:nvSpPr>
          <p:cNvPr id="10" name="Elipse 9"/>
          <p:cNvSpPr/>
          <p:nvPr/>
        </p:nvSpPr>
        <p:spPr>
          <a:xfrm>
            <a:off x="7533860" y="3207026"/>
            <a:ext cx="324679" cy="424070"/>
          </a:xfrm>
          <a:prstGeom prst="ellipse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Rectángulo redondeado 10"/>
          <p:cNvSpPr/>
          <p:nvPr/>
        </p:nvSpPr>
        <p:spPr>
          <a:xfrm>
            <a:off x="7978359" y="685755"/>
            <a:ext cx="2822163" cy="1028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Heart</a:t>
            </a:r>
            <a:r>
              <a:rPr lang="es-ES_tradnl" dirty="0" smtClean="0"/>
              <a:t> </a:t>
            </a:r>
            <a:r>
              <a:rPr lang="es-ES_tradnl" dirty="0" err="1" smtClean="0"/>
              <a:t>Rate</a:t>
            </a:r>
            <a:r>
              <a:rPr lang="es-ES_tradnl" dirty="0" smtClean="0"/>
              <a:t> (SCL)</a:t>
            </a:r>
          </a:p>
          <a:p>
            <a:pPr algn="ctr"/>
            <a:r>
              <a:rPr lang="es-ES_tradnl" dirty="0" err="1" smtClean="0"/>
              <a:t>Coupling</a:t>
            </a:r>
            <a:r>
              <a:rPr lang="es-ES_tradnl" dirty="0" smtClean="0"/>
              <a:t> </a:t>
            </a:r>
            <a:r>
              <a:rPr lang="es-ES_tradnl" dirty="0" err="1" smtClean="0"/>
              <a:t>Interval</a:t>
            </a:r>
            <a:r>
              <a:rPr lang="es-ES_tradnl" dirty="0" smtClean="0"/>
              <a:t> (CI)</a:t>
            </a:r>
          </a:p>
          <a:p>
            <a:pPr algn="ctr"/>
            <a:r>
              <a:rPr lang="es-ES_tradnl" dirty="0" err="1" smtClean="0"/>
              <a:t>Compensatory</a:t>
            </a:r>
            <a:r>
              <a:rPr lang="es-ES_tradnl" dirty="0" smtClean="0"/>
              <a:t> Pause (CP)</a:t>
            </a:r>
            <a:endParaRPr lang="es-ES_tradnl" dirty="0"/>
          </a:p>
        </p:txBody>
      </p:sp>
      <p:sp>
        <p:nvSpPr>
          <p:cNvPr id="12" name="Forma libre 11"/>
          <p:cNvSpPr/>
          <p:nvPr/>
        </p:nvSpPr>
        <p:spPr>
          <a:xfrm>
            <a:off x="7562091" y="931540"/>
            <a:ext cx="428970" cy="2209225"/>
          </a:xfrm>
          <a:custGeom>
            <a:avLst/>
            <a:gdLst>
              <a:gd name="connsiteX0" fmla="*/ 110918 w 428970"/>
              <a:gd name="connsiteY0" fmla="*/ 2209225 h 2209225"/>
              <a:gd name="connsiteX1" fmla="*/ 18152 w 428970"/>
              <a:gd name="connsiteY1" fmla="*/ 208147 h 2209225"/>
              <a:gd name="connsiteX2" fmla="*/ 428970 w 428970"/>
              <a:gd name="connsiteY2" fmla="*/ 62373 h 220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970" h="2209225">
                <a:moveTo>
                  <a:pt x="110918" y="2209225"/>
                </a:moveTo>
                <a:cubicBezTo>
                  <a:pt x="38030" y="1387590"/>
                  <a:pt x="-34857" y="565956"/>
                  <a:pt x="18152" y="208147"/>
                </a:cubicBezTo>
                <a:cubicBezTo>
                  <a:pt x="71161" y="-149662"/>
                  <a:pt x="428970" y="62373"/>
                  <a:pt x="428970" y="62373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3" name="Conector recto de flecha 12"/>
          <p:cNvCxnSpPr/>
          <p:nvPr/>
        </p:nvCxnSpPr>
        <p:spPr>
          <a:xfrm flipV="1">
            <a:off x="4033156" y="4187687"/>
            <a:ext cx="3825383" cy="2871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4664764" y="4269796"/>
            <a:ext cx="331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3 min NN </a:t>
            </a:r>
            <a:r>
              <a:rPr lang="es-ES_tradnl" dirty="0" err="1" smtClean="0"/>
              <a:t>Interval</a:t>
            </a:r>
            <a:r>
              <a:rPr lang="es-ES_tradnl" dirty="0" smtClean="0"/>
              <a:t> </a:t>
            </a:r>
            <a:r>
              <a:rPr lang="es-ES_tradnl" dirty="0" err="1" smtClean="0"/>
              <a:t>segment</a:t>
            </a:r>
            <a:endParaRPr lang="es-ES_tradnl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3498574" y="1391478"/>
            <a:ext cx="3988904" cy="1020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 smtClean="0"/>
          </a:p>
          <a:p>
            <a:pPr algn="ctr"/>
            <a:r>
              <a:rPr lang="es-ES_tradnl" dirty="0" smtClean="0"/>
              <a:t>HRV Time </a:t>
            </a:r>
            <a:r>
              <a:rPr lang="es-ES_tradnl" dirty="0" err="1" smtClean="0"/>
              <a:t>Domain</a:t>
            </a:r>
            <a:r>
              <a:rPr lang="es-ES_tradnl" dirty="0" smtClean="0"/>
              <a:t> </a:t>
            </a:r>
            <a:r>
              <a:rPr lang="es-ES_tradnl" dirty="0" err="1" smtClean="0"/>
              <a:t>Indices</a:t>
            </a:r>
            <a:r>
              <a:rPr lang="es-ES_tradnl" dirty="0" smtClean="0"/>
              <a:t>:</a:t>
            </a:r>
          </a:p>
          <a:p>
            <a:pPr algn="ctr"/>
            <a:r>
              <a:rPr lang="es-ES_tradnl" dirty="0" smtClean="0"/>
              <a:t>AVNN, SDNN</a:t>
            </a:r>
          </a:p>
          <a:p>
            <a:pPr algn="ctr"/>
            <a:r>
              <a:rPr lang="es-ES_tradnl" dirty="0" smtClean="0"/>
              <a:t> RMSSD, SDSD, HRV△, TINN </a:t>
            </a:r>
          </a:p>
          <a:p>
            <a:pPr algn="ctr"/>
            <a:endParaRPr lang="es-ES_tradnl" dirty="0"/>
          </a:p>
        </p:txBody>
      </p:sp>
      <p:sp>
        <p:nvSpPr>
          <p:cNvPr id="16" name="Cerrar llave 15"/>
          <p:cNvSpPr/>
          <p:nvPr/>
        </p:nvSpPr>
        <p:spPr>
          <a:xfrm rot="5400000">
            <a:off x="5284109" y="693375"/>
            <a:ext cx="417833" cy="4081669"/>
          </a:xfrm>
          <a:prstGeom prst="rightBrace">
            <a:avLst>
              <a:gd name="adj1" fmla="val 8333"/>
              <a:gd name="adj2" fmla="val 49455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Forma libre 16"/>
          <p:cNvSpPr/>
          <p:nvPr/>
        </p:nvSpPr>
        <p:spPr>
          <a:xfrm>
            <a:off x="7924800" y="1762539"/>
            <a:ext cx="1314724" cy="243049"/>
          </a:xfrm>
          <a:custGeom>
            <a:avLst/>
            <a:gdLst>
              <a:gd name="connsiteX0" fmla="*/ 0 w 1314724"/>
              <a:gd name="connsiteY0" fmla="*/ 212035 h 243049"/>
              <a:gd name="connsiteX1" fmla="*/ 1166191 w 1314724"/>
              <a:gd name="connsiteY1" fmla="*/ 225287 h 243049"/>
              <a:gd name="connsiteX2" fmla="*/ 1298713 w 1314724"/>
              <a:gd name="connsiteY2" fmla="*/ 0 h 243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4724" h="243049">
                <a:moveTo>
                  <a:pt x="0" y="212035"/>
                </a:moveTo>
                <a:cubicBezTo>
                  <a:pt x="474869" y="236330"/>
                  <a:pt x="949739" y="260626"/>
                  <a:pt x="1166191" y="225287"/>
                </a:cubicBezTo>
                <a:cubicBezTo>
                  <a:pt x="1382643" y="189948"/>
                  <a:pt x="1298713" y="0"/>
                  <a:pt x="1298713" y="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Elipse 17"/>
          <p:cNvSpPr/>
          <p:nvPr/>
        </p:nvSpPr>
        <p:spPr>
          <a:xfrm>
            <a:off x="7722703" y="1748163"/>
            <a:ext cx="324679" cy="424070"/>
          </a:xfrm>
          <a:prstGeom prst="ellipse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2758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>
            <a:grpSpLocks noChangeAspect="1"/>
          </p:cNvGrpSpPr>
          <p:nvPr/>
        </p:nvGrpSpPr>
        <p:grpSpPr>
          <a:xfrm>
            <a:off x="3293448" y="4321421"/>
            <a:ext cx="1479415" cy="1480871"/>
            <a:chOff x="-165521" y="421733"/>
            <a:chExt cx="1625600" cy="1625600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5521" y="421733"/>
              <a:ext cx="1625600" cy="1625600"/>
            </a:xfrm>
            <a:prstGeom prst="rect">
              <a:avLst/>
            </a:prstGeom>
          </p:spPr>
        </p:pic>
        <p:sp>
          <p:nvSpPr>
            <p:cNvPr id="6" name="CuadroTexto 5"/>
            <p:cNvSpPr txBox="1"/>
            <p:nvPr/>
          </p:nvSpPr>
          <p:spPr>
            <a:xfrm>
              <a:off x="113223" y="1376311"/>
              <a:ext cx="1215963" cy="434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ES_tradnl" sz="1000" b="1" dirty="0"/>
            </a:p>
          </p:txBody>
        </p:sp>
      </p:grpSp>
      <p:sp>
        <p:nvSpPr>
          <p:cNvPr id="7" name="Rectángulo redondeado 6"/>
          <p:cNvSpPr/>
          <p:nvPr/>
        </p:nvSpPr>
        <p:spPr>
          <a:xfrm>
            <a:off x="4676161" y="4882391"/>
            <a:ext cx="1269686" cy="617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Age</a:t>
            </a:r>
            <a:r>
              <a:rPr lang="es-ES_tradnl" dirty="0" smtClean="0"/>
              <a:t> (A)</a:t>
            </a:r>
          </a:p>
          <a:p>
            <a:pPr algn="ctr"/>
            <a:r>
              <a:rPr lang="es-ES_tradnl" dirty="0" smtClean="0"/>
              <a:t>Sex (S)</a:t>
            </a:r>
            <a:endParaRPr lang="es-ES_tradnl" dirty="0"/>
          </a:p>
        </p:txBody>
      </p:sp>
      <p:sp>
        <p:nvSpPr>
          <p:cNvPr id="8" name="Forma libre 7"/>
          <p:cNvSpPr/>
          <p:nvPr/>
        </p:nvSpPr>
        <p:spPr>
          <a:xfrm>
            <a:off x="4028661" y="5565913"/>
            <a:ext cx="1219200" cy="478892"/>
          </a:xfrm>
          <a:custGeom>
            <a:avLst/>
            <a:gdLst>
              <a:gd name="connsiteX0" fmla="*/ 0 w 1219200"/>
              <a:gd name="connsiteY0" fmla="*/ 132522 h 478892"/>
              <a:gd name="connsiteX1" fmla="*/ 768626 w 1219200"/>
              <a:gd name="connsiteY1" fmla="*/ 477078 h 478892"/>
              <a:gd name="connsiteX2" fmla="*/ 1219200 w 1219200"/>
              <a:gd name="connsiteY2" fmla="*/ 0 h 478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0" h="478892">
                <a:moveTo>
                  <a:pt x="0" y="132522"/>
                </a:moveTo>
                <a:cubicBezTo>
                  <a:pt x="282713" y="315843"/>
                  <a:pt x="565426" y="499165"/>
                  <a:pt x="768626" y="477078"/>
                </a:cubicBezTo>
                <a:cubicBezTo>
                  <a:pt x="971826" y="454991"/>
                  <a:pt x="1219200" y="0"/>
                  <a:pt x="121920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1" t="12503" r="12574" b="12740"/>
          <a:stretch/>
        </p:blipFill>
        <p:spPr>
          <a:xfrm>
            <a:off x="4033156" y="1780674"/>
            <a:ext cx="4245429" cy="3281183"/>
          </a:xfrm>
          <a:prstGeom prst="rect">
            <a:avLst/>
          </a:prstGeom>
        </p:spPr>
      </p:pic>
      <p:sp>
        <p:nvSpPr>
          <p:cNvPr id="10" name="Elipse 9"/>
          <p:cNvSpPr/>
          <p:nvPr/>
        </p:nvSpPr>
        <p:spPr>
          <a:xfrm>
            <a:off x="7533860" y="3207026"/>
            <a:ext cx="324679" cy="424070"/>
          </a:xfrm>
          <a:prstGeom prst="ellipse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Rectángulo redondeado 10"/>
          <p:cNvSpPr/>
          <p:nvPr/>
        </p:nvSpPr>
        <p:spPr>
          <a:xfrm>
            <a:off x="7978359" y="685755"/>
            <a:ext cx="2822163" cy="1028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Heart</a:t>
            </a:r>
            <a:r>
              <a:rPr lang="es-ES_tradnl" dirty="0" smtClean="0"/>
              <a:t> </a:t>
            </a:r>
            <a:r>
              <a:rPr lang="es-ES_tradnl" dirty="0" err="1" smtClean="0"/>
              <a:t>Rate</a:t>
            </a:r>
            <a:r>
              <a:rPr lang="es-ES_tradnl" dirty="0" smtClean="0"/>
              <a:t> (SCL)</a:t>
            </a:r>
          </a:p>
          <a:p>
            <a:pPr algn="ctr"/>
            <a:r>
              <a:rPr lang="es-ES_tradnl" dirty="0" err="1" smtClean="0"/>
              <a:t>Coupling</a:t>
            </a:r>
            <a:r>
              <a:rPr lang="es-ES_tradnl" dirty="0" smtClean="0"/>
              <a:t> </a:t>
            </a:r>
            <a:r>
              <a:rPr lang="es-ES_tradnl" dirty="0" err="1" smtClean="0"/>
              <a:t>Interval</a:t>
            </a:r>
            <a:r>
              <a:rPr lang="es-ES_tradnl" dirty="0" smtClean="0"/>
              <a:t> (CI)</a:t>
            </a:r>
          </a:p>
          <a:p>
            <a:pPr algn="ctr"/>
            <a:r>
              <a:rPr lang="es-ES_tradnl" dirty="0" err="1" smtClean="0"/>
              <a:t>Compensatory</a:t>
            </a:r>
            <a:r>
              <a:rPr lang="es-ES_tradnl" dirty="0" smtClean="0"/>
              <a:t> Pause (CP)</a:t>
            </a:r>
            <a:endParaRPr lang="es-ES_tradnl" dirty="0"/>
          </a:p>
        </p:txBody>
      </p:sp>
      <p:sp>
        <p:nvSpPr>
          <p:cNvPr id="12" name="Forma libre 11"/>
          <p:cNvSpPr/>
          <p:nvPr/>
        </p:nvSpPr>
        <p:spPr>
          <a:xfrm>
            <a:off x="7562091" y="931540"/>
            <a:ext cx="428970" cy="2209225"/>
          </a:xfrm>
          <a:custGeom>
            <a:avLst/>
            <a:gdLst>
              <a:gd name="connsiteX0" fmla="*/ 110918 w 428970"/>
              <a:gd name="connsiteY0" fmla="*/ 2209225 h 2209225"/>
              <a:gd name="connsiteX1" fmla="*/ 18152 w 428970"/>
              <a:gd name="connsiteY1" fmla="*/ 208147 h 2209225"/>
              <a:gd name="connsiteX2" fmla="*/ 428970 w 428970"/>
              <a:gd name="connsiteY2" fmla="*/ 62373 h 220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970" h="2209225">
                <a:moveTo>
                  <a:pt x="110918" y="2209225"/>
                </a:moveTo>
                <a:cubicBezTo>
                  <a:pt x="38030" y="1387590"/>
                  <a:pt x="-34857" y="565956"/>
                  <a:pt x="18152" y="208147"/>
                </a:cubicBezTo>
                <a:cubicBezTo>
                  <a:pt x="71161" y="-149662"/>
                  <a:pt x="428970" y="62373"/>
                  <a:pt x="428970" y="62373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3" name="Conector recto de flecha 12"/>
          <p:cNvCxnSpPr/>
          <p:nvPr/>
        </p:nvCxnSpPr>
        <p:spPr>
          <a:xfrm flipV="1">
            <a:off x="4033156" y="4187687"/>
            <a:ext cx="3825383" cy="2871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4664764" y="4269796"/>
            <a:ext cx="331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3 min NN </a:t>
            </a:r>
            <a:r>
              <a:rPr lang="es-ES_tradnl" dirty="0" err="1" smtClean="0"/>
              <a:t>Interval</a:t>
            </a:r>
            <a:r>
              <a:rPr lang="es-ES_tradnl" dirty="0" smtClean="0"/>
              <a:t> </a:t>
            </a:r>
            <a:r>
              <a:rPr lang="es-ES_tradnl" dirty="0" err="1" smtClean="0"/>
              <a:t>segment</a:t>
            </a:r>
            <a:endParaRPr lang="es-ES_tradnl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3498574" y="1391478"/>
            <a:ext cx="3988904" cy="1020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 smtClean="0"/>
          </a:p>
          <a:p>
            <a:pPr algn="ctr"/>
            <a:r>
              <a:rPr lang="es-ES_tradnl" dirty="0" smtClean="0"/>
              <a:t>HRV Time </a:t>
            </a:r>
            <a:r>
              <a:rPr lang="es-ES_tradnl" dirty="0" err="1" smtClean="0"/>
              <a:t>Domain</a:t>
            </a:r>
            <a:r>
              <a:rPr lang="es-ES_tradnl" dirty="0" smtClean="0"/>
              <a:t> </a:t>
            </a:r>
            <a:r>
              <a:rPr lang="es-ES_tradnl" dirty="0" err="1" smtClean="0"/>
              <a:t>Indices</a:t>
            </a:r>
            <a:r>
              <a:rPr lang="es-ES_tradnl" dirty="0" smtClean="0"/>
              <a:t>:</a:t>
            </a:r>
          </a:p>
          <a:p>
            <a:pPr algn="ctr"/>
            <a:r>
              <a:rPr lang="es-ES_tradnl" dirty="0" smtClean="0"/>
              <a:t>AVNN, SDNN</a:t>
            </a:r>
          </a:p>
          <a:p>
            <a:pPr algn="ctr"/>
            <a:r>
              <a:rPr lang="es-ES_tradnl" dirty="0" smtClean="0"/>
              <a:t> RMSSD, SDSD, HRV△, TINN </a:t>
            </a:r>
          </a:p>
          <a:p>
            <a:pPr algn="ctr"/>
            <a:endParaRPr lang="es-ES_tradnl" dirty="0"/>
          </a:p>
        </p:txBody>
      </p:sp>
      <p:sp>
        <p:nvSpPr>
          <p:cNvPr id="16" name="Cerrar llave 15"/>
          <p:cNvSpPr/>
          <p:nvPr/>
        </p:nvSpPr>
        <p:spPr>
          <a:xfrm rot="5400000">
            <a:off x="5284109" y="693375"/>
            <a:ext cx="417833" cy="4081669"/>
          </a:xfrm>
          <a:prstGeom prst="rightBrace">
            <a:avLst>
              <a:gd name="adj1" fmla="val 8333"/>
              <a:gd name="adj2" fmla="val 49455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Forma libre 16"/>
          <p:cNvSpPr/>
          <p:nvPr/>
        </p:nvSpPr>
        <p:spPr>
          <a:xfrm>
            <a:off x="7924800" y="1762539"/>
            <a:ext cx="1314724" cy="243049"/>
          </a:xfrm>
          <a:custGeom>
            <a:avLst/>
            <a:gdLst>
              <a:gd name="connsiteX0" fmla="*/ 0 w 1314724"/>
              <a:gd name="connsiteY0" fmla="*/ 212035 h 243049"/>
              <a:gd name="connsiteX1" fmla="*/ 1166191 w 1314724"/>
              <a:gd name="connsiteY1" fmla="*/ 225287 h 243049"/>
              <a:gd name="connsiteX2" fmla="*/ 1298713 w 1314724"/>
              <a:gd name="connsiteY2" fmla="*/ 0 h 243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4724" h="243049">
                <a:moveTo>
                  <a:pt x="0" y="212035"/>
                </a:moveTo>
                <a:cubicBezTo>
                  <a:pt x="474869" y="236330"/>
                  <a:pt x="949739" y="260626"/>
                  <a:pt x="1166191" y="225287"/>
                </a:cubicBezTo>
                <a:cubicBezTo>
                  <a:pt x="1382643" y="189948"/>
                  <a:pt x="1298713" y="0"/>
                  <a:pt x="1298713" y="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Elipse 17"/>
          <p:cNvSpPr/>
          <p:nvPr/>
        </p:nvSpPr>
        <p:spPr>
          <a:xfrm>
            <a:off x="7722703" y="1748163"/>
            <a:ext cx="324679" cy="424070"/>
          </a:xfrm>
          <a:prstGeom prst="ellipse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" name="Rectángulo redondeado 18"/>
          <p:cNvSpPr/>
          <p:nvPr/>
        </p:nvSpPr>
        <p:spPr>
          <a:xfrm>
            <a:off x="8549583" y="2943126"/>
            <a:ext cx="1427373" cy="1028658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Turbulence</a:t>
            </a:r>
            <a:r>
              <a:rPr lang="es-ES_tradnl" dirty="0" smtClean="0"/>
              <a:t> </a:t>
            </a:r>
            <a:r>
              <a:rPr lang="es-ES_tradnl" dirty="0" err="1" smtClean="0"/>
              <a:t>Slope</a:t>
            </a:r>
            <a:endParaRPr lang="es-ES_tradnl" dirty="0"/>
          </a:p>
        </p:txBody>
      </p:sp>
      <p:sp>
        <p:nvSpPr>
          <p:cNvPr id="20" name="Elipse 19"/>
          <p:cNvSpPr/>
          <p:nvPr/>
        </p:nvSpPr>
        <p:spPr>
          <a:xfrm>
            <a:off x="7907010" y="3276297"/>
            <a:ext cx="324679" cy="424070"/>
          </a:xfrm>
          <a:prstGeom prst="ellipse">
            <a:avLst/>
          </a:prstGeom>
          <a:solidFill>
            <a:schemeClr val="accent6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Forma libre 1"/>
          <p:cNvSpPr/>
          <p:nvPr/>
        </p:nvSpPr>
        <p:spPr>
          <a:xfrm>
            <a:off x="8070574" y="2289891"/>
            <a:ext cx="1033669" cy="930387"/>
          </a:xfrm>
          <a:custGeom>
            <a:avLst/>
            <a:gdLst>
              <a:gd name="connsiteX0" fmla="*/ 0 w 1033669"/>
              <a:gd name="connsiteY0" fmla="*/ 930387 h 930387"/>
              <a:gd name="connsiteX1" fmla="*/ 490330 w 1033669"/>
              <a:gd name="connsiteY1" fmla="*/ 2735 h 930387"/>
              <a:gd name="connsiteX2" fmla="*/ 1033669 w 1033669"/>
              <a:gd name="connsiteY2" fmla="*/ 625587 h 930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3669" h="930387">
                <a:moveTo>
                  <a:pt x="0" y="930387"/>
                </a:moveTo>
                <a:cubicBezTo>
                  <a:pt x="159026" y="491961"/>
                  <a:pt x="318052" y="53535"/>
                  <a:pt x="490330" y="2735"/>
                </a:cubicBezTo>
                <a:cubicBezTo>
                  <a:pt x="662608" y="-48065"/>
                  <a:pt x="1033669" y="625587"/>
                  <a:pt x="1033669" y="625587"/>
                </a:cubicBezTo>
              </a:path>
            </a:pathLst>
          </a:cu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62456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1" t="12503" r="12574" b="12740"/>
          <a:stretch/>
        </p:blipFill>
        <p:spPr>
          <a:xfrm>
            <a:off x="4033156" y="1780674"/>
            <a:ext cx="4245429" cy="3281183"/>
          </a:xfrm>
          <a:prstGeom prst="rect">
            <a:avLst/>
          </a:prstGeom>
        </p:spPr>
      </p:pic>
      <p:sp>
        <p:nvSpPr>
          <p:cNvPr id="10" name="Elipse 9"/>
          <p:cNvSpPr/>
          <p:nvPr/>
        </p:nvSpPr>
        <p:spPr>
          <a:xfrm>
            <a:off x="4028661" y="2943126"/>
            <a:ext cx="3607351" cy="806785"/>
          </a:xfrm>
          <a:prstGeom prst="ellipse">
            <a:avLst/>
          </a:pr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Rectángulo redondeado 2"/>
          <p:cNvSpPr/>
          <p:nvPr/>
        </p:nvSpPr>
        <p:spPr>
          <a:xfrm>
            <a:off x="4187549" y="2364613"/>
            <a:ext cx="1877568" cy="50472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ANS status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56376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1" t="12503" r="12574" b="12740"/>
          <a:stretch/>
        </p:blipFill>
        <p:spPr>
          <a:xfrm>
            <a:off x="4033156" y="1780674"/>
            <a:ext cx="4245429" cy="3281183"/>
          </a:xfrm>
          <a:prstGeom prst="rect">
            <a:avLst/>
          </a:prstGeom>
        </p:spPr>
      </p:pic>
      <p:sp>
        <p:nvSpPr>
          <p:cNvPr id="10" name="Elipse 9"/>
          <p:cNvSpPr/>
          <p:nvPr/>
        </p:nvSpPr>
        <p:spPr>
          <a:xfrm>
            <a:off x="4028661" y="2943126"/>
            <a:ext cx="3607351" cy="806785"/>
          </a:xfrm>
          <a:prstGeom prst="ellipse">
            <a:avLst/>
          </a:pr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Rectángulo redondeado 2"/>
          <p:cNvSpPr/>
          <p:nvPr/>
        </p:nvSpPr>
        <p:spPr>
          <a:xfrm>
            <a:off x="4187549" y="2364613"/>
            <a:ext cx="1877568" cy="50472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ANS status</a:t>
            </a:r>
            <a:endParaRPr lang="es-ES_tradnl" dirty="0"/>
          </a:p>
        </p:txBody>
      </p:sp>
      <p:sp>
        <p:nvSpPr>
          <p:cNvPr id="21" name="Elipse 20"/>
          <p:cNvSpPr/>
          <p:nvPr/>
        </p:nvSpPr>
        <p:spPr>
          <a:xfrm>
            <a:off x="7517591" y="3218688"/>
            <a:ext cx="395017" cy="429289"/>
          </a:xfrm>
          <a:prstGeom prst="ellipse">
            <a:avLst/>
          </a:prstGeom>
          <a:solidFill>
            <a:schemeClr val="accent2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3" name="Elipse 22"/>
          <p:cNvSpPr/>
          <p:nvPr/>
        </p:nvSpPr>
        <p:spPr>
          <a:xfrm>
            <a:off x="7636012" y="4758636"/>
            <a:ext cx="395017" cy="429289"/>
          </a:xfrm>
          <a:prstGeom prst="ellipse">
            <a:avLst/>
          </a:prstGeom>
          <a:solidFill>
            <a:schemeClr val="accent2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Elipse 23"/>
          <p:cNvSpPr/>
          <p:nvPr/>
        </p:nvSpPr>
        <p:spPr>
          <a:xfrm>
            <a:off x="7688806" y="1701263"/>
            <a:ext cx="395017" cy="429289"/>
          </a:xfrm>
          <a:prstGeom prst="ellipse">
            <a:avLst/>
          </a:prstGeom>
          <a:solidFill>
            <a:schemeClr val="accent2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5" name="Rectángulo redondeado 24"/>
          <p:cNvSpPr/>
          <p:nvPr/>
        </p:nvSpPr>
        <p:spPr>
          <a:xfrm>
            <a:off x="8406002" y="2943126"/>
            <a:ext cx="1223224" cy="66764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Local </a:t>
            </a:r>
            <a:r>
              <a:rPr lang="es-ES_tradnl" dirty="0" err="1" smtClean="0"/>
              <a:t>condition</a:t>
            </a:r>
            <a:endParaRPr lang="es-ES_tradnl" dirty="0"/>
          </a:p>
        </p:txBody>
      </p:sp>
      <p:sp>
        <p:nvSpPr>
          <p:cNvPr id="26" name="Forma libre 25"/>
          <p:cNvSpPr/>
          <p:nvPr/>
        </p:nvSpPr>
        <p:spPr>
          <a:xfrm>
            <a:off x="8097078" y="2001078"/>
            <a:ext cx="1047447" cy="901148"/>
          </a:xfrm>
          <a:custGeom>
            <a:avLst/>
            <a:gdLst>
              <a:gd name="connsiteX0" fmla="*/ 0 w 1047447"/>
              <a:gd name="connsiteY0" fmla="*/ 0 h 901148"/>
              <a:gd name="connsiteX1" fmla="*/ 967409 w 1047447"/>
              <a:gd name="connsiteY1" fmla="*/ 424070 h 901148"/>
              <a:gd name="connsiteX2" fmla="*/ 993913 w 1047447"/>
              <a:gd name="connsiteY2" fmla="*/ 901148 h 90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447" h="901148">
                <a:moveTo>
                  <a:pt x="0" y="0"/>
                </a:moveTo>
                <a:cubicBezTo>
                  <a:pt x="400878" y="136939"/>
                  <a:pt x="801757" y="273879"/>
                  <a:pt x="967409" y="424070"/>
                </a:cubicBezTo>
                <a:cubicBezTo>
                  <a:pt x="1133061" y="574261"/>
                  <a:pt x="989496" y="817218"/>
                  <a:pt x="993913" y="901148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7" name="Forma libre 26"/>
          <p:cNvSpPr/>
          <p:nvPr/>
        </p:nvSpPr>
        <p:spPr>
          <a:xfrm>
            <a:off x="7699513" y="2571409"/>
            <a:ext cx="1175588" cy="595861"/>
          </a:xfrm>
          <a:custGeom>
            <a:avLst/>
            <a:gdLst>
              <a:gd name="connsiteX0" fmla="*/ 0 w 1175588"/>
              <a:gd name="connsiteY0" fmla="*/ 595861 h 595861"/>
              <a:gd name="connsiteX1" fmla="*/ 291548 w 1175588"/>
              <a:gd name="connsiteY1" fmla="*/ 39269 h 595861"/>
              <a:gd name="connsiteX2" fmla="*/ 1073426 w 1175588"/>
              <a:gd name="connsiteY2" fmla="*/ 79026 h 595861"/>
              <a:gd name="connsiteX3" fmla="*/ 1166191 w 1175588"/>
              <a:gd name="connsiteY3" fmla="*/ 344069 h 59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588" h="595861">
                <a:moveTo>
                  <a:pt x="0" y="595861"/>
                </a:moveTo>
                <a:cubicBezTo>
                  <a:pt x="56322" y="360634"/>
                  <a:pt x="112644" y="125408"/>
                  <a:pt x="291548" y="39269"/>
                </a:cubicBezTo>
                <a:cubicBezTo>
                  <a:pt x="470452" y="-46870"/>
                  <a:pt x="927652" y="28226"/>
                  <a:pt x="1073426" y="79026"/>
                </a:cubicBezTo>
                <a:cubicBezTo>
                  <a:pt x="1219200" y="129826"/>
                  <a:pt x="1166191" y="344069"/>
                  <a:pt x="1166191" y="344069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" name="Forma libre 27"/>
          <p:cNvSpPr/>
          <p:nvPr/>
        </p:nvSpPr>
        <p:spPr>
          <a:xfrm>
            <a:off x="8083826" y="3657600"/>
            <a:ext cx="1265270" cy="1418132"/>
          </a:xfrm>
          <a:custGeom>
            <a:avLst/>
            <a:gdLst>
              <a:gd name="connsiteX0" fmla="*/ 0 w 1265270"/>
              <a:gd name="connsiteY0" fmla="*/ 1311965 h 1418132"/>
              <a:gd name="connsiteX1" fmla="*/ 1192696 w 1265270"/>
              <a:gd name="connsiteY1" fmla="*/ 1285461 h 1418132"/>
              <a:gd name="connsiteX2" fmla="*/ 1139687 w 1265270"/>
              <a:gd name="connsiteY2" fmla="*/ 0 h 1418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5270" h="1418132">
                <a:moveTo>
                  <a:pt x="0" y="1311965"/>
                </a:moveTo>
                <a:cubicBezTo>
                  <a:pt x="501374" y="1408043"/>
                  <a:pt x="1002748" y="1504122"/>
                  <a:pt x="1192696" y="1285461"/>
                </a:cubicBezTo>
                <a:cubicBezTo>
                  <a:pt x="1382644" y="1066800"/>
                  <a:pt x="1139687" y="0"/>
                  <a:pt x="1139687" y="0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03296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1" t="12503" r="12574" b="12740"/>
          <a:stretch/>
        </p:blipFill>
        <p:spPr>
          <a:xfrm>
            <a:off x="4033156" y="1804003"/>
            <a:ext cx="4245429" cy="3281183"/>
          </a:xfrm>
          <a:prstGeom prst="rect">
            <a:avLst/>
          </a:prstGeom>
        </p:spPr>
      </p:pic>
      <p:sp>
        <p:nvSpPr>
          <p:cNvPr id="21" name="Elipse 20"/>
          <p:cNvSpPr/>
          <p:nvPr/>
        </p:nvSpPr>
        <p:spPr>
          <a:xfrm>
            <a:off x="7517591" y="3218688"/>
            <a:ext cx="395017" cy="429289"/>
          </a:xfrm>
          <a:prstGeom prst="ellipse">
            <a:avLst/>
          </a:prstGeom>
          <a:solidFill>
            <a:schemeClr val="accent2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3" name="Elipse 22"/>
          <p:cNvSpPr/>
          <p:nvPr/>
        </p:nvSpPr>
        <p:spPr>
          <a:xfrm>
            <a:off x="7636012" y="4758636"/>
            <a:ext cx="395017" cy="429289"/>
          </a:xfrm>
          <a:prstGeom prst="ellipse">
            <a:avLst/>
          </a:prstGeom>
          <a:solidFill>
            <a:schemeClr val="accent2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Elipse 23"/>
          <p:cNvSpPr/>
          <p:nvPr/>
        </p:nvSpPr>
        <p:spPr>
          <a:xfrm>
            <a:off x="7688806" y="1701263"/>
            <a:ext cx="395017" cy="429289"/>
          </a:xfrm>
          <a:prstGeom prst="ellipse">
            <a:avLst/>
          </a:prstGeom>
          <a:solidFill>
            <a:schemeClr val="accent2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5" name="Rectángulo redondeado 24"/>
          <p:cNvSpPr/>
          <p:nvPr/>
        </p:nvSpPr>
        <p:spPr>
          <a:xfrm>
            <a:off x="5928390" y="2130552"/>
            <a:ext cx="1223224" cy="66764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Local </a:t>
            </a:r>
            <a:r>
              <a:rPr lang="es-ES_tradnl" dirty="0" err="1" smtClean="0"/>
              <a:t>condition</a:t>
            </a:r>
            <a:endParaRPr lang="es-ES_tradnl" dirty="0"/>
          </a:p>
        </p:txBody>
      </p:sp>
      <p:sp>
        <p:nvSpPr>
          <p:cNvPr id="2" name="Forma libre 1"/>
          <p:cNvSpPr/>
          <p:nvPr/>
        </p:nvSpPr>
        <p:spPr>
          <a:xfrm>
            <a:off x="6480130" y="1759714"/>
            <a:ext cx="1192879" cy="334129"/>
          </a:xfrm>
          <a:custGeom>
            <a:avLst/>
            <a:gdLst>
              <a:gd name="connsiteX0" fmla="*/ 1192879 w 1192879"/>
              <a:gd name="connsiteY0" fmla="*/ 29329 h 334129"/>
              <a:gd name="connsiteX1" fmla="*/ 185713 w 1192879"/>
              <a:gd name="connsiteY1" fmla="*/ 29329 h 334129"/>
              <a:gd name="connsiteX2" fmla="*/ 183 w 1192879"/>
              <a:gd name="connsiteY2" fmla="*/ 334129 h 33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2879" h="334129">
                <a:moveTo>
                  <a:pt x="1192879" y="29329"/>
                </a:moveTo>
                <a:cubicBezTo>
                  <a:pt x="788687" y="3929"/>
                  <a:pt x="384496" y="-21471"/>
                  <a:pt x="185713" y="29329"/>
                </a:cubicBezTo>
                <a:cubicBezTo>
                  <a:pt x="-13070" y="80129"/>
                  <a:pt x="183" y="334129"/>
                  <a:pt x="183" y="334129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Forma libre 3"/>
          <p:cNvSpPr/>
          <p:nvPr/>
        </p:nvSpPr>
        <p:spPr>
          <a:xfrm>
            <a:off x="7209183" y="2485048"/>
            <a:ext cx="516834" cy="721978"/>
          </a:xfrm>
          <a:custGeom>
            <a:avLst/>
            <a:gdLst>
              <a:gd name="connsiteX0" fmla="*/ 516834 w 516834"/>
              <a:gd name="connsiteY0" fmla="*/ 721978 h 721978"/>
              <a:gd name="connsiteX1" fmla="*/ 410817 w 516834"/>
              <a:gd name="connsiteY1" fmla="*/ 85874 h 721978"/>
              <a:gd name="connsiteX2" fmla="*/ 0 w 516834"/>
              <a:gd name="connsiteY2" fmla="*/ 6361 h 721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6834" h="721978">
                <a:moveTo>
                  <a:pt x="516834" y="721978"/>
                </a:moveTo>
                <a:cubicBezTo>
                  <a:pt x="506895" y="463560"/>
                  <a:pt x="496956" y="205143"/>
                  <a:pt x="410817" y="85874"/>
                </a:cubicBezTo>
                <a:cubicBezTo>
                  <a:pt x="324678" y="-33396"/>
                  <a:pt x="0" y="6361"/>
                  <a:pt x="0" y="6361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Forma libre 4"/>
          <p:cNvSpPr/>
          <p:nvPr/>
        </p:nvSpPr>
        <p:spPr>
          <a:xfrm>
            <a:off x="6560032" y="2822713"/>
            <a:ext cx="1059968" cy="2093844"/>
          </a:xfrm>
          <a:custGeom>
            <a:avLst/>
            <a:gdLst>
              <a:gd name="connsiteX0" fmla="*/ 1059968 w 1059968"/>
              <a:gd name="connsiteY0" fmla="*/ 2093844 h 2093844"/>
              <a:gd name="connsiteX1" fmla="*/ 52803 w 1059968"/>
              <a:gd name="connsiteY1" fmla="*/ 940904 h 2093844"/>
              <a:gd name="connsiteX2" fmla="*/ 132316 w 1059968"/>
              <a:gd name="connsiteY2" fmla="*/ 0 h 2093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9968" h="2093844">
                <a:moveTo>
                  <a:pt x="1059968" y="2093844"/>
                </a:moveTo>
                <a:cubicBezTo>
                  <a:pt x="633690" y="1691861"/>
                  <a:pt x="207412" y="1289878"/>
                  <a:pt x="52803" y="940904"/>
                </a:cubicBezTo>
                <a:cubicBezTo>
                  <a:pt x="-101806" y="591930"/>
                  <a:pt x="132316" y="0"/>
                  <a:pt x="132316" y="0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990266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164</Words>
  <Application>Microsoft Macintosh PowerPoint</Application>
  <PresentationFormat>Panorámica</PresentationFormat>
  <Paragraphs>39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Óscar Barquero Pérez</dc:creator>
  <cp:lastModifiedBy>Óscar Barquero Pérez</cp:lastModifiedBy>
  <cp:revision>7</cp:revision>
  <dcterms:created xsi:type="dcterms:W3CDTF">2017-09-24T15:40:33Z</dcterms:created>
  <dcterms:modified xsi:type="dcterms:W3CDTF">2017-09-25T07:21:50Z</dcterms:modified>
</cp:coreProperties>
</file>