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Sonali Munisha" initials="SM" lastIdx="1" clrIdx="3">
    <p:extLst>
      <p:ext uri="{19B8F6BF-5375-455C-9EA6-DF929625EA0E}">
        <p15:presenceInfo xmlns:p15="http://schemas.microsoft.com/office/powerpoint/2012/main" userId="e54e62a6a6371e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706138"/>
            <a:ext cx="5503127" cy="165038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DEVELOPER SURVEY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Sonali Margaret Rozario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2023-07-31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most used database.</a:t>
            </a:r>
          </a:p>
          <a:p>
            <a:r>
              <a:rPr lang="en-US" dirty="0"/>
              <a:t>Lack of interest in Microsoft </a:t>
            </a:r>
            <a:r>
              <a:rPr lang="en-US" dirty="0" smtClean="0"/>
              <a:t>SQL Server </a:t>
            </a:r>
            <a:r>
              <a:rPr lang="en-US" dirty="0"/>
              <a:t>and SQLite.</a:t>
            </a:r>
          </a:p>
          <a:p>
            <a:r>
              <a:rPr lang="en-US" dirty="0"/>
              <a:t>Increasing interest in </a:t>
            </a:r>
            <a:r>
              <a:rPr lang="en-US" dirty="0" smtClean="0"/>
              <a:t>PostgreSQL and </a:t>
            </a:r>
            <a:r>
              <a:rPr lang="en-US" dirty="0"/>
              <a:t>MongoDB.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</a:t>
            </a:r>
            <a:r>
              <a:rPr lang="en-US" dirty="0" smtClean="0"/>
              <a:t>SQLite losing </a:t>
            </a:r>
            <a:r>
              <a:rPr lang="en-US" dirty="0"/>
              <a:t>ground in the market.</a:t>
            </a:r>
          </a:p>
          <a:p>
            <a:r>
              <a:rPr lang="en-US" dirty="0"/>
              <a:t>PostgreSQL and </a:t>
            </a:r>
            <a:r>
              <a:rPr lang="en-US" dirty="0" smtClean="0"/>
              <a:t>MongoDB establishment </a:t>
            </a:r>
            <a:r>
              <a:rPr lang="en-US" dirty="0"/>
              <a:t>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https://github.com/margaret-rozario/IBM-Capstone-Project</a:t>
            </a:r>
            <a:endParaRPr lang="en-US" sz="22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90" y="1562927"/>
            <a:ext cx="9518959" cy="4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94263"/>
            <a:ext cx="97155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516566"/>
            <a:ext cx="10039350" cy="46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Provided finding and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widely used </a:t>
            </a:r>
            <a:r>
              <a:rPr lang="en-US" dirty="0" smtClean="0"/>
              <a:t>and TypeScript </a:t>
            </a:r>
            <a:r>
              <a:rPr lang="en-US" dirty="0"/>
              <a:t>getting popular.</a:t>
            </a:r>
          </a:p>
          <a:p>
            <a:r>
              <a:rPr lang="en-US" dirty="0"/>
              <a:t>Over 90% young </a:t>
            </a:r>
            <a:r>
              <a:rPr lang="en-US" dirty="0" smtClean="0"/>
              <a:t>male developers</a:t>
            </a:r>
            <a:r>
              <a:rPr lang="en-US" dirty="0"/>
              <a:t>.</a:t>
            </a:r>
          </a:p>
          <a:p>
            <a:r>
              <a:rPr lang="en-US" dirty="0"/>
              <a:t>Developers mostly located </a:t>
            </a:r>
            <a:r>
              <a:rPr lang="en-US" dirty="0" smtClean="0"/>
              <a:t>in developed </a:t>
            </a:r>
            <a:r>
              <a:rPr lang="en-US" dirty="0"/>
              <a:t>countries.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TypeScript </a:t>
            </a:r>
            <a:r>
              <a:rPr lang="en-US" dirty="0" smtClean="0"/>
              <a:t>web frames </a:t>
            </a:r>
            <a:r>
              <a:rPr lang="en-US" dirty="0"/>
              <a:t>gaining followers.</a:t>
            </a:r>
          </a:p>
          <a:p>
            <a:r>
              <a:rPr lang="en-US" dirty="0"/>
              <a:t>Global polarization of </a:t>
            </a:r>
            <a:r>
              <a:rPr lang="en-US" dirty="0" smtClean="0"/>
              <a:t>developers location </a:t>
            </a:r>
            <a:r>
              <a:rPr lang="en-US" dirty="0"/>
              <a:t>and gender.</a:t>
            </a:r>
          </a:p>
          <a:p>
            <a:r>
              <a:rPr lang="en-US" dirty="0"/>
              <a:t>Young developers </a:t>
            </a:r>
            <a:r>
              <a:rPr lang="en-US" dirty="0" smtClean="0"/>
              <a:t>without postgrad </a:t>
            </a:r>
            <a:r>
              <a:rPr lang="en-US" dirty="0"/>
              <a:t>studies on its majority.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Developers are people with very </a:t>
            </a:r>
            <a:r>
              <a:rPr lang="en-US" dirty="0" smtClean="0"/>
              <a:t>marked characteristics</a:t>
            </a:r>
            <a:r>
              <a:rPr lang="en-US" dirty="0"/>
              <a:t>.</a:t>
            </a:r>
          </a:p>
          <a:p>
            <a:r>
              <a:rPr lang="en-US" dirty="0"/>
              <a:t>A good idea of popularity trends of </a:t>
            </a:r>
            <a:r>
              <a:rPr lang="en-US" dirty="0" smtClean="0"/>
              <a:t>different tools</a:t>
            </a:r>
            <a:r>
              <a:rPr lang="en-US" dirty="0"/>
              <a:t>, platforms and languages can </a:t>
            </a:r>
            <a:r>
              <a:rPr lang="en-US" dirty="0" smtClean="0"/>
              <a:t>be obtained</a:t>
            </a:r>
            <a:r>
              <a:rPr lang="en-US" dirty="0"/>
              <a:t>.</a:t>
            </a:r>
          </a:p>
          <a:p>
            <a:r>
              <a:rPr lang="en-US" dirty="0"/>
              <a:t>There is a job to be done to </a:t>
            </a:r>
            <a:r>
              <a:rPr lang="en-US" dirty="0" smtClean="0"/>
              <a:t>spread accessibility </a:t>
            </a:r>
            <a:r>
              <a:rPr lang="en-US" dirty="0"/>
              <a:t>of this labor market </a:t>
            </a:r>
            <a:r>
              <a:rPr lang="en-US" dirty="0" smtClean="0"/>
              <a:t>to countries </a:t>
            </a:r>
            <a:r>
              <a:rPr lang="en-US" dirty="0"/>
              <a:t>in development.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 smtClean="0"/>
              <a:t>All provided already.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contextualization and analysis goal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Methodology </a:t>
            </a:r>
            <a:r>
              <a:rPr lang="en-US" sz="2200" dirty="0" smtClean="0"/>
              <a:t>description</a:t>
            </a:r>
          </a:p>
          <a:p>
            <a:pPr lvl="1"/>
            <a:r>
              <a:rPr lang="en-US" sz="1800" dirty="0" smtClean="0"/>
              <a:t>Data Gathering </a:t>
            </a:r>
            <a:endParaRPr lang="en-US" sz="1800" dirty="0"/>
          </a:p>
          <a:p>
            <a:pPr lvl="1"/>
            <a:r>
              <a:rPr lang="en-US" sz="1800" dirty="0" smtClean="0"/>
              <a:t>Data Analysis</a:t>
            </a:r>
          </a:p>
          <a:p>
            <a:pPr lvl="1"/>
            <a:r>
              <a:rPr lang="en-US" sz="1800" dirty="0" smtClean="0"/>
              <a:t>Data Visualization</a:t>
            </a:r>
            <a:endParaRPr lang="en-US" sz="1800" dirty="0"/>
          </a:p>
          <a:p>
            <a:r>
              <a:rPr lang="en-US" sz="2200" dirty="0"/>
              <a:t>Results presentation supported with graphs and </a:t>
            </a:r>
            <a:r>
              <a:rPr lang="en-US" sz="2200" dirty="0" smtClean="0"/>
              <a:t>trends</a:t>
            </a:r>
          </a:p>
          <a:p>
            <a:r>
              <a:rPr lang="en-US" sz="2200" dirty="0"/>
              <a:t>Discussion of overall findings and implications regarding the results previously exposed.</a:t>
            </a:r>
          </a:p>
          <a:p>
            <a:r>
              <a:rPr lang="en-US" sz="2200" dirty="0"/>
              <a:t>Final conclusions of the carried out research.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</a:t>
            </a:r>
            <a:r>
              <a:rPr lang="en-US" sz="2200" dirty="0" smtClean="0"/>
              <a:t>largest and </a:t>
            </a:r>
            <a:r>
              <a:rPr lang="en-US" sz="2200" dirty="0"/>
              <a:t>most comprehensive survey of people who </a:t>
            </a:r>
            <a:r>
              <a:rPr lang="en-US" sz="2200" dirty="0" smtClean="0"/>
              <a:t>code around </a:t>
            </a:r>
            <a:r>
              <a:rPr lang="en-US" sz="2200" dirty="0"/>
              <a:t>the world.</a:t>
            </a:r>
          </a:p>
          <a:p>
            <a:r>
              <a:rPr lang="en-US" sz="2200" dirty="0"/>
              <a:t>Results don’t represent everyone in the </a:t>
            </a:r>
            <a:r>
              <a:rPr lang="en-US" sz="2200" dirty="0" smtClean="0"/>
              <a:t>developer community </a:t>
            </a:r>
            <a:r>
              <a:rPr lang="en-US" sz="2200" dirty="0"/>
              <a:t>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</a:t>
            </a:r>
            <a:r>
              <a:rPr lang="en-US" sz="2200" dirty="0" smtClean="0"/>
              <a:t>globe.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Collect </a:t>
            </a:r>
            <a:r>
              <a:rPr lang="en-US" sz="2600" dirty="0"/>
              <a:t>survey data &amp; explore its </a:t>
            </a:r>
            <a:r>
              <a:rPr lang="en-US" sz="2600" dirty="0" smtClean="0"/>
              <a:t>content</a:t>
            </a:r>
          </a:p>
          <a:p>
            <a:pPr lvl="1"/>
            <a:r>
              <a:rPr lang="en-US" sz="2300" dirty="0" smtClean="0"/>
              <a:t>Web Scrapping </a:t>
            </a:r>
          </a:p>
          <a:p>
            <a:pPr lvl="1"/>
            <a:r>
              <a:rPr lang="en-US" sz="2300" dirty="0" smtClean="0"/>
              <a:t>APIs</a:t>
            </a:r>
          </a:p>
          <a:p>
            <a:pPr lvl="1"/>
            <a:r>
              <a:rPr lang="en-US" sz="2300" dirty="0" smtClean="0"/>
              <a:t>Request Libraries </a:t>
            </a:r>
          </a:p>
          <a:p>
            <a:r>
              <a:rPr lang="en-US" sz="2600" dirty="0" smtClean="0"/>
              <a:t>Data Wrangling</a:t>
            </a:r>
          </a:p>
          <a:p>
            <a:pPr lvl="1"/>
            <a:r>
              <a:rPr lang="en-US" sz="2300" dirty="0" smtClean="0"/>
              <a:t>Exploratory </a:t>
            </a:r>
            <a:r>
              <a:rPr lang="en-US" sz="2300" dirty="0"/>
              <a:t>data </a:t>
            </a:r>
            <a:r>
              <a:rPr lang="en-US" sz="2300" dirty="0" smtClean="0"/>
              <a:t>analysis</a:t>
            </a:r>
          </a:p>
          <a:p>
            <a:pPr lvl="1"/>
            <a:r>
              <a:rPr lang="en-US" sz="2300" dirty="0" smtClean="0"/>
              <a:t>Analyzing </a:t>
            </a:r>
            <a:r>
              <a:rPr lang="en-US" sz="2300" dirty="0"/>
              <a:t>data </a:t>
            </a:r>
            <a:r>
              <a:rPr lang="en-US" sz="2300" dirty="0" smtClean="0"/>
              <a:t>distribution.</a:t>
            </a:r>
          </a:p>
          <a:p>
            <a:pPr lvl="1"/>
            <a:r>
              <a:rPr lang="en-US" sz="2300" dirty="0" smtClean="0"/>
              <a:t>Handling outliers.</a:t>
            </a:r>
            <a:endParaRPr lang="en-US" sz="2300" dirty="0"/>
          </a:p>
          <a:p>
            <a:r>
              <a:rPr lang="en-US" sz="2600" dirty="0" smtClean="0"/>
              <a:t>Exploratory Data Analysis</a:t>
            </a:r>
            <a:endParaRPr lang="en-US" sz="2600" dirty="0"/>
          </a:p>
          <a:p>
            <a:pPr lvl="1"/>
            <a:r>
              <a:rPr lang="en-US" sz="2300" dirty="0" smtClean="0"/>
              <a:t>Analysis Data Distribution</a:t>
            </a:r>
            <a:endParaRPr lang="en-US" sz="2300" dirty="0"/>
          </a:p>
          <a:p>
            <a:pPr lvl="1"/>
            <a:r>
              <a:rPr lang="en-US" sz="2300" dirty="0" smtClean="0"/>
              <a:t>Handling Outliners</a:t>
            </a:r>
            <a:endParaRPr lang="en-US" sz="2300" dirty="0"/>
          </a:p>
          <a:p>
            <a:pPr lvl="1"/>
            <a:r>
              <a:rPr lang="en-US" sz="2300" dirty="0" smtClean="0"/>
              <a:t>Correlations </a:t>
            </a:r>
          </a:p>
          <a:p>
            <a:r>
              <a:rPr lang="en-US" sz="2600" dirty="0" smtClean="0"/>
              <a:t>Data Visualization </a:t>
            </a:r>
            <a:endParaRPr lang="en-US" sz="2600" dirty="0"/>
          </a:p>
          <a:p>
            <a:pPr lvl="1"/>
            <a:r>
              <a:rPr lang="en-US" sz="2300" dirty="0"/>
              <a:t>Highlight distribution of data, relationships, the composition </a:t>
            </a:r>
            <a:r>
              <a:rPr lang="en-US" sz="2300" dirty="0" smtClean="0"/>
              <a:t>and comparison </a:t>
            </a:r>
            <a:r>
              <a:rPr lang="en-US" sz="2300" dirty="0"/>
              <a:t>of data</a:t>
            </a:r>
            <a:r>
              <a:rPr lang="en-US" sz="2300" dirty="0" smtClean="0"/>
              <a:t>.</a:t>
            </a:r>
          </a:p>
          <a:p>
            <a:r>
              <a:rPr lang="en-US" sz="2600" dirty="0" smtClean="0"/>
              <a:t>Dashboards</a:t>
            </a:r>
            <a:endParaRPr lang="en-US" sz="23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>
          <a:xfrm>
            <a:off x="4112269" y="2509024"/>
            <a:ext cx="2196790" cy="1393903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ular Callout 4"/>
          <p:cNvSpPr/>
          <p:nvPr/>
        </p:nvSpPr>
        <p:spPr>
          <a:xfrm>
            <a:off x="5915049" y="3062868"/>
            <a:ext cx="2196790" cy="1393903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6" y="2327564"/>
            <a:ext cx="4917758" cy="313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29" y="2327563"/>
            <a:ext cx="5064071" cy="31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seems to keep </a:t>
            </a:r>
            <a:r>
              <a:rPr lang="en-US" dirty="0" smtClean="0"/>
              <a:t>as leading </a:t>
            </a:r>
            <a:r>
              <a:rPr lang="en-US" dirty="0"/>
              <a:t>language.</a:t>
            </a:r>
          </a:p>
          <a:p>
            <a:r>
              <a:rPr lang="en-US" dirty="0"/>
              <a:t>Python fastest growing.</a:t>
            </a:r>
          </a:p>
          <a:p>
            <a:r>
              <a:rPr lang="en-US" dirty="0"/>
              <a:t>Great interest in TypeScript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developers </a:t>
            </a:r>
            <a:r>
              <a:rPr lang="en-US" dirty="0" smtClean="0"/>
              <a:t>migration from JavaScript to TypeScript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" y="2642839"/>
            <a:ext cx="5311769" cy="3178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7564"/>
            <a:ext cx="5205985" cy="35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482</Words>
  <Application>Microsoft Office PowerPoint</Application>
  <PresentationFormat>Widescreen</PresentationFormat>
  <Paragraphs>108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Sonali Munisha</cp:lastModifiedBy>
  <cp:revision>28</cp:revision>
  <dcterms:created xsi:type="dcterms:W3CDTF">2020-10-28T18:29:43Z</dcterms:created>
  <dcterms:modified xsi:type="dcterms:W3CDTF">2023-07-31T17:58:38Z</dcterms:modified>
</cp:coreProperties>
</file>