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00" r:id="rId4"/>
    <p:sldId id="301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4128" autoAdjust="0"/>
  </p:normalViewPr>
  <p:slideViewPr>
    <p:cSldViewPr>
      <p:cViewPr varScale="1">
        <p:scale>
          <a:sx n="89" d="100"/>
          <a:sy n="89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GCJ46vyR9o" TargetMode="External"/><Relationship Id="rId4" Type="http://schemas.openxmlformats.org/officeDocument/2006/relationships/hyperlink" Target="http://www.youtube.com/watch?v=iG9CE55wbt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Show video….? </a:t>
            </a:r>
            <a:r>
              <a:rPr lang="en-US">
                <a:hlinkClick r:id="rId3"/>
              </a:rPr>
              <a:t>http://www.youtube.com/watch?v=dGCJ46vyR9o</a:t>
            </a:r>
            <a:r>
              <a:rPr lang="en-US"/>
              <a:t>; talk about this also </a:t>
            </a:r>
          </a:p>
          <a:p>
            <a:pPr eaLnBrk="1" hangingPunct="1"/>
            <a:r>
              <a:rPr lang="en-US"/>
              <a:t>Ken Robinson? </a:t>
            </a:r>
            <a:r>
              <a:rPr lang="en-US">
                <a:hlinkClick r:id="rId4"/>
              </a:rPr>
              <a:t>http://www.youtube.com/watch?v=iG9CE55wbtY</a:t>
            </a:r>
            <a:endParaRPr lang="en-US"/>
          </a:p>
          <a:p>
            <a:pPr eaLnBrk="1" hangingPunct="1"/>
            <a:r>
              <a:rPr lang="en-US"/>
              <a:t>Readings for next week.</a:t>
            </a:r>
          </a:p>
          <a:p>
            <a:pPr eaLnBrk="1" hangingPunct="1"/>
            <a:r>
              <a:rPr lang="en-US"/>
              <a:t>Assignment #1… think about it. </a:t>
            </a:r>
          </a:p>
          <a:p>
            <a:pPr eaLnBrk="1" hangingPunct="1"/>
            <a:r>
              <a:rPr lang="en-US"/>
              <a:t>Philosophy stuff</a:t>
            </a:r>
          </a:p>
          <a:p>
            <a:pPr eaLnBrk="1" hangingPunct="1"/>
            <a:r>
              <a:rPr lang="en-US"/>
              <a:t>Add dates to the slides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8DFE8-2E70-6246-B38E-EE1C24E1471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Whether you apply this</a:t>
            </a:r>
            <a:r>
              <a:rPr lang="en-US" baseline="0" dirty="0" smtClean="0"/>
              <a:t> in industry or research… </a:t>
            </a:r>
            <a:r>
              <a:rPr lang="en-US" baseline="0" smtClean="0"/>
              <a:t>both matter.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too ambitious!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FF1FF-ED06-4746-B8EC-E8A800F928D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Me:</a:t>
            </a:r>
          </a:p>
          <a:p>
            <a:pPr eaLnBrk="1" hangingPunct="1"/>
            <a:r>
              <a:rPr lang="en-US" dirty="0" smtClean="0"/>
              <a:t>Experience with software engineering</a:t>
            </a:r>
          </a:p>
          <a:p>
            <a:pPr eaLnBrk="1" hangingPunct="1"/>
            <a:r>
              <a:rPr lang="en-US" dirty="0" smtClean="0"/>
              <a:t>WHO project, ICD </a:t>
            </a:r>
            <a:r>
              <a:rPr lang="en-US" dirty="0" smtClean="0"/>
              <a:t>11, Health informatics</a:t>
            </a:r>
          </a:p>
          <a:p>
            <a:pPr eaLnBrk="1" hangingPunct="1"/>
            <a:r>
              <a:rPr lang="en-US" dirty="0" smtClean="0"/>
              <a:t>Education – Gild</a:t>
            </a:r>
          </a:p>
          <a:p>
            <a:pPr eaLnBrk="1" hangingPunct="1"/>
            <a:r>
              <a:rPr lang="en-US" dirty="0" err="1" smtClean="0"/>
              <a:t>BioPortal</a:t>
            </a:r>
            <a:endParaRPr lang="en-US" dirty="0" smtClean="0"/>
          </a:p>
          <a:p>
            <a:pPr eaLnBrk="1" hangingPunct="1"/>
            <a:r>
              <a:rPr lang="en-US" dirty="0" smtClean="0"/>
              <a:t>Table top displays</a:t>
            </a:r>
          </a:p>
          <a:p>
            <a:pPr eaLnBrk="1" hangingPunct="1"/>
            <a:r>
              <a:rPr lang="en-US" dirty="0" smtClean="0"/>
              <a:t>Use of gesture in scientific teams, long term studies.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80D8-EB89-8A41-B0DA-157C5BFCE7AE}" type="slidenum">
              <a:rPr lang="en-US">
                <a:latin typeface="Arial" pitchFamily="-101" charset="0"/>
              </a:rPr>
              <a:pPr/>
              <a:t>10</a:t>
            </a:fld>
            <a:endParaRPr lang="en-US">
              <a:latin typeface="Arial" pitchFamily="-10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Note</a:t>
            </a:r>
            <a:r>
              <a:rPr lang="en-US" baseline="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 we will do this later… just giving you a heads up…</a:t>
            </a:r>
            <a:endParaRPr lang="en-US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done this before…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6/23/15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6/23/15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6/23/15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garetstorey/cscwzurich" TargetMode="External"/><Relationship Id="rId3" Type="http://schemas.openxmlformats.org/officeDocument/2006/relationships/hyperlink" Target="https://cscwzurich.wordpres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C3300"/>
                </a:solidFill>
              </a:rPr>
              <a:t>CSCW: 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Computer </a:t>
            </a:r>
            <a:r>
              <a:rPr lang="en-US" sz="3200" dirty="0">
                <a:solidFill>
                  <a:srgbClr val="CC3300"/>
                </a:solidFill>
              </a:rPr>
              <a:t>Supported </a:t>
            </a:r>
            <a:r>
              <a:rPr lang="en-US" sz="3200" dirty="0" smtClean="0">
                <a:solidFill>
                  <a:srgbClr val="CC3300"/>
                </a:solidFill>
              </a:rPr>
              <a:t>Cooperative </a:t>
            </a:r>
            <a:r>
              <a:rPr lang="en-US" sz="3200" dirty="0">
                <a:solidFill>
                  <a:srgbClr val="CC3300"/>
                </a:solidFill>
              </a:rPr>
              <a:t>Work</a:t>
            </a:r>
            <a:r>
              <a:rPr lang="en-US" sz="3200" dirty="0" smtClean="0">
                <a:solidFill>
                  <a:srgbClr val="CC3300"/>
                </a:solidFill>
              </a:rPr>
              <a:t/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A Short Course,</a:t>
            </a:r>
            <a:r>
              <a:rPr lang="en-US" sz="2400" dirty="0" smtClean="0">
                <a:solidFill>
                  <a:srgbClr val="CC3300"/>
                </a:solidFill>
              </a:rPr>
              <a:t> University of Zurich</a:t>
            </a:r>
            <a:r>
              <a:rPr lang="en-US" sz="2400" dirty="0" smtClean="0">
                <a:solidFill>
                  <a:srgbClr val="CC3300"/>
                </a:solidFill>
              </a:rPr>
              <a:t>, June 25</a:t>
            </a:r>
            <a:r>
              <a:rPr lang="en-US" sz="2400" baseline="30000" dirty="0" smtClean="0">
                <a:solidFill>
                  <a:srgbClr val="CC3300"/>
                </a:solidFill>
              </a:rPr>
              <a:t>th</a:t>
            </a:r>
            <a:r>
              <a:rPr lang="en-US" sz="2400" dirty="0" smtClean="0">
                <a:solidFill>
                  <a:srgbClr val="CC3300"/>
                </a:solidFill>
              </a:rPr>
              <a:t> 2015</a:t>
            </a:r>
            <a:r>
              <a:rPr lang="en-US" sz="4000" dirty="0" smtClean="0">
                <a:solidFill>
                  <a:srgbClr val="347FD8"/>
                </a:solidFill>
              </a:rPr>
              <a:t/>
            </a:r>
            <a:br>
              <a:rPr lang="en-US" sz="4000" dirty="0" smtClean="0">
                <a:solidFill>
                  <a:srgbClr val="347FD8"/>
                </a:solidFill>
              </a:rPr>
            </a:br>
            <a:endParaRPr lang="en-US" sz="40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</a:t>
            </a:r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uvic.ca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Twitter: @</a:t>
            </a:r>
            <a:r>
              <a:rPr lang="en-US" dirty="0" err="1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margaretstorey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Design activity – small groups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and evaluate one of the following 5 systems using one or more of the theories:</a:t>
            </a:r>
          </a:p>
          <a:p>
            <a:pPr lvl="1"/>
            <a:r>
              <a:rPr lang="en-US" dirty="0" smtClean="0"/>
              <a:t>	Slack</a:t>
            </a:r>
          </a:p>
          <a:p>
            <a:pPr lvl="1"/>
            <a:r>
              <a:rPr lang="en-US" dirty="0" smtClean="0"/>
              <a:t>	Google documents (text, spreadsheet)</a:t>
            </a:r>
          </a:p>
          <a:p>
            <a:pPr lvl="1"/>
            <a:r>
              <a:rPr lang="en-US" dirty="0" smtClean="0"/>
              <a:t>	Twitter</a:t>
            </a:r>
          </a:p>
          <a:p>
            <a:pPr lvl="1"/>
            <a:r>
              <a:rPr lang="en-US" dirty="0" smtClean="0"/>
              <a:t>	Skype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>
              <a:buNone/>
            </a:pPr>
            <a:r>
              <a:rPr lang="en-US" sz="2400" i="1" dirty="0" smtClean="0"/>
              <a:t>Write up a summary of your “findings” in a blog post on </a:t>
            </a:r>
            <a:r>
              <a:rPr lang="en-US" sz="2400" i="1" dirty="0" err="1" smtClean="0"/>
              <a:t>Wordpress</a:t>
            </a:r>
            <a:r>
              <a:rPr lang="en-US" sz="2400" i="1" dirty="0" smtClean="0"/>
              <a:t> (Note I will have to add you to the site later)</a:t>
            </a:r>
          </a:p>
          <a:p>
            <a:pPr>
              <a:buNone/>
            </a:pPr>
            <a:r>
              <a:rPr lang="en-US" sz="2400" i="1" dirty="0" smtClean="0"/>
              <a:t>You will present these later today, and other students will comment on </a:t>
            </a:r>
            <a:r>
              <a:rPr lang="en-US" sz="2400" i="1" dirty="0" smtClean="0"/>
              <a:t>them on </a:t>
            </a:r>
            <a:r>
              <a:rPr lang="en-US" sz="2400" i="1" dirty="0" err="1" smtClean="0"/>
              <a:t>Wordpress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 for group activity </a:t>
            </a:r>
            <a:r>
              <a:rPr lang="en-US" dirty="0" smtClean="0"/>
              <a:t>(presented after the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Cognition</a:t>
            </a:r>
          </a:p>
          <a:p>
            <a:r>
              <a:rPr lang="en-US" dirty="0" smtClean="0"/>
              <a:t>Awareness</a:t>
            </a:r>
          </a:p>
          <a:p>
            <a:r>
              <a:rPr lang="en-US" dirty="0" smtClean="0"/>
              <a:t>Model of Coordinated 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Ambitious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I need your help, suggestions, input, ideas….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channels/tasks: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hosts course materials and links to topic summaries and other </a:t>
            </a:r>
            <a:r>
              <a:rPr lang="en-US" sz="2400" dirty="0" smtClean="0"/>
              <a:t>channels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://github.com/margaretstorey/</a:t>
            </a:r>
            <a:r>
              <a:rPr lang="en-US" sz="2400" dirty="0" smtClean="0">
                <a:hlinkClick r:id="rId2"/>
              </a:rPr>
              <a:t>cscwzurich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Wordpress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blog post for group </a:t>
            </a:r>
            <a:r>
              <a:rPr lang="en-US" sz="2400" dirty="0" smtClean="0"/>
              <a:t>activity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 smtClean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cscwzurich.wordpress.com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Google docs </a:t>
            </a:r>
            <a:r>
              <a:rPr lang="en-US" sz="2400" dirty="0" smtClean="0"/>
              <a:t>to store topic summaries</a:t>
            </a:r>
            <a:r>
              <a:rPr lang="en-US" sz="2400" dirty="0" smtClean="0"/>
              <a:t> by </a:t>
            </a:r>
            <a:r>
              <a:rPr lang="en-US" sz="2400" dirty="0" smtClean="0"/>
              <a:t>each </a:t>
            </a:r>
            <a:r>
              <a:rPr lang="en-US" sz="2400" dirty="0" smtClean="0"/>
              <a:t>group (we will add links to </a:t>
            </a:r>
            <a:r>
              <a:rPr lang="en-US" sz="2400" dirty="0" smtClean="0"/>
              <a:t>Slack on each channel and later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Slack</a:t>
            </a:r>
            <a:r>
              <a:rPr lang="en-US" sz="2400" dirty="0" smtClean="0"/>
              <a:t> will be used </a:t>
            </a:r>
            <a:r>
              <a:rPr lang="en-US" sz="2400" dirty="0" smtClean="0"/>
              <a:t>throughout the day for ongoing discussion and to discuss ongoing </a:t>
            </a:r>
            <a:r>
              <a:rPr lang="en-US" sz="2400" dirty="0" smtClean="0"/>
              <a:t>tasks (central for today)</a:t>
            </a:r>
          </a:p>
          <a:p>
            <a:r>
              <a:rPr lang="en-US" sz="2400" dirty="0" smtClean="0"/>
              <a:t>You may want to use </a:t>
            </a:r>
            <a:r>
              <a:rPr lang="en-US" sz="2400" dirty="0" err="1" smtClean="0">
                <a:solidFill>
                  <a:srgbClr val="FF0000"/>
                </a:solidFill>
              </a:rPr>
              <a:t>Trello</a:t>
            </a:r>
            <a:r>
              <a:rPr lang="en-US" sz="2400" dirty="0" smtClean="0"/>
              <a:t> to </a:t>
            </a:r>
            <a:r>
              <a:rPr lang="en-US" sz="2400" dirty="0" smtClean="0"/>
              <a:t>keep track of</a:t>
            </a:r>
            <a:r>
              <a:rPr lang="en-US" sz="2400" dirty="0" smtClean="0"/>
              <a:t> group </a:t>
            </a:r>
            <a:r>
              <a:rPr lang="en-US" sz="2400" dirty="0" err="1" smtClean="0"/>
              <a:t>todo’s</a:t>
            </a:r>
            <a:endParaRPr lang="en-US" sz="2400" dirty="0" smtClean="0"/>
          </a:p>
          <a:p>
            <a:r>
              <a:rPr lang="en-US" sz="2400" dirty="0" smtClean="0"/>
              <a:t>Optional: Use </a:t>
            </a:r>
            <a:r>
              <a:rPr lang="en-US" sz="2400" dirty="0" smtClean="0">
                <a:solidFill>
                  <a:srgbClr val="FF0000"/>
                </a:solidFill>
              </a:rPr>
              <a:t>Twitter </a:t>
            </a:r>
            <a:r>
              <a:rPr lang="en-US" sz="2400" dirty="0" smtClean="0"/>
              <a:t>to post things to people outside the course!  Let’s use this </a:t>
            </a:r>
            <a:r>
              <a:rPr lang="en-US" sz="2400" dirty="0" err="1" smtClean="0"/>
              <a:t>hashtag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</a:rPr>
              <a:t>cscwzurich</a:t>
            </a:r>
            <a:r>
              <a:rPr lang="en-US" sz="2400" dirty="0" smtClean="0">
                <a:solidFill>
                  <a:srgbClr val="0000FF"/>
                </a:solidFill>
              </a:rPr>
              <a:t>, @</a:t>
            </a:r>
            <a:r>
              <a:rPr lang="en-US" sz="2400" dirty="0" err="1" smtClean="0">
                <a:solidFill>
                  <a:srgbClr val="0000FF"/>
                </a:solidFill>
              </a:rPr>
              <a:t>margaretstorey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C0000"/>
                </a:solidFill>
                <a:latin typeface="Helvetica Neue"/>
                <a:cs typeface="Helvetica Neue"/>
              </a:rPr>
              <a:t>Course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In this course you will: 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latin typeface="Helvetica Neue Light"/>
                <a:cs typeface="Helvetica Neue Light"/>
              </a:rPr>
              <a:t>Gain some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theoretical background </a:t>
            </a:r>
            <a:r>
              <a:rPr lang="en-US" sz="2400" dirty="0">
                <a:latin typeface="Helvetica Neue Light"/>
                <a:cs typeface="Helvetica Neue Light"/>
              </a:rPr>
              <a:t>on the topic of computer supported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/>
              <a:t>E</a:t>
            </a:r>
            <a:r>
              <a:rPr lang="en-US" sz="2400" dirty="0" smtClean="0">
                <a:latin typeface="Helvetica Neue Light"/>
                <a:cs typeface="Helvetica Neue Light"/>
              </a:rPr>
              <a:t>xplore various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technologies</a:t>
            </a:r>
            <a:r>
              <a:rPr lang="en-US" sz="2400" dirty="0" smtClean="0">
                <a:latin typeface="Helvetica Neue Light"/>
                <a:cs typeface="Helvetica Neue Light"/>
              </a:rPr>
              <a:t> that  exist </a:t>
            </a:r>
            <a:r>
              <a:rPr lang="en-US" sz="2400" dirty="0">
                <a:latin typeface="Helvetica Neue Light"/>
                <a:cs typeface="Helvetica Neue Light"/>
              </a:rPr>
              <a:t>for supporting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D</a:t>
            </a:r>
            <a:r>
              <a:rPr lang="en-US" sz="2400" dirty="0" smtClean="0">
                <a:latin typeface="Helvetica Neue Light"/>
                <a:cs typeface="Helvetica Neue Light"/>
              </a:rPr>
              <a:t>iscuss </a:t>
            </a:r>
            <a:r>
              <a:rPr lang="en-US" sz="2400" dirty="0">
                <a:latin typeface="Helvetica Neue Light"/>
                <a:cs typeface="Helvetica Neue Light"/>
              </a:rPr>
              <a:t>how to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design and evaluate CSCW systems</a:t>
            </a:r>
            <a:endParaRPr lang="en-US" sz="2400" dirty="0" smtClean="0">
              <a:solidFill>
                <a:srgbClr val="FFC000"/>
              </a:solidFill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Gain a glimpse into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how CSCW plays an important and emergent role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/>
              <a:t>across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latin typeface="Helvetica Neue Light"/>
                <a:cs typeface="Helvetica Neue Light"/>
              </a:rPr>
              <a:t>two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domains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Software Engineering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Education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Char char="•"/>
            </a:pP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6CDAE-3C5C-B046-9631-43DE318E511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746" y="3352800"/>
            <a:ext cx="20065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2. Introduction </a:t>
            </a:r>
            <a:r>
              <a:rPr lang="en-US" sz="2000" dirty="0" smtClean="0"/>
              <a:t>&amp; </a:t>
            </a:r>
            <a:br>
              <a:rPr lang="en-US" sz="2000" dirty="0" smtClean="0"/>
            </a:br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01865" y="2057400"/>
            <a:ext cx="216202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3. Theories </a:t>
            </a:r>
            <a:r>
              <a:rPr lang="en-US" sz="2800" dirty="0" smtClean="0"/>
              <a:t>&amp;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8361" y="3429000"/>
            <a:ext cx="155673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5. Evaluation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26751" y="4419600"/>
            <a:ext cx="253862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4. Techniques </a:t>
            </a:r>
            <a:r>
              <a:rPr lang="en-US" sz="2800" dirty="0" smtClean="0"/>
              <a:t>&amp;</a:t>
            </a:r>
            <a:endParaRPr lang="en-US" sz="2800" dirty="0" smtClean="0"/>
          </a:p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0"/>
            <a:endCxn id="6" idx="1"/>
          </p:cNvCxnSpPr>
          <p:nvPr/>
        </p:nvCxnSpPr>
        <p:spPr>
          <a:xfrm rot="5400000" flipH="1" flipV="1">
            <a:off x="2014777" y="1965713"/>
            <a:ext cx="818346" cy="1955829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785291" y="3709091"/>
            <a:ext cx="1408094" cy="12926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5406" y="3885456"/>
            <a:ext cx="2121322" cy="1067544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6096000"/>
            <a:ext cx="613619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Domains Discussed: Software Engineering and Education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Table (Guide only!)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09</a:t>
            </a:r>
            <a:r>
              <a:rPr lang="en-US" sz="2400" dirty="0" smtClean="0"/>
              <a:t>:00</a:t>
            </a:r>
            <a:r>
              <a:rPr lang="en-US" sz="2400" dirty="0" smtClean="0"/>
              <a:t> – 9:45		1. Course Mechanics, 2. Intro </a:t>
            </a:r>
            <a:r>
              <a:rPr lang="en-US" sz="2400" dirty="0" smtClean="0"/>
              <a:t>&amp; </a:t>
            </a:r>
            <a:r>
              <a:rPr lang="en-US" sz="2400" dirty="0" smtClean="0"/>
              <a:t>Motivation </a:t>
            </a:r>
          </a:p>
          <a:p>
            <a:pPr>
              <a:buNone/>
            </a:pPr>
            <a:r>
              <a:rPr lang="en-US" sz="2400" dirty="0" smtClean="0"/>
              <a:t>09</a:t>
            </a:r>
            <a:r>
              <a:rPr lang="en-US" sz="2400" dirty="0" smtClean="0"/>
              <a:t>:45 </a:t>
            </a:r>
            <a:r>
              <a:rPr lang="en-US" sz="2400" dirty="0" smtClean="0"/>
              <a:t>–</a:t>
            </a:r>
            <a:r>
              <a:rPr lang="en-US" sz="2400" dirty="0" smtClean="0"/>
              <a:t> 10:45	Theories: </a:t>
            </a:r>
            <a:r>
              <a:rPr lang="en-US" sz="2400" dirty="0" smtClean="0"/>
              <a:t>3.1 </a:t>
            </a:r>
            <a:r>
              <a:rPr lang="en-US" sz="2400" dirty="0" smtClean="0"/>
              <a:t>Distributed Cognition 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10:15 - 10:45</a:t>
            </a:r>
            <a:r>
              <a:rPr lang="en-US" sz="2400" i="1" dirty="0" smtClean="0"/>
              <a:t>		Coffee </a:t>
            </a:r>
            <a:r>
              <a:rPr lang="en-US" sz="2400" i="1" dirty="0" smtClean="0"/>
              <a:t>break, form groups	</a:t>
            </a:r>
          </a:p>
          <a:p>
            <a:pPr>
              <a:buNone/>
            </a:pPr>
            <a:r>
              <a:rPr lang="en-US" sz="2400" dirty="0" smtClean="0"/>
              <a:t>10:45 - 12:00</a:t>
            </a:r>
            <a:r>
              <a:rPr lang="en-US" sz="2400" dirty="0" smtClean="0"/>
              <a:t>		Theories: 3.2 Awareness, </a:t>
            </a:r>
            <a:br>
              <a:rPr lang="en-US" sz="2400" dirty="0" smtClean="0"/>
            </a:br>
            <a:r>
              <a:rPr lang="en-US" sz="2400" dirty="0" smtClean="0"/>
              <a:t>			3.3. Distance Matters and </a:t>
            </a:r>
            <a:br>
              <a:rPr lang="en-US" sz="2400" dirty="0" smtClean="0"/>
            </a:br>
            <a:r>
              <a:rPr lang="en-US" sz="2400" dirty="0" smtClean="0"/>
              <a:t>			3.4. Model of Coordinated Action</a:t>
            </a:r>
          </a:p>
          <a:p>
            <a:pPr>
              <a:buNone/>
            </a:pPr>
            <a:r>
              <a:rPr lang="en-US" sz="2400" i="1" dirty="0" smtClean="0"/>
              <a:t>12:00 - 13:</a:t>
            </a:r>
            <a:r>
              <a:rPr lang="en-US" sz="2400" i="1" dirty="0" smtClean="0"/>
              <a:t>00		</a:t>
            </a:r>
            <a:r>
              <a:rPr lang="en-US" sz="2400" i="1" dirty="0" smtClean="0"/>
              <a:t>Lunch (@</a:t>
            </a:r>
            <a:r>
              <a:rPr lang="en-US" sz="2400" i="1" dirty="0" err="1" smtClean="0"/>
              <a:t>mensa</a:t>
            </a:r>
            <a:r>
              <a:rPr lang="en-US" sz="2400" i="1" dirty="0" smtClean="0"/>
              <a:t>),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13:00 – 13:30	</a:t>
            </a:r>
            <a:r>
              <a:rPr lang="en-US" sz="2400" b="1" dirty="0" smtClean="0"/>
              <a:t>Group work cont.</a:t>
            </a:r>
          </a:p>
          <a:p>
            <a:pPr>
              <a:buNone/>
            </a:pPr>
            <a:r>
              <a:rPr lang="en-US" sz="2400" dirty="0" smtClean="0"/>
              <a:t>13:30 -  15:00</a:t>
            </a:r>
            <a:r>
              <a:rPr lang="en-US" sz="2400" dirty="0" smtClean="0"/>
              <a:t> 	Techniques: 4.1 CSCW Technologies &amp; </a:t>
            </a:r>
            <a:br>
              <a:rPr lang="en-US" sz="2400" dirty="0" smtClean="0"/>
            </a:br>
            <a:r>
              <a:rPr lang="en-US" sz="2400" dirty="0" smtClean="0"/>
              <a:t>			4.2 Social Media</a:t>
            </a:r>
          </a:p>
          <a:p>
            <a:pPr>
              <a:buNone/>
            </a:pPr>
            <a:r>
              <a:rPr lang="en-US" sz="2400" i="1" dirty="0" smtClean="0"/>
              <a:t>15:00 - 15:</a:t>
            </a:r>
            <a:r>
              <a:rPr lang="en-US" sz="2400" i="1" dirty="0" smtClean="0"/>
              <a:t>30		</a:t>
            </a:r>
            <a:r>
              <a:rPr lang="en-US" sz="2400" i="1" dirty="0" smtClean="0"/>
              <a:t>Coffee break,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15:30 - 14:</a:t>
            </a:r>
            <a:r>
              <a:rPr lang="en-US" sz="2400" dirty="0" smtClean="0"/>
              <a:t>00		</a:t>
            </a:r>
            <a:r>
              <a:rPr lang="en-US" sz="2400" dirty="0" smtClean="0">
                <a:solidFill>
                  <a:srgbClr val="FF0000"/>
                </a:solidFill>
              </a:rPr>
              <a:t>Groups report back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14:00 - </a:t>
            </a:r>
            <a:r>
              <a:rPr lang="en-US" sz="2400" dirty="0" smtClean="0"/>
              <a:t>17:00</a:t>
            </a:r>
            <a:r>
              <a:rPr lang="en-US" sz="2400" dirty="0" smtClean="0"/>
              <a:t>		5. Evaluation </a:t>
            </a:r>
            <a:r>
              <a:rPr lang="en-US" sz="2400" dirty="0" smtClean="0"/>
              <a:t>&amp;</a:t>
            </a:r>
            <a:r>
              <a:rPr lang="en-US" sz="2400" dirty="0" smtClean="0"/>
              <a:t> 6. Wrap</a:t>
            </a:r>
            <a:r>
              <a:rPr lang="en-US" sz="2400" dirty="0" smtClean="0"/>
              <a:t>-up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 Introductions</a:t>
            </a:r>
            <a:r>
              <a:rPr lang="en-US" dirty="0">
                <a:solidFill>
                  <a:srgbClr val="C00000"/>
                </a:solidFill>
                <a:latin typeface="Helvetica Neue Light"/>
                <a:cs typeface="Helvetica Neue Light"/>
              </a:rPr>
              <a:t>…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Tahoma" charset="0"/>
              </a:rPr>
              <a:t>Me…  </a:t>
            </a:r>
            <a:endParaRPr lang="en-US" dirty="0" smtClean="0">
              <a:ea typeface="Tahoma" charset="0"/>
            </a:endParaRPr>
          </a:p>
          <a:p>
            <a:pPr eaLnBrk="1" hangingPunct="1"/>
            <a:r>
              <a:rPr lang="en-US" dirty="0" smtClean="0">
                <a:ea typeface="Tahoma" charset="0"/>
              </a:rPr>
              <a:t>You…  max half a minute each!</a:t>
            </a:r>
          </a:p>
          <a:p>
            <a:pPr lvl="1" eaLnBrk="1" hangingPunct="1"/>
            <a:r>
              <a:rPr lang="en-US" dirty="0">
                <a:ea typeface="Tahoma" charset="0"/>
              </a:rPr>
              <a:t>Name</a:t>
            </a:r>
          </a:p>
          <a:p>
            <a:pPr lvl="1" eaLnBrk="1" hangingPunct="1"/>
            <a:r>
              <a:rPr lang="en-US" dirty="0">
                <a:ea typeface="Tahoma" charset="0"/>
              </a:rPr>
              <a:t>Program of </a:t>
            </a:r>
            <a:r>
              <a:rPr lang="en-US" dirty="0" smtClean="0">
                <a:ea typeface="Tahoma" charset="0"/>
              </a:rPr>
              <a:t>study</a:t>
            </a:r>
          </a:p>
          <a:p>
            <a:pPr eaLnBrk="1" hangingPunct="1">
              <a:buFont typeface="Wingdings 2" charset="2"/>
              <a:buNone/>
            </a:pPr>
            <a:endParaRPr lang="en-US" dirty="0">
              <a:ea typeface="Tahoma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DB2E-4FA7-9D4C-BE35-B1DBFDBBED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coffee break: </a:t>
            </a:r>
            <a:br>
              <a:rPr lang="en-US" dirty="0" smtClean="0"/>
            </a:br>
            <a:r>
              <a:rPr lang="en-US" dirty="0" smtClean="0"/>
              <a:t>Get into groups!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 (one group of 5)</a:t>
            </a:r>
          </a:p>
          <a:p>
            <a:r>
              <a:rPr lang="en-US" dirty="0" smtClean="0"/>
              <a:t>Give your group a </a:t>
            </a:r>
            <a:r>
              <a:rPr lang="en-US" dirty="0" smtClean="0"/>
              <a:t>name, write it on the flip chart with your names</a:t>
            </a:r>
          </a:p>
          <a:p>
            <a:endParaRPr lang="en-US" dirty="0" smtClean="0"/>
          </a:p>
          <a:p>
            <a:r>
              <a:rPr lang="en-US" dirty="0" smtClean="0"/>
              <a:t>Each group</a:t>
            </a:r>
            <a:r>
              <a:rPr lang="en-US" dirty="0" smtClean="0"/>
              <a:t> will: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up a “running summary” for each of the core topics on </a:t>
            </a:r>
            <a:r>
              <a:rPr lang="en-US" dirty="0" smtClean="0"/>
              <a:t>G</a:t>
            </a:r>
            <a:r>
              <a:rPr lang="en-US" dirty="0" smtClean="0"/>
              <a:t>oogle docs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a group activity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used to host the materials</a:t>
            </a:r>
            <a:endParaRPr lang="en-US" dirty="0" smtClean="0"/>
          </a:p>
          <a:p>
            <a:r>
              <a:rPr lang="en-US" dirty="0" smtClean="0"/>
              <a:t>We will add links </a:t>
            </a:r>
            <a:r>
              <a:rPr lang="en-US" dirty="0" smtClean="0"/>
              <a:t>to Google docs (</a:t>
            </a:r>
            <a:r>
              <a:rPr lang="en-US" dirty="0" smtClean="0"/>
              <a:t>for the </a:t>
            </a:r>
            <a:r>
              <a:rPr lang="en-US" dirty="0" smtClean="0"/>
              <a:t>topic summaries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</a:t>
            </a:r>
            <a:r>
              <a:rPr lang="en-US" dirty="0" smtClean="0">
                <a:solidFill>
                  <a:srgbClr val="FF0000"/>
                </a:solidFill>
              </a:rPr>
              <a:t>docs </a:t>
            </a:r>
            <a:r>
              <a:rPr lang="en-US" dirty="0" smtClean="0"/>
              <a:t>– </a:t>
            </a:r>
            <a:r>
              <a:rPr lang="en-US" dirty="0" smtClean="0"/>
              <a:t>each</a:t>
            </a:r>
            <a:r>
              <a:rPr lang="en-US" dirty="0" smtClean="0"/>
              <a:t> of the 5 groups </a:t>
            </a:r>
            <a:r>
              <a:rPr lang="en-US" dirty="0" smtClean="0"/>
              <a:t>will write a summary for each of the main topics discussed today:</a:t>
            </a:r>
          </a:p>
          <a:p>
            <a:pPr lvl="1"/>
            <a:r>
              <a:rPr lang="en-US" dirty="0" smtClean="0"/>
              <a:t>Distributed Cognition and Awareness</a:t>
            </a:r>
          </a:p>
          <a:p>
            <a:pPr lvl="1"/>
            <a:r>
              <a:rPr lang="en-US" dirty="0" smtClean="0"/>
              <a:t>Distance Matters and Model of Coordinated Action</a:t>
            </a:r>
          </a:p>
          <a:p>
            <a:pPr lvl="1"/>
            <a:r>
              <a:rPr lang="en-US" dirty="0" smtClean="0"/>
              <a:t>Technologies for CSCW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</a:t>
            </a:r>
            <a:r>
              <a:rPr lang="en-US" dirty="0" smtClean="0"/>
              <a:t>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Slack </a:t>
            </a:r>
            <a:r>
              <a:rPr lang="en-US" dirty="0" smtClean="0"/>
              <a:t>to ask questions, or comment on the discussion that is forming on Google </a:t>
            </a:r>
            <a:r>
              <a:rPr lang="en-US" dirty="0" smtClean="0"/>
              <a:t>Docs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</TotalTime>
  <Words>834</Words>
  <Application>Microsoft Macintosh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CSCW:   Computer Supported Cooperative Work  A Short Course, University of Zurich, June 25th 2015 </vt:lpstr>
      <vt:lpstr>Course objectives</vt:lpstr>
      <vt:lpstr>Course Overview</vt:lpstr>
      <vt:lpstr>Time Table (Guide only!)</vt:lpstr>
      <vt:lpstr> Introductions… </vt:lpstr>
      <vt:lpstr>During the coffee break:  Get into groups!</vt:lpstr>
      <vt:lpstr>Hosted Materials</vt:lpstr>
      <vt:lpstr>Topic summaries…</vt:lpstr>
      <vt:lpstr>Ongoing discussion/questions</vt:lpstr>
      <vt:lpstr>Design activity – small groups</vt:lpstr>
      <vt:lpstr>Theories used for group activity (presented after the break)</vt:lpstr>
      <vt:lpstr>Ambitious! I need your help, suggestions, input, ideas….</vt:lpstr>
      <vt:lpstr>Summary of channels/tasks: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64</cp:revision>
  <cp:lastPrinted>2014-01-10T05:39:13Z</cp:lastPrinted>
  <dcterms:created xsi:type="dcterms:W3CDTF">2015-06-24T03:53:13Z</dcterms:created>
  <dcterms:modified xsi:type="dcterms:W3CDTF">2015-06-24T20:51:40Z</dcterms:modified>
</cp:coreProperties>
</file>