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Default Extension="tiff" ContentType="image/tiff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notesSlides/notesSlide8.xml" ContentType="application/vnd.openxmlformats-officedocument.presentationml.notesSlide+xml"/>
  <Default Extension="wmf" ContentType="image/x-wmf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959" r:id="rId1"/>
  </p:sldMasterIdLst>
  <p:notesMasterIdLst>
    <p:notesMasterId r:id="rId31"/>
  </p:notesMasterIdLst>
  <p:handoutMasterIdLst>
    <p:handoutMasterId r:id="rId32"/>
  </p:handoutMasterIdLst>
  <p:sldIdLst>
    <p:sldId id="291" r:id="rId2"/>
    <p:sldId id="367" r:id="rId3"/>
    <p:sldId id="359" r:id="rId4"/>
    <p:sldId id="370" r:id="rId5"/>
    <p:sldId id="292" r:id="rId6"/>
    <p:sldId id="304" r:id="rId7"/>
    <p:sldId id="300" r:id="rId8"/>
    <p:sldId id="351" r:id="rId9"/>
    <p:sldId id="371" r:id="rId10"/>
    <p:sldId id="355" r:id="rId11"/>
    <p:sldId id="372" r:id="rId12"/>
    <p:sldId id="373" r:id="rId13"/>
    <p:sldId id="305" r:id="rId14"/>
    <p:sldId id="321" r:id="rId15"/>
    <p:sldId id="378" r:id="rId16"/>
    <p:sldId id="352" r:id="rId17"/>
    <p:sldId id="349" r:id="rId18"/>
    <p:sldId id="377" r:id="rId19"/>
    <p:sldId id="306" r:id="rId20"/>
    <p:sldId id="307" r:id="rId21"/>
    <p:sldId id="354" r:id="rId22"/>
    <p:sldId id="312" r:id="rId23"/>
    <p:sldId id="360" r:id="rId24"/>
    <p:sldId id="361" r:id="rId25"/>
    <p:sldId id="365" r:id="rId26"/>
    <p:sldId id="366" r:id="rId27"/>
    <p:sldId id="375" r:id="rId28"/>
    <p:sldId id="376" r:id="rId29"/>
    <p:sldId id="374" r:id="rId30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CC0000"/>
    <a:srgbClr val="CC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71681" autoAdjust="0"/>
  </p:normalViewPr>
  <p:slideViewPr>
    <p:cSldViewPr>
      <p:cViewPr varScale="1">
        <p:scale>
          <a:sx n="86" d="100"/>
          <a:sy n="86" d="100"/>
        </p:scale>
        <p:origin x="-1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548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C2F44AE3-D9A2-2E4E-AC2E-3D9EC35A0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15C66E88-088F-5B4D-B9E9-54E8DFF0E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Relationship Id="rId3" Type="http://schemas.openxmlformats.org/officeDocument/2006/relationships/hyperlink" Target="https://www.glasscubes.com/are-you-working-apart-or-working-together-apart/" TargetMode="Externa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hlinkClick r:id="rId3"/>
              </a:rPr>
              <a:t>https://www.glasscubes.com/are-you-working-apart-or-working-together-apart/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C66E88-088F-5B4D-B9E9-54E8DFF0EFD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Google doc and Office now has word and other tools that support </a:t>
            </a:r>
            <a:r>
              <a:rPr lang="en-US" baseline="0" dirty="0" err="1" smtClean="0"/>
              <a:t>asychronous</a:t>
            </a:r>
            <a:r>
              <a:rPr lang="en-US" baseline="0" dirty="0" smtClean="0"/>
              <a:t> editing.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C66E88-088F-5B4D-B9E9-54E8DFF0EFD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BC5473-CFC6-E846-9C3C-659331E5811B}" type="slidenum">
              <a:rPr lang="en-US"/>
              <a:pPr/>
              <a:t>17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/>
              <a:t>Dourish</a:t>
            </a:r>
            <a:r>
              <a:rPr lang="en-US" dirty="0"/>
              <a:t> </a:t>
            </a:r>
            <a:r>
              <a:rPr lang="en-US" dirty="0" err="1"/>
              <a:t>slideshttp://www.dourish.com/embodied</a:t>
            </a:r>
            <a:r>
              <a:rPr lang="en-US" dirty="0" smtClean="0"/>
              <a:t>/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Helvetica" pitchFamily="-101" charset="0"/>
              <a:ea typeface="Helvetica" pitchFamily="-101" charset="0"/>
              <a:cs typeface="Helvetica" pitchFamily="-101" charset="0"/>
              <a:sym typeface="Helvetica" pitchFamily="-101" charset="0"/>
            </a:endParaRPr>
          </a:p>
          <a:p>
            <a:r>
              <a:rPr lang="en-US" smtClean="0">
                <a:latin typeface="Helvetica" pitchFamily="-101" charset="0"/>
                <a:ea typeface="Helvetica" pitchFamily="-101" charset="0"/>
                <a:cs typeface="Helvetica" pitchFamily="-101" charset="0"/>
                <a:sym typeface="Helvetica" pitchFamily="-101" charset="0"/>
              </a:rPr>
              <a:t>The use of these communication tools in conjunction with sophisticated IDEs, as well as the rise of software ecosystems and need for distributed development of large, ultra-scale projects, has led to what </a:t>
            </a:r>
          </a:p>
          <a:p>
            <a:endParaRPr lang="en-US" smtClean="0">
              <a:latin typeface="Helvetica" pitchFamily="-101" charset="0"/>
              <a:ea typeface="Helvetica" pitchFamily="-101" charset="0"/>
              <a:cs typeface="Helvetica" pitchFamily="-101" charset="0"/>
              <a:sym typeface="Helvetica" pitchFamily="-101" charset="0"/>
            </a:endParaRPr>
          </a:p>
          <a:p>
            <a:r>
              <a:rPr lang="en-US" smtClean="0">
                <a:latin typeface="Helvetica" pitchFamily="-101" charset="0"/>
                <a:ea typeface="Helvetica" pitchFamily="-101" charset="0"/>
                <a:cs typeface="Helvetica" pitchFamily="-101" charset="0"/>
                <a:sym typeface="Helvetica" pitchFamily="-101" charset="0"/>
              </a:rPr>
              <a:t>Paul Dourish refers to - a space to place transformation in development tools and repositories.</a:t>
            </a:r>
          </a:p>
          <a:p>
            <a:endParaRPr lang="en-US" smtClean="0">
              <a:latin typeface="Helvetica" pitchFamily="-101" charset="0"/>
              <a:ea typeface="Helvetica" pitchFamily="-101" charset="0"/>
              <a:cs typeface="Helvetica" pitchFamily="-101" charset="0"/>
              <a:sym typeface="Helvetica" pitchFamily="-101" charset="0"/>
            </a:endParaRPr>
          </a:p>
          <a:p>
            <a:r>
              <a:rPr lang="en-US" smtClean="0">
                <a:latin typeface="Helvetica" pitchFamily="-101" charset="0"/>
                <a:ea typeface="Helvetica" pitchFamily="-101" charset="0"/>
                <a:cs typeface="Helvetica" pitchFamily="-101" charset="0"/>
                <a:sym typeface="Helvetica" pitchFamily="-101" charset="0"/>
              </a:rPr>
              <a:t>It is no longer sufficient to store versions and configurations of software, and to communicate about the shared development, but rather the tools have become a place where developers, meet, hang out, learn from each and work together more effectively.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9EC88B-6E51-C946-8F7D-312B69DC5ED7}" type="slidenum">
              <a:rPr lang="en-US"/>
              <a:pPr/>
              <a:t>23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Are these the core issues? 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6BAD34-C6A2-3542-968B-96DAB11EADAE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E7A6DF-FA0C-D441-A431-EB17243F41BC}" type="slidenum">
              <a:rPr lang="en-US"/>
              <a:pPr/>
              <a:t>26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“numerous tasks, clusters of tasks, and segments of trajectory of tasks need to be meshed” </a:t>
            </a:r>
          </a:p>
          <a:p>
            <a:pPr eaLnBrk="1" hangingPunct="1"/>
            <a:r>
              <a:rPr lang="en-US"/>
              <a:t>“likewise the efforts of individuals and ensembles need to be meshed”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Issues: task uncertainty, contradictory environment… leads to articulation cannot be planned in advance</a:t>
            </a:r>
          </a:p>
          <a:p>
            <a:pPr eaLnBrk="1" hangingPunct="1"/>
            <a:r>
              <a:rPr lang="en-US"/>
              <a:t>Requires lots of negotiation and renegotiation continuously.</a:t>
            </a:r>
          </a:p>
          <a:p>
            <a:pPr eaLnBrk="1" hangingPunct="1"/>
            <a:r>
              <a:rPr lang="en-US"/>
              <a:t>Need to be careful that we don’t “automate a fiction”</a:t>
            </a:r>
          </a:p>
          <a:p>
            <a:pPr eaLnBrk="1" hangingPunct="1"/>
            <a:r>
              <a:rPr lang="en-US"/>
              <a:t>Difficulties in capturing “tacit knowledge” and “day to day informal practices”</a:t>
            </a:r>
          </a:p>
          <a:p>
            <a:pPr eaLnBrk="1" hangingPunct="1"/>
            <a:r>
              <a:rPr lang="en-US"/>
              <a:t>Systems that neglect the articulation work that makes the flow of information possible can lead to serious problems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“double level languages”</a:t>
            </a:r>
          </a:p>
          <a:p>
            <a:pPr eaLnBrk="1" hangingPunct="1"/>
            <a:r>
              <a:rPr lang="en-US"/>
              <a:t>System needs to provide multiple alternative channels of interaction</a:t>
            </a:r>
          </a:p>
          <a:p>
            <a:pPr eaLnBrk="1" hangingPunct="1"/>
            <a:r>
              <a:rPr lang="en-US"/>
              <a:t>Need “formal” and “cultural” aspects of language…</a:t>
            </a:r>
          </a:p>
          <a:p>
            <a:pPr eaLnBrk="1" hangingPunct="1"/>
            <a:r>
              <a:rPr lang="en-US"/>
              <a:t>“formal level is meaningless without interpretation and the cultural level is vacuous without being grounded”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Talk about work to rule and office automation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One system that does so at the expense of the other will fail!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See quote p. 366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example, no one could prove a productivity benefit for email. Eventually people stopped questioning it. On the other hand, group support systems (electronic meeting rooms, a major focus of research in the 1980s and commercialization attempts in the 1990s) did well in controlled studies but were never commercially successful. Why?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Some technologies that show no positive effects in lab studies that focus on performance can provide benefits in other cells. They can aid in conflict resolution or problem-solving, enable people to achieve recognition or status, and so on. Videoconferencing can have subtle effects that are difficult to measure in terms of return on investment: It can assist conflict-resolution or problem-solving (Williams, 1997), and if people like it, it could strengthen group 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C66E88-088F-5B4D-B9E9-54E8DFF0EFD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Should have some time before the first break!!!!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C66E88-088F-5B4D-B9E9-54E8DFF0EFD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4E271B-C3C4-D04E-93CA-068830CCAAC9}" type="slidenum">
              <a:rPr lang="en-US"/>
              <a:pPr/>
              <a:t>5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C66E88-088F-5B4D-B9E9-54E8DFF0EFD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www.youtube.com/watch?v</a:t>
            </a:r>
            <a:r>
              <a:rPr lang="en-US" dirty="0" smtClean="0"/>
              <a:t>=XiJA7_Sw9aM</a:t>
            </a:r>
          </a:p>
          <a:p>
            <a:endParaRPr lang="en-US" dirty="0" smtClean="0"/>
          </a:p>
          <a:p>
            <a:r>
              <a:rPr lang="en-US" dirty="0" smtClean="0"/>
              <a:t>Precursors</a:t>
            </a:r>
            <a:r>
              <a:rPr lang="en-US" baseline="0" dirty="0" smtClean="0"/>
              <a:t> of desktop and video conferencing</a:t>
            </a: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Figure 27.1 A-B: Douglas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Engelbart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and staff using NLS to support 1967 meeting with sponsors - probably the first computer-supported conference. The facility was rigged for a meeting with representatives of the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ARC's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research sponsors NASA, Air Force, and ARPA. A U-shaped table accommodated setup CRT displays positioned at the right height and angle. Each participant had a mouse for pointing.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Engelbart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could display his hypermedia agenda and briefing materials, as well as the documents in his laboratory's knowledge 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C66E88-088F-5B4D-B9E9-54E8DFF0EFD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DC6CA8-E064-B645-BF58-C91005C272D0}" type="slidenum">
              <a:rPr lang="en-US"/>
              <a:pPr/>
              <a:t>8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B4CF58-D567-AE40-B3A0-2B581A1169DF}" type="slidenum">
              <a:rPr lang="en-US"/>
              <a:pPr/>
              <a:t>9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642D26-A05C-B740-BF55-697183F37026}" type="slidenum">
              <a:rPr lang="en-US"/>
              <a:pPr/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http://uxmag.com/articles/busting-the-myth-of-the-giant-green-button</a:t>
            </a:r>
            <a:r>
              <a:rPr lang="en-US" dirty="0" smtClean="0"/>
              <a:t> for a discussion on this.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C66E88-088F-5B4D-B9E9-54E8DFF0EFD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9E4662-25E6-3649-ACE5-322B5F6B26B6}" type="slidenum">
              <a:rPr lang="en-US"/>
              <a:pPr/>
              <a:t>14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7613" y="709613"/>
            <a:ext cx="4833937" cy="36258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6113463"/>
            <a:ext cx="2825750" cy="1250950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Some slides as indicated </a:t>
            </a:r>
            <a:r>
              <a:rPr lang="en-US" dirty="0"/>
              <a:t>are adapted from Saul’s slides at: http://pages.cpsc.ucalgary.ca/~saul/781/readings.html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453DC-2700-BB41-B127-58575C8BCF6E}" type="datetime1">
              <a:rPr lang="en-US" smtClean="0"/>
              <a:pPr>
                <a:defRPr/>
              </a:pPr>
              <a:t>6/24/15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1A0B0-4DA2-1545-9FA0-DAF5BEE43D04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53CD0-46CC-BA46-BFCB-7CB257F99C25}" type="datetime1">
              <a:rPr lang="en-US" smtClean="0"/>
              <a:pPr>
                <a:defRPr/>
              </a:pPr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70593-F78D-2549-810E-04C301231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92BAD-2A4E-1543-8F99-069D94572A05}" type="datetime1">
              <a:rPr lang="en-US" smtClean="0"/>
              <a:pPr>
                <a:defRPr/>
              </a:pPr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CA0B0-7957-1345-BBA8-88CA5B34C6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08F0D-9D32-A847-84D3-1C3A5856B8D9}" type="datetime1">
              <a:rPr lang="en-US" smtClean="0"/>
              <a:pPr>
                <a:defRPr/>
              </a:pPr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5CDAB-B0AC-8549-8ABC-828A1F743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96FC4-7177-DC43-B9BC-442BAA035FD9}" type="datetime1">
              <a:rPr lang="en-US" smtClean="0"/>
              <a:pPr>
                <a:defRPr/>
              </a:pPr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786A0-73A1-214E-8CCB-32B98BBD7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4BC6F-075C-FF4A-B74B-DD4D96F92F3E}" type="datetime1">
              <a:rPr lang="en-US" smtClean="0"/>
              <a:pPr>
                <a:defRPr/>
              </a:pPr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56871-0503-C846-8A34-7FE3C6B8D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D29DB-329D-5A41-B905-7A1E58499C05}" type="datetime1">
              <a:rPr lang="en-US" smtClean="0"/>
              <a:pPr>
                <a:defRPr/>
              </a:pPr>
              <a:t>6/24/15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C91D4-5519-254B-92EE-87EF76BEB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6F446-A9B7-E34A-A225-BD8AC561F5B3}" type="datetime1">
              <a:rPr lang="en-US" smtClean="0"/>
              <a:pPr>
                <a:defRPr/>
              </a:pPr>
              <a:t>6/24/15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0F731-AA1A-024E-9225-B121B4618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50F75-E755-C64E-B51E-1CAEF73EB7DD}" type="datetime1">
              <a:rPr lang="en-US" smtClean="0"/>
              <a:pPr>
                <a:defRPr/>
              </a:pPr>
              <a:t>6/24/15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DB9B3-5502-0841-A2CA-BE60CE5BB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D2A9F-AABC-0C42-8FF1-F6680499053E}" type="datetime1">
              <a:rPr lang="en-US" smtClean="0"/>
              <a:pPr>
                <a:defRPr/>
              </a:pPr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0DCC3-DF60-EE48-BF61-8AE948663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5588E-FD51-B444-A609-1DDBC50578F6}" type="datetime1">
              <a:rPr lang="en-US" smtClean="0"/>
              <a:pPr>
                <a:defRPr/>
              </a:pPr>
              <a:t>6/24/15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36E19-AA68-2E4A-8088-97113DC0854E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F1ABDE9-BB53-E74F-8517-B8B23FD9CA92}" type="datetime1">
              <a:rPr lang="en-US" smtClean="0"/>
              <a:pPr>
                <a:defRPr/>
              </a:pPr>
              <a:t>6/24/15</a:t>
            </a:fld>
            <a:endParaRPr 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7A28CA7-6C3C-FA44-9B68-9FA5602D169E}" type="slidenum">
              <a:rPr lang="en-US"/>
              <a:pPr>
                <a:defRPr/>
              </a:pPr>
              <a:t>‹#›</a:t>
            </a:fld>
            <a:endParaRPr lang="en-US" sz="10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hyperlink" Target="http://www.dourish.com/publications/1992/cscw92-awarenes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nteraction-design.org/encyclopedia/cscw_computer_supported_cooperative_work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amazon.co.uk/Together-Works-Ultimate-Effective-Ecollaboration-ebook/dp/B00IASX32Q/ref=sr_1_2?ie=UTF8&amp;qid=1427198725&amp;sr=8-2&amp;keywords=jacqui+hoga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XiJA7_Sw9aM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CSCW?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CSCW Trends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office automation to understanding collaborative work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Early attempts to </a:t>
            </a:r>
            <a:r>
              <a:rPr lang="en-US" sz="2800" dirty="0" smtClean="0">
                <a:solidFill>
                  <a:srgbClr val="FF0000"/>
                </a:solidFill>
              </a:rPr>
              <a:t>automate the office failed</a:t>
            </a:r>
            <a:r>
              <a:rPr lang="en-US" sz="2800" dirty="0" smtClean="0"/>
              <a:t>!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Focus was on automating procedures, processes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Rather than practice… 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Much office work involves </a:t>
            </a:r>
            <a:r>
              <a:rPr lang="en-US" sz="2800" dirty="0">
                <a:solidFill>
                  <a:srgbClr val="FF0000"/>
                </a:solidFill>
              </a:rPr>
              <a:t>“cultural” </a:t>
            </a:r>
            <a:r>
              <a:rPr lang="en-US" sz="2800" dirty="0"/>
              <a:t>aspects as well as </a:t>
            </a:r>
            <a:r>
              <a:rPr lang="en-US" sz="2800" dirty="0" smtClean="0">
                <a:solidFill>
                  <a:srgbClr val="FF0000"/>
                </a:solidFill>
              </a:rPr>
              <a:t>“informal</a:t>
            </a:r>
            <a:r>
              <a:rPr lang="en-US" sz="2800" dirty="0">
                <a:solidFill>
                  <a:srgbClr val="FF0000"/>
                </a:solidFill>
              </a:rPr>
              <a:t>” </a:t>
            </a:r>
            <a:r>
              <a:rPr lang="en-US" sz="2800" dirty="0"/>
              <a:t>processes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Originally automation automated the processes rather than supported the work and how it was done</a:t>
            </a:r>
          </a:p>
        </p:txBody>
      </p:sp>
      <p:sp>
        <p:nvSpPr>
          <p:cNvPr id="5" name="Rectangle 4"/>
          <p:cNvSpPr/>
          <p:nvPr/>
        </p:nvSpPr>
        <p:spPr>
          <a:xfrm>
            <a:off x="-457200" y="6519446"/>
            <a:ext cx="967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http://www.interaction-design.org/encyclopedia/cscw_computer_supported_cooperative_work.html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Emergence of Ethnography to study CSCW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study teams and organizations</a:t>
            </a:r>
          </a:p>
          <a:p>
            <a:r>
              <a:rPr lang="en-US" dirty="0" smtClean="0"/>
              <a:t>Famous example:  studying photocopier use at Xerox </a:t>
            </a:r>
            <a:r>
              <a:rPr lang="en-US" dirty="0" err="1" smtClean="0"/>
              <a:t>Parc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276600"/>
            <a:ext cx="3841750" cy="25491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457200" y="6519446"/>
            <a:ext cx="967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http://www.interaction-design.org/encyclopedia/cscw_computer_supported_cooperative_work.html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Software Trends: Groupware (1980’s)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Software that supports group work</a:t>
            </a:r>
          </a:p>
          <a:p>
            <a:r>
              <a:rPr lang="en-US" dirty="0" smtClean="0"/>
              <a:t>Focus on algorithms and architectures fundamental to supporting group activities (e.g. collaborative text editing)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457200" y="6519446"/>
            <a:ext cx="967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http://www.interaction-design.org/encyclopedia/cscw_computer_supported_cooperative_work.html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Groupware and CSCW</a:t>
            </a:r>
            <a:endParaRPr lang="en-US" dirty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7353300" cy="4876800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Groupware</a:t>
            </a:r>
          </a:p>
          <a:p>
            <a:pPr lvl="1"/>
            <a:r>
              <a:rPr lang="en-US" sz="2000" dirty="0"/>
              <a:t>software that supports group work</a:t>
            </a:r>
          </a:p>
          <a:p>
            <a:pPr lvl="1"/>
            <a:r>
              <a:rPr lang="en-US" sz="2000" dirty="0"/>
              <a:t>investigate algorithms &amp; architectures fundamental to multi-user systems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>
              <a:buNone/>
            </a:pPr>
            <a:r>
              <a:rPr lang="en-US" sz="2400" dirty="0"/>
              <a:t>Computer Supported Cooperative Work (CSCW)</a:t>
            </a:r>
          </a:p>
          <a:p>
            <a:pPr lvl="1"/>
            <a:r>
              <a:rPr lang="en-US" sz="2000" dirty="0"/>
              <a:t>knowledge about the context of groupware design</a:t>
            </a:r>
          </a:p>
          <a:p>
            <a:pPr lvl="1"/>
            <a:r>
              <a:rPr lang="en-US" sz="2000" dirty="0"/>
              <a:t>investigate individual/group/organizational requirements </a:t>
            </a:r>
            <a:br>
              <a:rPr lang="en-US" sz="2000" dirty="0"/>
            </a:br>
            <a:r>
              <a:rPr lang="en-US" sz="2000" dirty="0"/>
              <a:t>for multi-user systems</a:t>
            </a:r>
          </a:p>
        </p:txBody>
      </p:sp>
      <p:sp>
        <p:nvSpPr>
          <p:cNvPr id="46086" name="Line 4"/>
          <p:cNvSpPr>
            <a:spLocks noChangeShapeType="1"/>
          </p:cNvSpPr>
          <p:nvPr/>
        </p:nvSpPr>
        <p:spPr bwMode="auto">
          <a:xfrm>
            <a:off x="3532188" y="2819400"/>
            <a:ext cx="0" cy="14478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7" name="Line 5"/>
          <p:cNvSpPr>
            <a:spLocks noChangeShapeType="1"/>
          </p:cNvSpPr>
          <p:nvPr/>
        </p:nvSpPr>
        <p:spPr bwMode="auto">
          <a:xfrm flipV="1">
            <a:off x="3852863" y="2819400"/>
            <a:ext cx="0" cy="14478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2971800" y="3354388"/>
            <a:ext cx="1828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0" i="1">
                <a:latin typeface="Arial" charset="0"/>
              </a:rPr>
              <a:t>feedback</a:t>
            </a:r>
          </a:p>
        </p:txBody>
      </p:sp>
      <p:graphicFrame>
        <p:nvGraphicFramePr>
          <p:cNvPr id="46083" name="Object 8"/>
          <p:cNvGraphicFramePr>
            <a:graphicFrameLocks noChangeAspect="1"/>
          </p:cNvGraphicFramePr>
          <p:nvPr/>
        </p:nvGraphicFramePr>
        <p:xfrm>
          <a:off x="7010400" y="5056188"/>
          <a:ext cx="2133600" cy="1801812"/>
        </p:xfrm>
        <a:graphic>
          <a:graphicData uri="http://schemas.openxmlformats.org/presentationml/2006/ole">
            <p:oleObj spid="_x0000_s135171" name="Clip" r:id="rId4" imgW="2286000" imgH="1930680" progId="">
              <p:embed/>
            </p:oleObj>
          </a:graphicData>
        </a:graphic>
      </p:graphicFrame>
      <p:sp>
        <p:nvSpPr>
          <p:cNvPr id="46089" name="Text Box 10"/>
          <p:cNvSpPr txBox="1">
            <a:spLocks noChangeArrowheads="1"/>
          </p:cNvSpPr>
          <p:nvPr/>
        </p:nvSpPr>
        <p:spPr bwMode="auto">
          <a:xfrm>
            <a:off x="228600" y="6521450"/>
            <a:ext cx="4572000" cy="3365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b="0">
                <a:solidFill>
                  <a:schemeClr val="hlink"/>
                </a:solidFill>
              </a:rPr>
              <a:t>http://pages.cpsc.ucalgary.ca/~saul/781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2000"/>
            <a:ext cx="7620000" cy="5629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But… </a:t>
            </a:r>
          </a:p>
          <a:p>
            <a:pPr>
              <a:buNone/>
            </a:pPr>
            <a:r>
              <a:rPr lang="en-US" dirty="0" smtClean="0"/>
              <a:t>Groupware term faded as shift towards organization-wide deployment and collaboration became commonly integrated in more applications (all software is now groupware?)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457200" y="6519446"/>
            <a:ext cx="967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http://www.interaction-design.org/encyclopedia/cscw_computer_supported_cooperative_work.html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 from space to place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space</a:t>
            </a:r>
            <a:r>
              <a:rPr lang="en-US" dirty="0"/>
              <a:t> is where we put </a:t>
            </a:r>
            <a:r>
              <a:rPr lang="en-US" dirty="0">
                <a:solidFill>
                  <a:srgbClr val="FF0000"/>
                </a:solidFill>
              </a:rPr>
              <a:t>things</a:t>
            </a:r>
          </a:p>
          <a:p>
            <a:pPr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place</a:t>
            </a:r>
            <a:r>
              <a:rPr lang="en-US" dirty="0"/>
              <a:t> is where </a:t>
            </a:r>
            <a:r>
              <a:rPr lang="en-US" dirty="0">
                <a:solidFill>
                  <a:srgbClr val="FF0000"/>
                </a:solidFill>
              </a:rPr>
              <a:t>activities</a:t>
            </a:r>
            <a:r>
              <a:rPr lang="en-US" dirty="0"/>
              <a:t> occur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Users, not designers, manage</a:t>
            </a:r>
            <a:r>
              <a:rPr lang="en-US" dirty="0">
                <a:solidFill>
                  <a:srgbClr val="FF0000"/>
                </a:solidFill>
              </a:rPr>
              <a:t> meaning</a:t>
            </a:r>
          </a:p>
          <a:p>
            <a:pPr>
              <a:buNone/>
            </a:pPr>
            <a:r>
              <a:rPr lang="en-US" dirty="0"/>
              <a:t>Users, not designers, manage </a:t>
            </a:r>
            <a:r>
              <a:rPr lang="en-US" dirty="0">
                <a:solidFill>
                  <a:srgbClr val="FF0000"/>
                </a:solidFill>
              </a:rPr>
              <a:t>coupling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		(</a:t>
            </a:r>
            <a:r>
              <a:rPr lang="en-US" dirty="0" err="1"/>
              <a:t>Dourish’s</a:t>
            </a:r>
            <a:r>
              <a:rPr lang="en-US" dirty="0"/>
              <a:t> design principles)</a:t>
            </a: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5327650" y="6273800"/>
            <a:ext cx="3816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BFBFBF"/>
                </a:solidFill>
              </a:rPr>
              <a:t>From http://www.dourish.com/embodied/</a:t>
            </a:r>
          </a:p>
          <a:p>
            <a:endParaRPr lang="en-US">
              <a:solidFill>
                <a:srgbClr val="BFBFB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7900" y="1700213"/>
            <a:ext cx="1819275" cy="1820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 bwMode="auto">
          <a:xfrm>
            <a:off x="0" y="0"/>
            <a:ext cx="9144000" cy="15621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pPr algn="l" defTabSz="829452" eaLnBrk="1" hangingPunct="1">
              <a:defRPr/>
            </a:pPr>
            <a:endParaRPr lang="en-US" sz="2200" b="0" dirty="0">
              <a:solidFill>
                <a:srgbClr val="000000"/>
              </a:solidFill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22532" name="Rectangle 1"/>
          <p:cNvSpPr>
            <a:spLocks noGrp="1" noChangeArrowheads="1"/>
          </p:cNvSpPr>
          <p:nvPr>
            <p:ph type="title"/>
          </p:nvPr>
        </p:nvSpPr>
        <p:spPr>
          <a:xfrm>
            <a:off x="4848225" y="0"/>
            <a:ext cx="4505325" cy="1509713"/>
          </a:xfrm>
        </p:spPr>
        <p:txBody>
          <a:bodyPr rIns="136780"/>
          <a:lstStyle/>
          <a:p>
            <a:r>
              <a:rPr lang="en-US" sz="5800">
                <a:ea typeface="ＭＳ Ｐゴシック" pitchFamily="-101" charset="-128"/>
                <a:cs typeface="ＭＳ Ｐゴシック" pitchFamily="-101" charset="-128"/>
              </a:rPr>
              <a:t>Place</a:t>
            </a:r>
          </a:p>
        </p:txBody>
      </p:sp>
      <p:sp>
        <p:nvSpPr>
          <p:cNvPr id="22533" name="Rectangle 2"/>
          <p:cNvSpPr>
            <a:spLocks/>
          </p:cNvSpPr>
          <p:nvPr/>
        </p:nvSpPr>
        <p:spPr bwMode="auto">
          <a:xfrm>
            <a:off x="942975" y="0"/>
            <a:ext cx="2178050" cy="1509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350" bIns="0" anchor="ctr">
            <a:prstTxWarp prst="textNoShape">
              <a:avLst/>
            </a:prstTxWarp>
          </a:bodyPr>
          <a:lstStyle/>
          <a:p>
            <a:pPr marL="44450"/>
            <a:r>
              <a:rPr lang="en-US" sz="5800">
                <a:latin typeface="Garamond" pitchFamily="-101" charset="0"/>
                <a:ea typeface="Garamond" pitchFamily="-101" charset="0"/>
                <a:cs typeface="Garamond" pitchFamily="-101" charset="0"/>
                <a:sym typeface="Garamond" pitchFamily="-101" charset="0"/>
              </a:rPr>
              <a:t>Space    </a:t>
            </a:r>
          </a:p>
        </p:txBody>
      </p:sp>
      <p:sp>
        <p:nvSpPr>
          <p:cNvPr id="30723" name="AutoShape 3"/>
          <p:cNvSpPr>
            <a:spLocks/>
          </p:cNvSpPr>
          <p:nvPr/>
        </p:nvSpPr>
        <p:spPr bwMode="auto">
          <a:xfrm>
            <a:off x="3294063" y="209550"/>
            <a:ext cx="2798762" cy="1150938"/>
          </a:xfrm>
          <a:prstGeom prst="rightArrow">
            <a:avLst>
              <a:gd name="adj1" fmla="val 32000"/>
              <a:gd name="adj2" fmla="val 44010"/>
            </a:avLst>
          </a:prstGeom>
          <a:solidFill>
            <a:srgbClr val="5D5F5E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253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61088" y="1838325"/>
            <a:ext cx="1739900" cy="173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2536" name="Picture 6"/>
          <p:cNvPicPr>
            <a:picLocks noChangeArrowheads="1"/>
          </p:cNvPicPr>
          <p:nvPr/>
        </p:nvPicPr>
        <p:blipFill>
          <a:blip r:embed="rId5"/>
          <a:srcRect t="38634" b="14610"/>
          <a:stretch>
            <a:fillRect/>
          </a:stretch>
        </p:blipFill>
        <p:spPr bwMode="auto">
          <a:xfrm>
            <a:off x="4892675" y="3981450"/>
            <a:ext cx="42513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Picture 7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16013" y="3556000"/>
            <a:ext cx="17399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8" name="Rectangle 8"/>
          <p:cNvSpPr>
            <a:spLocks/>
          </p:cNvSpPr>
          <p:nvPr/>
        </p:nvSpPr>
        <p:spPr bwMode="auto">
          <a:xfrm>
            <a:off x="346075" y="6446838"/>
            <a:ext cx="82470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r>
              <a:rPr lang="en-US" sz="1100">
                <a:solidFill>
                  <a:srgbClr val="313131"/>
                </a:solidFill>
                <a:latin typeface="Verdana" pitchFamily="-101" charset="0"/>
                <a:ea typeface="Verdana" pitchFamily="-101" charset="0"/>
                <a:cs typeface="Verdana" pitchFamily="-101" charset="0"/>
                <a:sym typeface="Verdana" pitchFamily="-101" charset="0"/>
              </a:rPr>
              <a:t>P. Dourish and V. Bellotti.  </a:t>
            </a:r>
            <a:r>
              <a:rPr lang="en-US" sz="1100" u="sng">
                <a:solidFill>
                  <a:srgbClr val="265893"/>
                </a:solidFill>
                <a:latin typeface="Verdana" pitchFamily="-101" charset="0"/>
                <a:ea typeface="Verdana" pitchFamily="-101" charset="0"/>
                <a:cs typeface="Verdana" pitchFamily="-101" charset="0"/>
                <a:sym typeface="Verdana" pitchFamily="-101" charset="0"/>
                <a:hlinkClick r:id="rId7"/>
              </a:rPr>
              <a:t>Awareness and Coordination in Shared Workspaces.</a:t>
            </a:r>
            <a:r>
              <a:rPr lang="en-US" sz="1100">
                <a:solidFill>
                  <a:srgbClr val="313131"/>
                </a:solidFill>
                <a:latin typeface="Verdana" pitchFamily="-101" charset="0"/>
                <a:ea typeface="Verdana" pitchFamily="-101" charset="0"/>
                <a:cs typeface="Verdana" pitchFamily="-101" charset="0"/>
                <a:sym typeface="Verdana" pitchFamily="-101" charset="0"/>
              </a:rPr>
              <a:t> Proceedings of the ACM Conference on Computer-Supported Cooperative Work (CSCW'92).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Trends: Communication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A lot of early research was on “computer-mediated communication”, especially through </a:t>
            </a:r>
            <a:r>
              <a:rPr lang="en-US" dirty="0" smtClean="0">
                <a:solidFill>
                  <a:srgbClr val="FF0000"/>
                </a:solidFill>
              </a:rPr>
              <a:t>email</a:t>
            </a:r>
          </a:p>
          <a:p>
            <a:pPr lvl="1"/>
            <a:r>
              <a:rPr lang="en-US" dirty="0" smtClean="0"/>
              <a:t>Early days (early 80’s) – didn’t work so well</a:t>
            </a:r>
          </a:p>
          <a:p>
            <a:pPr lvl="1"/>
            <a:r>
              <a:rPr lang="en-US" dirty="0" smtClean="0"/>
              <a:t>Not interoperable, confined to researchers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Today there is also consideration of how communication occurs on </a:t>
            </a:r>
            <a:r>
              <a:rPr lang="en-US" dirty="0" smtClean="0">
                <a:solidFill>
                  <a:srgbClr val="FF0000"/>
                </a:solidFill>
              </a:rPr>
              <a:t>other channels </a:t>
            </a:r>
            <a:r>
              <a:rPr lang="en-US" dirty="0" smtClean="0"/>
              <a:t>(discussion forums, blogs, Twitter, </a:t>
            </a:r>
            <a:r>
              <a:rPr lang="en-US" dirty="0" err="1" smtClean="0"/>
              <a:t>Stackoverflow</a:t>
            </a:r>
            <a:r>
              <a:rPr lang="en-US" dirty="0" smtClean="0"/>
              <a:t> etc)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457200" y="6519446"/>
            <a:ext cx="967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http://www.interaction-design.org/encyclopedia/cscw_computer_supported_cooperative_work.html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CSCW</a:t>
            </a:r>
          </a:p>
          <a:p>
            <a:r>
              <a:rPr lang="en-US" dirty="0" smtClean="0"/>
              <a:t>Key trends over time</a:t>
            </a:r>
          </a:p>
          <a:p>
            <a:r>
              <a:rPr lang="en-US" dirty="0" smtClean="0"/>
              <a:t>Core Issues in CSCW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Trends: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research focused on </a:t>
            </a:r>
            <a:r>
              <a:rPr lang="en-US" dirty="0" smtClean="0">
                <a:solidFill>
                  <a:srgbClr val="FF0000"/>
                </a:solidFill>
              </a:rPr>
              <a:t>videoconferencing</a:t>
            </a:r>
            <a:r>
              <a:rPr lang="en-US" dirty="0" smtClean="0"/>
              <a:t> and tools for email</a:t>
            </a:r>
          </a:p>
          <a:p>
            <a:r>
              <a:rPr lang="en-US" dirty="0" smtClean="0"/>
              <a:t>Now consideration is shifted to broader technologies, including much more attention on </a:t>
            </a:r>
            <a:r>
              <a:rPr lang="en-US" dirty="0" smtClean="0">
                <a:solidFill>
                  <a:srgbClr val="FF0000"/>
                </a:solidFill>
              </a:rPr>
              <a:t>mobile technologies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457200" y="6519446"/>
            <a:ext cx="967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http://www.interaction-design.org/encyclopedia/cscw_computer_supported_cooperative_work.html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Groups to Networks and 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 adoption of</a:t>
            </a:r>
            <a:r>
              <a:rPr lang="en-US" dirty="0" smtClean="0">
                <a:solidFill>
                  <a:srgbClr val="FF0000"/>
                </a:solidFill>
              </a:rPr>
              <a:t> internet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social media </a:t>
            </a:r>
            <a:r>
              <a:rPr lang="en-US" dirty="0" smtClean="0"/>
              <a:t>led to a critical mass of participation: </a:t>
            </a:r>
            <a:r>
              <a:rPr lang="en-US" dirty="0" err="1" smtClean="0">
                <a:solidFill>
                  <a:srgbClr val="FF0000"/>
                </a:solidFill>
              </a:rPr>
              <a:t>crowdsourcing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viral diffusion</a:t>
            </a:r>
          </a:p>
          <a:p>
            <a:r>
              <a:rPr lang="en-US" dirty="0" smtClean="0"/>
              <a:t>Network analysis, data mining, machine learning became prominent tools to study these phenomena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Transparency</a:t>
            </a:r>
            <a:r>
              <a:rPr lang="en-US" dirty="0" smtClean="0"/>
              <a:t> led to many analyses in research (but some tools restrict studies, e.g. </a:t>
            </a:r>
            <a:r>
              <a:rPr lang="en-US" dirty="0" err="1" smtClean="0"/>
              <a:t>Facebook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457200" y="6519446"/>
            <a:ext cx="967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http://www.interaction-design.org/encyclopedia/cscw_computer_supported_cooperative_work.html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trends…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CSCW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Email, video conferencing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Social media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r>
                        <a:rPr lang="en-US" baseline="0" dirty="0" smtClean="0"/>
                        <a:t> management 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Repositories</a:t>
                      </a:r>
                      <a:r>
                        <a:rPr lang="en-US" baseline="0" dirty="0" smtClean="0"/>
                        <a:t> with versions, wikis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Social networking, enterprise networking, location awareness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Automate</a:t>
                      </a:r>
                      <a:r>
                        <a:rPr lang="en-US" baseline="0" dirty="0" smtClean="0"/>
                        <a:t> a fiction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Ethnography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457200" y="6519446"/>
            <a:ext cx="967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http://www.interaction-design.org/encyclopedia/cscw_computer_supported_cooperative_work.html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Core </a:t>
            </a:r>
            <a:r>
              <a:rPr lang="en-US" dirty="0"/>
              <a:t>issues for </a:t>
            </a:r>
            <a:r>
              <a:rPr lang="en-US" dirty="0" smtClean="0"/>
              <a:t>CSCW?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71A0B0-4DA2-1545-9FA0-DAF5BEE43D04}" type="slidenum">
              <a:rPr lang="en-US" smtClean="0"/>
              <a:pPr>
                <a:defRPr/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consider…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What is the difference between work created in seclusion as compared to work that is done </a:t>
            </a:r>
            <a:r>
              <a:rPr lang="en-US" dirty="0" smtClean="0"/>
              <a:t>cooperatively? (</a:t>
            </a:r>
            <a:r>
              <a:rPr lang="en-US" dirty="0" err="1" smtClean="0"/>
              <a:t>Bannon</a:t>
            </a:r>
            <a:r>
              <a:rPr lang="en-US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en-US" dirty="0"/>
              <a:t>What are the </a:t>
            </a:r>
            <a:r>
              <a:rPr lang="en-US" dirty="0">
                <a:solidFill>
                  <a:srgbClr val="FF0000"/>
                </a:solidFill>
              </a:rPr>
              <a:t>emergent work patterns</a:t>
            </a:r>
            <a:r>
              <a:rPr lang="en-US" dirty="0"/>
              <a:t>? </a:t>
            </a:r>
          </a:p>
          <a:p>
            <a:pPr>
              <a:buFont typeface="Arial" charset="0"/>
              <a:buChar char="•"/>
            </a:pPr>
            <a:r>
              <a:rPr lang="en-US" dirty="0"/>
              <a:t>What is a </a:t>
            </a:r>
            <a:r>
              <a:rPr lang="en-US" dirty="0">
                <a:solidFill>
                  <a:srgbClr val="FF0000"/>
                </a:solidFill>
              </a:rPr>
              <a:t>group</a:t>
            </a:r>
            <a:r>
              <a:rPr lang="en-US" dirty="0"/>
              <a:t>?  Is it a fixed ensemble of people sharing the same “goal”?   But shared is still murky!  Is it “we”</a:t>
            </a:r>
            <a:r>
              <a:rPr lang="en-US" dirty="0" smtClean="0"/>
              <a:t>?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 focus on </a:t>
            </a:r>
            <a:r>
              <a:rPr lang="en-US" dirty="0" smtClean="0">
                <a:solidFill>
                  <a:srgbClr val="FF0000"/>
                </a:solidFill>
              </a:rPr>
              <a:t>“context”</a:t>
            </a:r>
          </a:p>
          <a:p>
            <a:pPr lvl="1">
              <a:buNone/>
            </a:pPr>
            <a:r>
              <a:rPr lang="en-US" i="1" dirty="0" smtClean="0"/>
              <a:t>“settings in which action unfolds, how action is related to those settings” </a:t>
            </a:r>
            <a:r>
              <a:rPr lang="en-US" dirty="0" smtClean="0"/>
              <a:t>(</a:t>
            </a:r>
            <a:r>
              <a:rPr lang="en-US" dirty="0" err="1" smtClean="0"/>
              <a:t>Dourish</a:t>
            </a:r>
            <a:r>
              <a:rPr lang="en-US" dirty="0" smtClean="0"/>
              <a:t>)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key concepts… </a:t>
            </a:r>
            <a:endParaRPr 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Articulating </a:t>
            </a:r>
            <a:r>
              <a:rPr lang="en-US" dirty="0">
                <a:solidFill>
                  <a:srgbClr val="FF0000"/>
                </a:solidFill>
              </a:rPr>
              <a:t>cooperative work</a:t>
            </a:r>
          </a:p>
          <a:p>
            <a:pPr>
              <a:buFont typeface="Arial" charset="0"/>
              <a:buChar char="•"/>
            </a:pPr>
            <a:r>
              <a:rPr lang="en-US" dirty="0"/>
              <a:t>Sharing an </a:t>
            </a:r>
            <a:r>
              <a:rPr lang="en-US" dirty="0">
                <a:solidFill>
                  <a:srgbClr val="FF0000"/>
                </a:solidFill>
              </a:rPr>
              <a:t>information space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Adapting</a:t>
            </a:r>
            <a:r>
              <a:rPr lang="en-US" dirty="0"/>
              <a:t> the technology to the organization and </a:t>
            </a:r>
            <a:r>
              <a:rPr lang="en-US" dirty="0">
                <a:solidFill>
                  <a:srgbClr val="FF0000"/>
                </a:solidFill>
              </a:rPr>
              <a:t>vice versa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Articulation Work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772400" cy="48768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800" dirty="0"/>
              <a:t>Consists of all tasks needed to coordinate a particular task, manage subtasks, recover from errors and assemble resources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Can’t always predict what is needed – continually need to negotiate and renegotiate 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Shouldn’t “automate a fiction”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  <a:buNone/>
            </a:pPr>
            <a:r>
              <a:rPr lang="en-US" sz="2800" dirty="0" smtClean="0"/>
              <a:t>But one person’s articulation work may be  another person’s work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am behaviour framework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2600"/>
            <a:ext cx="9144000" cy="50000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Social psychology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McGrath’s framework for categorizing team </a:t>
            </a:r>
            <a:r>
              <a:rPr lang="en-US" dirty="0" err="1" smtClean="0"/>
              <a:t>behaviours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457200" y="6519446"/>
            <a:ext cx="967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http://www.interaction-design.org/encyclopedia/cscw_computer_supported_cooperative_work.html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Takeaway:</a:t>
            </a:r>
            <a:r>
              <a:rPr lang="en-US" dirty="0" smtClean="0">
                <a:solidFill>
                  <a:srgbClr val="FF0000"/>
                </a:solidFill>
              </a:rPr>
              <a:t> productivity </a:t>
            </a:r>
            <a:r>
              <a:rPr lang="en-US" dirty="0" smtClean="0"/>
              <a:t>is hard to measure! And may not be reliable!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457200" y="6519446"/>
            <a:ext cx="967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http://www.interaction-design.org/encyclopedia/cscw_computer_supported_cooperative_work.html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Theories and models…</a:t>
            </a:r>
          </a:p>
          <a:p>
            <a:pPr>
              <a:buFontTx/>
              <a:buChar char="-"/>
            </a:pPr>
            <a:r>
              <a:rPr lang="en-US" dirty="0" smtClean="0"/>
              <a:t>Distributed Cognition</a:t>
            </a:r>
          </a:p>
          <a:p>
            <a:pPr>
              <a:buFontTx/>
              <a:buChar char="-"/>
            </a:pPr>
            <a:r>
              <a:rPr lang="en-US" dirty="0" smtClean="0"/>
              <a:t>Awareness</a:t>
            </a:r>
          </a:p>
          <a:p>
            <a:pPr>
              <a:buFontTx/>
              <a:buChar char="-"/>
            </a:pPr>
            <a:r>
              <a:rPr lang="en-US" dirty="0" smtClean="0"/>
              <a:t>Distance Matters</a:t>
            </a:r>
          </a:p>
          <a:p>
            <a:pPr>
              <a:buFontTx/>
              <a:buChar char="-"/>
            </a:pPr>
            <a:r>
              <a:rPr lang="en-US" dirty="0" smtClean="0"/>
              <a:t>Model of Coordinated Action (</a:t>
            </a:r>
            <a:r>
              <a:rPr lang="en-US" dirty="0" err="1" smtClean="0"/>
              <a:t>MoCA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hlinkClick r:id="rId2"/>
              </a:rPr>
              <a:t>https://www.interaction-design.org/encyclopedia/cscw_computer_supported_cooperative_work.html</a:t>
            </a:r>
            <a:r>
              <a:rPr lang="en-US" sz="2800" dirty="0" smtClean="0"/>
              <a:t> </a:t>
            </a:r>
          </a:p>
          <a:p>
            <a:r>
              <a:rPr lang="en-US" smtClean="0"/>
              <a:t>See</a:t>
            </a:r>
            <a:r>
              <a:rPr lang="en-US" smtClean="0"/>
              <a:t> also papers </a:t>
            </a:r>
            <a:r>
              <a:rPr lang="en-US" dirty="0" smtClean="0"/>
              <a:t>posted on </a:t>
            </a:r>
            <a:r>
              <a:rPr lang="en-US" dirty="0" err="1" smtClean="0"/>
              <a:t>GitHub</a:t>
            </a:r>
            <a:r>
              <a:rPr lang="en-US" dirty="0" smtClean="0"/>
              <a:t>! (</a:t>
            </a:r>
            <a:r>
              <a:rPr lang="en-US" dirty="0" err="1" smtClean="0"/>
              <a:t>Grudin</a:t>
            </a:r>
            <a:r>
              <a:rPr lang="en-US" dirty="0" smtClean="0"/>
              <a:t>, </a:t>
            </a:r>
            <a:r>
              <a:rPr lang="en-US" dirty="0" err="1" smtClean="0"/>
              <a:t>Bannon</a:t>
            </a:r>
            <a:r>
              <a:rPr lang="en-US" dirty="0" smtClean="0"/>
              <a:t>, </a:t>
            </a:r>
            <a:r>
              <a:rPr lang="en-US" dirty="0" err="1" smtClean="0"/>
              <a:t>Dourish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“Almost everything we do depends on </a:t>
            </a:r>
            <a:r>
              <a:rPr lang="en-US" i="1" dirty="0" smtClean="0">
                <a:solidFill>
                  <a:srgbClr val="FF0000"/>
                </a:solidFill>
              </a:rPr>
              <a:t>collaboration</a:t>
            </a:r>
            <a:r>
              <a:rPr lang="en-US" i="1" dirty="0" smtClean="0"/>
              <a:t>. Any system, process or technology involves collaboration.  And, as a creature that is continually evolving and creating new ways of doing things, this means that the foundation, measures and methods of collaboration are also changing.”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800" dirty="0" smtClean="0">
                <a:hlinkClick r:id="rId3"/>
              </a:rPr>
              <a:t>Together Works: The Ultimate Guide to Ecollaboration (Dr D Avery, J Hogan, R McIntyre)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HCI to CSCW…</a:t>
            </a:r>
            <a:r>
              <a:rPr lang="en-US" dirty="0"/>
              <a:t>.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8001000" cy="45720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Computers and computation were </a:t>
            </a:r>
            <a:r>
              <a:rPr lang="en-US" sz="2400" dirty="0">
                <a:solidFill>
                  <a:srgbClr val="FF0000"/>
                </a:solidFill>
              </a:rPr>
              <a:t>expensive</a:t>
            </a:r>
            <a:r>
              <a:rPr lang="en-US" sz="2400" dirty="0"/>
              <a:t>…  focus was on </a:t>
            </a:r>
            <a:r>
              <a:rPr lang="en-US" sz="2400" dirty="0">
                <a:solidFill>
                  <a:srgbClr val="FF0000"/>
                </a:solidFill>
              </a:rPr>
              <a:t>technology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Shift towards </a:t>
            </a:r>
            <a:r>
              <a:rPr lang="en-US" sz="2400" dirty="0" smtClean="0">
                <a:solidFill>
                  <a:srgbClr val="FF0000"/>
                </a:solidFill>
              </a:rPr>
              <a:t>HCI</a:t>
            </a:r>
            <a:r>
              <a:rPr lang="en-US" sz="2400" dirty="0" smtClean="0"/>
              <a:t> and </a:t>
            </a:r>
            <a:r>
              <a:rPr lang="en-US" sz="2400" dirty="0"/>
              <a:t>interaction paradigms: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electronic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Symbolic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textual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g</a:t>
            </a:r>
            <a:r>
              <a:rPr lang="en-US" sz="2000" dirty="0" smtClean="0"/>
              <a:t>raphical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Initially integrated models on humans in design…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Shift to study how humans work and use technology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“From Human Factors to Human Actors</a:t>
            </a:r>
            <a:r>
              <a:rPr lang="en-US" sz="2400" i="1" dirty="0" smtClean="0">
                <a:solidFill>
                  <a:srgbClr val="FF0000"/>
                </a:solidFill>
              </a:rPr>
              <a:t>”  </a:t>
            </a:r>
            <a:r>
              <a:rPr lang="en-US" sz="2400" dirty="0" smtClean="0"/>
              <a:t>(</a:t>
            </a:r>
            <a:r>
              <a:rPr lang="en-US" sz="2400" dirty="0" err="1" smtClean="0"/>
              <a:t>Dourish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Earliest CSCW researchers?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Douglas </a:t>
            </a:r>
            <a:r>
              <a:rPr lang="en-US" dirty="0" err="1" smtClean="0"/>
              <a:t>Engelbart</a:t>
            </a:r>
            <a:r>
              <a:rPr lang="en-US" dirty="0" smtClean="0"/>
              <a:t> (inventor of the mouse) – designed the NLS system from 1967!</a:t>
            </a:r>
          </a:p>
          <a:p>
            <a:pPr>
              <a:buNone/>
            </a:pPr>
            <a:r>
              <a:rPr lang="en-US" dirty="0" smtClean="0"/>
              <a:t>Comprised of CRT displays, a mouse for each station and hypermedia versions of the laboratory’s knowledge 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457200" y="6519446"/>
            <a:ext cx="967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http://www.interaction-design.org/encyclopedia/cscw_computer_supported_cooperative_work.html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sz="1600" dirty="0" smtClean="0">
                <a:hlinkClick r:id="rId3"/>
              </a:rPr>
              <a:t>http://www.youtube.com/watch?v=XiJA7_Sw9aM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914400"/>
            <a:ext cx="8382000" cy="558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457200" y="6519446"/>
            <a:ext cx="967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http://www.interaction-design.org/encyclopedia/cscw_computer_supported_cooperative_work.html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CSCW – a multidisciplinary field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077200" cy="4876800"/>
          </a:xfrm>
        </p:spPr>
        <p:txBody>
          <a:bodyPr/>
          <a:lstStyle/>
          <a:p>
            <a:pPr>
              <a:buNone/>
            </a:pPr>
            <a:r>
              <a:rPr lang="en-US" dirty="0"/>
              <a:t>Early researchers (Irene Grief, 1984) and others recognized the need to learn </a:t>
            </a:r>
            <a:r>
              <a:rPr lang="en-US" dirty="0" smtClean="0"/>
              <a:t>from</a:t>
            </a:r>
          </a:p>
          <a:p>
            <a:pPr lvl="3"/>
            <a:r>
              <a:rPr lang="en-US" sz="3200" dirty="0"/>
              <a:t>Anthropologists</a:t>
            </a:r>
          </a:p>
          <a:p>
            <a:pPr lvl="3"/>
            <a:r>
              <a:rPr lang="en-US" sz="3200" dirty="0"/>
              <a:t>Social scientists</a:t>
            </a:r>
          </a:p>
          <a:p>
            <a:pPr lvl="3"/>
            <a:r>
              <a:rPr lang="en-US" sz="3200" dirty="0"/>
              <a:t>Economists</a:t>
            </a:r>
          </a:p>
          <a:p>
            <a:pPr lvl="3"/>
            <a:r>
              <a:rPr lang="en-US" sz="3200" dirty="0"/>
              <a:t>Designers</a:t>
            </a:r>
          </a:p>
          <a:p>
            <a:pPr lvl="3"/>
            <a:r>
              <a:rPr lang="en-US" sz="3200" dirty="0"/>
              <a:t>Educators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 of CSCW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CSCW</a:t>
            </a:r>
          </a:p>
          <a:p>
            <a:pPr lvl="1">
              <a:buNone/>
            </a:pPr>
            <a:r>
              <a:rPr lang="en-US" sz="2400" dirty="0"/>
              <a:t>is about groups of users – how to design systems to support their work </a:t>
            </a:r>
            <a:r>
              <a:rPr lang="en-US" sz="2400" i="1" dirty="0"/>
              <a:t>as a group</a:t>
            </a:r>
            <a:r>
              <a:rPr lang="en-US" sz="2400" dirty="0"/>
              <a:t> and how to understand the effect of technology on their work patterns.</a:t>
            </a:r>
          </a:p>
          <a:p>
            <a:pPr lvl="1" algn="r"/>
            <a:r>
              <a:rPr lang="en-US" sz="1800" dirty="0"/>
              <a:t>Dix, Finlay, </a:t>
            </a:r>
            <a:r>
              <a:rPr lang="en-US" sz="1800" dirty="0" err="1"/>
              <a:t>Abowd</a:t>
            </a:r>
            <a:r>
              <a:rPr lang="en-US" sz="1800" dirty="0"/>
              <a:t> &amp; Beale </a:t>
            </a:r>
            <a:br>
              <a:rPr lang="en-US" sz="1800" dirty="0"/>
            </a:br>
            <a:r>
              <a:rPr lang="en-US" sz="1200" dirty="0"/>
              <a:t>Human Computer Interaction, 2</a:t>
            </a:r>
            <a:r>
              <a:rPr lang="en-US" sz="1200" baseline="30000" dirty="0"/>
              <a:t>nd</a:t>
            </a:r>
            <a:r>
              <a:rPr lang="en-US" sz="1200" dirty="0"/>
              <a:t> Ed. Prentice Hall. 1998</a:t>
            </a:r>
            <a:endParaRPr lang="en-US" sz="2400" dirty="0"/>
          </a:p>
          <a:p>
            <a:endParaRPr lang="en-US" sz="2800" dirty="0"/>
          </a:p>
          <a:p>
            <a:pPr lvl="1">
              <a:buNone/>
            </a:pPr>
            <a:r>
              <a:rPr lang="en-US" sz="2400" dirty="0"/>
              <a:t>is the study of the electronic workplace – an organization-wide system that integrates information processing and communication activities.</a:t>
            </a:r>
          </a:p>
          <a:p>
            <a:pPr lvl="1" algn="r"/>
            <a:r>
              <a:rPr lang="en-US" sz="1800" dirty="0"/>
              <a:t>Ellis, Gibbs &amp; Rein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1200" dirty="0"/>
              <a:t>Groupware: some issues and experiences, </a:t>
            </a:r>
            <a:r>
              <a:rPr lang="en-US" sz="1200" dirty="0" err="1"/>
              <a:t>Comm</a:t>
            </a:r>
            <a:r>
              <a:rPr lang="en-US" sz="1200" dirty="0"/>
              <a:t> ACM 34(1) 1991</a:t>
            </a: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228600" y="6521450"/>
            <a:ext cx="4572000" cy="3365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b="0">
                <a:solidFill>
                  <a:schemeClr val="hlink"/>
                </a:solidFill>
              </a:rPr>
              <a:t>http://pages.cpsc.ucalgary.ca/~saul/781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14685</TotalTime>
  <Words>1847</Words>
  <Application>Microsoft Macintosh PowerPoint</Application>
  <PresentationFormat>On-screen Show (4:3)</PresentationFormat>
  <Paragraphs>227</Paragraphs>
  <Slides>29</Slides>
  <Notes>17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Clip</vt:lpstr>
      <vt:lpstr>Why CSCW?</vt:lpstr>
      <vt:lpstr>Outline</vt:lpstr>
      <vt:lpstr>References</vt:lpstr>
      <vt:lpstr>Slide 4</vt:lpstr>
      <vt:lpstr>From HCI to CSCW…. </vt:lpstr>
      <vt:lpstr>Earliest CSCW researchers?</vt:lpstr>
      <vt:lpstr>http://www.youtube.com/watch?v=XiJA7_Sw9aM </vt:lpstr>
      <vt:lpstr>CSCW – a multidisciplinary field</vt:lpstr>
      <vt:lpstr>Some definitions of CSCW</vt:lpstr>
      <vt:lpstr> CSCW Trends</vt:lpstr>
      <vt:lpstr>From office automation to understanding collaborative work</vt:lpstr>
      <vt:lpstr>Emergence of Ethnography to study CSCW</vt:lpstr>
      <vt:lpstr>Software Trends: Groupware (1980’s)</vt:lpstr>
      <vt:lpstr>Groupware and CSCW</vt:lpstr>
      <vt:lpstr>Slide 15</vt:lpstr>
      <vt:lpstr>Slide 16</vt:lpstr>
      <vt:lpstr>Move from space to place</vt:lpstr>
      <vt:lpstr>Place</vt:lpstr>
      <vt:lpstr>Trends: Communication Media</vt:lpstr>
      <vt:lpstr>Trends: Devices</vt:lpstr>
      <vt:lpstr>From Groups to Networks and communities</vt:lpstr>
      <vt:lpstr>Summary of trends…</vt:lpstr>
      <vt:lpstr>Core issues for CSCW?</vt:lpstr>
      <vt:lpstr>Should consider…</vt:lpstr>
      <vt:lpstr>Some key concepts… </vt:lpstr>
      <vt:lpstr>Articulation Work</vt:lpstr>
      <vt:lpstr>Social psychology</vt:lpstr>
      <vt:lpstr>Slide 28</vt:lpstr>
      <vt:lpstr>Up Next?</vt:lpstr>
    </vt:vector>
  </TitlesOfParts>
  <Company>University of Victoria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586F: Advanced topics in  Human Computer Interaction</dc:title>
  <dc:creator>mstorey_2</dc:creator>
  <cp:lastModifiedBy>Margaret-Anne Storey</cp:lastModifiedBy>
  <cp:revision>59</cp:revision>
  <cp:lastPrinted>2014-01-10T05:39:13Z</cp:lastPrinted>
  <dcterms:created xsi:type="dcterms:W3CDTF">2015-06-24T21:16:55Z</dcterms:created>
  <dcterms:modified xsi:type="dcterms:W3CDTF">2015-06-24T21:17:24Z</dcterms:modified>
</cp:coreProperties>
</file>